
<file path=[Content_Types].xml><?xml version="1.0" encoding="utf-8"?>
<Types xmlns="http://schemas.openxmlformats.org/package/2006/content-types">
  <Default Extension="png" ContentType="image/png"/>
  <Default Extension="mp3" ContentType="audio/mpeg"/>
  <Default Extension="jpeg" ContentType="image/jpeg"/>
  <Default Extension="wma" ContentType="audio/x-ms-wma"/>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4" r:id="rId5"/>
    <p:sldMasterId id="2147483714" r:id="rId6"/>
    <p:sldMasterId id="2147483719" r:id="rId7"/>
  </p:sldMasterIdLst>
  <p:notesMasterIdLst>
    <p:notesMasterId r:id="rId96"/>
  </p:notesMasterIdLst>
  <p:handoutMasterIdLst>
    <p:handoutMasterId r:id="rId97"/>
  </p:handoutMasterIdLst>
  <p:sldIdLst>
    <p:sldId id="982" r:id="rId8"/>
    <p:sldId id="872" r:id="rId9"/>
    <p:sldId id="413" r:id="rId10"/>
    <p:sldId id="499" r:id="rId11"/>
    <p:sldId id="876" r:id="rId12"/>
    <p:sldId id="807" r:id="rId13"/>
    <p:sldId id="940" r:id="rId14"/>
    <p:sldId id="941" r:id="rId15"/>
    <p:sldId id="942" r:id="rId16"/>
    <p:sldId id="943" r:id="rId17"/>
    <p:sldId id="944" r:id="rId18"/>
    <p:sldId id="946" r:id="rId19"/>
    <p:sldId id="948" r:id="rId20"/>
    <p:sldId id="949" r:id="rId21"/>
    <p:sldId id="950" r:id="rId22"/>
    <p:sldId id="951" r:id="rId23"/>
    <p:sldId id="952" r:id="rId24"/>
    <p:sldId id="953" r:id="rId25"/>
    <p:sldId id="954" r:id="rId26"/>
    <p:sldId id="955" r:id="rId27"/>
    <p:sldId id="884" r:id="rId28"/>
    <p:sldId id="873" r:id="rId29"/>
    <p:sldId id="939" r:id="rId30"/>
    <p:sldId id="956" r:id="rId31"/>
    <p:sldId id="957" r:id="rId32"/>
    <p:sldId id="958" r:id="rId33"/>
    <p:sldId id="936" r:id="rId34"/>
    <p:sldId id="966" r:id="rId35"/>
    <p:sldId id="967" r:id="rId36"/>
    <p:sldId id="989" r:id="rId37"/>
    <p:sldId id="990" r:id="rId38"/>
    <p:sldId id="918" r:id="rId39"/>
    <p:sldId id="991" r:id="rId40"/>
    <p:sldId id="992" r:id="rId41"/>
    <p:sldId id="995" r:id="rId42"/>
    <p:sldId id="993" r:id="rId43"/>
    <p:sldId id="994" r:id="rId44"/>
    <p:sldId id="997" r:id="rId45"/>
    <p:sldId id="1014" r:id="rId46"/>
    <p:sldId id="1015" r:id="rId47"/>
    <p:sldId id="996" r:id="rId48"/>
    <p:sldId id="1016" r:id="rId49"/>
    <p:sldId id="998" r:id="rId50"/>
    <p:sldId id="920" r:id="rId51"/>
    <p:sldId id="1000" r:id="rId52"/>
    <p:sldId id="1033" r:id="rId53"/>
    <p:sldId id="979" r:id="rId54"/>
    <p:sldId id="1012" r:id="rId55"/>
    <p:sldId id="1013" r:id="rId56"/>
    <p:sldId id="1017" r:id="rId57"/>
    <p:sldId id="1019" r:id="rId58"/>
    <p:sldId id="1020" r:id="rId59"/>
    <p:sldId id="1021" r:id="rId60"/>
    <p:sldId id="1007" r:id="rId61"/>
    <p:sldId id="921" r:id="rId62"/>
    <p:sldId id="1006" r:id="rId63"/>
    <p:sldId id="1008" r:id="rId64"/>
    <p:sldId id="1009" r:id="rId65"/>
    <p:sldId id="1010" r:id="rId66"/>
    <p:sldId id="1011" r:id="rId67"/>
    <p:sldId id="984" r:id="rId68"/>
    <p:sldId id="974" r:id="rId69"/>
    <p:sldId id="985" r:id="rId70"/>
    <p:sldId id="976" r:id="rId71"/>
    <p:sldId id="986" r:id="rId72"/>
    <p:sldId id="987" r:id="rId73"/>
    <p:sldId id="988" r:id="rId74"/>
    <p:sldId id="977" r:id="rId75"/>
    <p:sldId id="978" r:id="rId76"/>
    <p:sldId id="1034" r:id="rId77"/>
    <p:sldId id="1023" r:id="rId78"/>
    <p:sldId id="1024" r:id="rId79"/>
    <p:sldId id="1025" r:id="rId80"/>
    <p:sldId id="924" r:id="rId81"/>
    <p:sldId id="1026" r:id="rId82"/>
    <p:sldId id="1027" r:id="rId83"/>
    <p:sldId id="1028" r:id="rId84"/>
    <p:sldId id="1029" r:id="rId85"/>
    <p:sldId id="1030" r:id="rId86"/>
    <p:sldId id="1031" r:id="rId87"/>
    <p:sldId id="1032" r:id="rId88"/>
    <p:sldId id="1022" r:id="rId89"/>
    <p:sldId id="969" r:id="rId90"/>
    <p:sldId id="968" r:id="rId91"/>
    <p:sldId id="1035" r:id="rId92"/>
    <p:sldId id="404" r:id="rId93"/>
    <p:sldId id="403" r:id="rId94"/>
    <p:sldId id="405"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35EA0"/>
    <a:srgbClr val="86C440"/>
    <a:srgbClr val="9BBB59"/>
    <a:srgbClr val="376092"/>
    <a:srgbClr val="FFFFCC"/>
    <a:srgbClr val="CC0099"/>
    <a:srgbClr val="800080"/>
    <a:srgbClr val="660066"/>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70" autoAdjust="0"/>
    <p:restoredTop sz="95488" autoAdjust="0"/>
  </p:normalViewPr>
  <p:slideViewPr>
    <p:cSldViewPr snapToGrid="0">
      <p:cViewPr varScale="1">
        <p:scale>
          <a:sx n="59" d="100"/>
          <a:sy n="59" d="100"/>
        </p:scale>
        <p:origin x="100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presProps" Target="presProps.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ohn\Dropbox%20(lead4ward)\Fess%20Lead4ward\2018%20Accountability\2016_campus_ratings_and_letter_grades_domain_ii.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ohn\Dropbox%20(lead4ward)\l4w%20-%20accountability\ac2016\Webinar%209\domainIII.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ohn\Dropbox%20(lead4ward)\l4w%20-%20accountability\ac2016\Webinar%209\domainIII.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ohn\Dropbox%20(lead4ward)\l4w%20-%20accountability\ac2016\Webinar%209\domainIII.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ohn\Dropbox%20(lead4ward)\l4w%20-%20accountability\ac2016\Webinar%209\domainIII.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John\Dropbox%20(lead4ward)\l4w%20-%20accountability\ac2016\Webinar%209\domainIII.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John\Dropbox%20(lead4ward)\l4w%20-%20accountability\ac2016\Webinar%209\domainIII.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John\Dropbox%20(lead4ward)\l4w%20-%20accountability\ac2016\Webinar%209\domainIII.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003055991158699E-2"/>
          <c:y val="0.27453147314012299"/>
          <c:w val="0.92574863550653386"/>
          <c:h val="0.60342972554387664"/>
        </c:manualLayout>
      </c:layout>
      <c:barChart>
        <c:barDir val="bar"/>
        <c:grouping val="stacked"/>
        <c:varyColors val="0"/>
        <c:ser>
          <c:idx val="0"/>
          <c:order val="0"/>
          <c:tx>
            <c:strRef>
              <c:f>'summary (2)'!$B$17</c:f>
              <c:strCache>
                <c:ptCount val="1"/>
                <c:pt idx="0">
                  <c:v>F's</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1"/>
            <c:showPercent val="0"/>
            <c:showBubbleSize val="0"/>
            <c:separator>
</c:separator>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'summary (2)'!$C$17</c:f>
              <c:numCache>
                <c:formatCode>0.0%</c:formatCode>
                <c:ptCount val="1"/>
                <c:pt idx="0">
                  <c:v>0.13900000000000001</c:v>
                </c:pt>
              </c:numCache>
            </c:numRef>
          </c:val>
          <c:extLst xmlns:c16r2="http://schemas.microsoft.com/office/drawing/2015/06/chart">
            <c:ext xmlns:c16="http://schemas.microsoft.com/office/drawing/2014/chart" uri="{C3380CC4-5D6E-409C-BE32-E72D297353CC}">
              <c16:uniqueId val="{00000000-BE30-4D77-85DB-95C86A832BF1}"/>
            </c:ext>
          </c:extLst>
        </c:ser>
        <c:ser>
          <c:idx val="1"/>
          <c:order val="1"/>
          <c:tx>
            <c:strRef>
              <c:f>'summary (2)'!$B$18</c:f>
              <c:strCache>
                <c:ptCount val="1"/>
                <c:pt idx="0">
                  <c:v>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1"/>
            <c:showPercent val="0"/>
            <c:showBubbleSize val="0"/>
            <c:separator>
</c:separator>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'summary (2)'!$C$18</c:f>
              <c:numCache>
                <c:formatCode>0.0%</c:formatCode>
                <c:ptCount val="1"/>
                <c:pt idx="0">
                  <c:v>0.19500000000000001</c:v>
                </c:pt>
              </c:numCache>
            </c:numRef>
          </c:val>
          <c:extLst xmlns:c16r2="http://schemas.microsoft.com/office/drawing/2015/06/chart">
            <c:ext xmlns:c16="http://schemas.microsoft.com/office/drawing/2014/chart" uri="{C3380CC4-5D6E-409C-BE32-E72D297353CC}">
              <c16:uniqueId val="{00000001-BE30-4D77-85DB-95C86A832BF1}"/>
            </c:ext>
          </c:extLst>
        </c:ser>
        <c:ser>
          <c:idx val="2"/>
          <c:order val="2"/>
          <c:tx>
            <c:strRef>
              <c:f>'summary (2)'!$B$19</c:f>
              <c:strCache>
                <c:ptCount val="1"/>
                <c:pt idx="0">
                  <c:v>C's</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1"/>
            <c:showPercent val="0"/>
            <c:showBubbleSize val="0"/>
            <c:separator>
</c:separator>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'summary (2)'!$C$19</c:f>
              <c:numCache>
                <c:formatCode>0.0%</c:formatCode>
                <c:ptCount val="1"/>
                <c:pt idx="0">
                  <c:v>0.33800000000000002</c:v>
                </c:pt>
              </c:numCache>
            </c:numRef>
          </c:val>
          <c:extLst xmlns:c16r2="http://schemas.microsoft.com/office/drawing/2015/06/chart">
            <c:ext xmlns:c16="http://schemas.microsoft.com/office/drawing/2014/chart" uri="{C3380CC4-5D6E-409C-BE32-E72D297353CC}">
              <c16:uniqueId val="{00000002-BE30-4D77-85DB-95C86A832BF1}"/>
            </c:ext>
          </c:extLst>
        </c:ser>
        <c:ser>
          <c:idx val="3"/>
          <c:order val="3"/>
          <c:tx>
            <c:strRef>
              <c:f>'summary (2)'!$B$20</c:f>
              <c:strCache>
                <c:ptCount val="1"/>
                <c:pt idx="0">
                  <c:v>B's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1"/>
            <c:showPercent val="0"/>
            <c:showBubbleSize val="0"/>
            <c:separator>
</c:separator>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'summary (2)'!$C$20</c:f>
              <c:numCache>
                <c:formatCode>0.0%</c:formatCode>
                <c:ptCount val="1"/>
                <c:pt idx="0">
                  <c:v>0.21199999999999999</c:v>
                </c:pt>
              </c:numCache>
            </c:numRef>
          </c:val>
          <c:extLst xmlns:c16r2="http://schemas.microsoft.com/office/drawing/2015/06/chart">
            <c:ext xmlns:c16="http://schemas.microsoft.com/office/drawing/2014/chart" uri="{C3380CC4-5D6E-409C-BE32-E72D297353CC}">
              <c16:uniqueId val="{00000003-BE30-4D77-85DB-95C86A832BF1}"/>
            </c:ext>
          </c:extLst>
        </c:ser>
        <c:ser>
          <c:idx val="4"/>
          <c:order val="4"/>
          <c:tx>
            <c:strRef>
              <c:f>'summary (2)'!$B$21</c:f>
              <c:strCache>
                <c:ptCount val="1"/>
                <c:pt idx="0">
                  <c:v>A's</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1"/>
            <c:showPercent val="0"/>
            <c:showBubbleSize val="0"/>
            <c:separator>
</c:separator>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'summary (2)'!$C$21</c:f>
              <c:numCache>
                <c:formatCode>0.0%</c:formatCode>
                <c:ptCount val="1"/>
                <c:pt idx="0">
                  <c:v>0.11600000000000001</c:v>
                </c:pt>
              </c:numCache>
            </c:numRef>
          </c:val>
          <c:extLst xmlns:c16r2="http://schemas.microsoft.com/office/drawing/2015/06/chart">
            <c:ext xmlns:c16="http://schemas.microsoft.com/office/drawing/2014/chart" uri="{C3380CC4-5D6E-409C-BE32-E72D297353CC}">
              <c16:uniqueId val="{00000004-BE30-4D77-85DB-95C86A832BF1}"/>
            </c:ext>
          </c:extLst>
        </c:ser>
        <c:dLbls>
          <c:dLblPos val="ctr"/>
          <c:showLegendKey val="0"/>
          <c:showVal val="1"/>
          <c:showCatName val="0"/>
          <c:showSerName val="0"/>
          <c:showPercent val="0"/>
          <c:showBubbleSize val="0"/>
        </c:dLbls>
        <c:gapWidth val="150"/>
        <c:overlap val="100"/>
        <c:axId val="172118256"/>
        <c:axId val="172119936"/>
      </c:barChart>
      <c:catAx>
        <c:axId val="172118256"/>
        <c:scaling>
          <c:orientation val="minMax"/>
        </c:scaling>
        <c:delete val="1"/>
        <c:axPos val="l"/>
        <c:numFmt formatCode="General" sourceLinked="1"/>
        <c:majorTickMark val="none"/>
        <c:minorTickMark val="none"/>
        <c:tickLblPos val="nextTo"/>
        <c:crossAx val="172119936"/>
        <c:crosses val="autoZero"/>
        <c:auto val="1"/>
        <c:lblAlgn val="ctr"/>
        <c:lblOffset val="100"/>
        <c:noMultiLvlLbl val="0"/>
      </c:catAx>
      <c:valAx>
        <c:axId val="172119936"/>
        <c:scaling>
          <c:orientation val="minMax"/>
          <c:max val="1"/>
        </c:scaling>
        <c:delete val="1"/>
        <c:axPos val="b"/>
        <c:numFmt formatCode="0.0%" sourceLinked="1"/>
        <c:majorTickMark val="none"/>
        <c:minorTickMark val="none"/>
        <c:tickLblPos val="nextTo"/>
        <c:crossAx val="172118256"/>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solidFill>
                  <a:schemeClr val="tx1"/>
                </a:solidFill>
              </a:rPr>
              <a:t>Middle Schools - Domain III</a:t>
            </a:r>
          </a:p>
          <a:p>
            <a:pPr>
              <a:defRPr sz="1600" b="1">
                <a:solidFill>
                  <a:schemeClr val="tx1"/>
                </a:solidFill>
              </a:defRPr>
            </a:pPr>
            <a:r>
              <a:rPr lang="en-US" sz="1600" b="1">
                <a:solidFill>
                  <a:schemeClr val="tx1"/>
                </a:solidFill>
              </a:rPr>
              <a:t>Performance of Eco Dis Students</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7505796150481208E-2"/>
          <c:y val="0.10033333333333333"/>
          <c:w val="0.87711570428696417"/>
          <c:h val="0.81188276465441822"/>
        </c:manualLayout>
      </c:layout>
      <c:scatterChart>
        <c:scatterStyle val="lineMarker"/>
        <c:varyColors val="0"/>
        <c:ser>
          <c:idx val="1"/>
          <c:order val="1"/>
          <c:tx>
            <c:v>Series 2</c:v>
          </c:tx>
          <c:spPr>
            <a:ln w="25400" cap="rnd">
              <a:noFill/>
              <a:round/>
            </a:ln>
            <a:effectLst/>
          </c:spPr>
          <c:marker>
            <c:symbol val="circle"/>
            <c:size val="5"/>
            <c:spPr>
              <a:solidFill>
                <a:srgbClr val="9BBB59"/>
              </a:solidFill>
              <a:ln w="9525">
                <a:solidFill>
                  <a:srgbClr val="9BBB59"/>
                </a:solidFill>
              </a:ln>
              <a:effectLst/>
            </c:spPr>
          </c:marker>
          <c:xVal>
            <c:numRef>
              <c:f>usethis!$C$11:$C$15</c:f>
              <c:numCache>
                <c:formatCode>0.0%</c:formatCode>
                <c:ptCount val="5"/>
                <c:pt idx="0">
                  <c:v>0.67600000000000005</c:v>
                </c:pt>
                <c:pt idx="1">
                  <c:v>0.67600000000000005</c:v>
                </c:pt>
                <c:pt idx="2">
                  <c:v>0.67600000000000005</c:v>
                </c:pt>
                <c:pt idx="3">
                  <c:v>0.67600000000000005</c:v>
                </c:pt>
                <c:pt idx="4">
                  <c:v>0.67600000000000005</c:v>
                </c:pt>
              </c:numCache>
            </c:numRef>
          </c:xVal>
          <c:yVal>
            <c:numRef>
              <c:f>usethis!$D$11:$D$15</c:f>
              <c:numCache>
                <c:formatCode>General</c:formatCode>
                <c:ptCount val="5"/>
                <c:pt idx="0">
                  <c:v>47</c:v>
                </c:pt>
                <c:pt idx="1">
                  <c:v>41</c:v>
                </c:pt>
                <c:pt idx="2">
                  <c:v>35</c:v>
                </c:pt>
                <c:pt idx="3">
                  <c:v>28</c:v>
                </c:pt>
                <c:pt idx="4">
                  <c:v>22</c:v>
                </c:pt>
              </c:numCache>
            </c:numRef>
          </c:yVal>
          <c:smooth val="0"/>
          <c:extLst xmlns:c16r2="http://schemas.microsoft.com/office/drawing/2015/06/chart">
            <c:ext xmlns:c16="http://schemas.microsoft.com/office/drawing/2014/chart" uri="{C3380CC4-5D6E-409C-BE32-E72D297353CC}">
              <c16:uniqueId val="{00000001-8695-4AFA-9867-A35657E2CE03}"/>
            </c:ext>
          </c:extLst>
        </c:ser>
        <c:ser>
          <c:idx val="2"/>
          <c:order val="2"/>
          <c:tx>
            <c:v>Series 3</c:v>
          </c:tx>
          <c:spPr>
            <a:ln w="25400" cap="rnd">
              <a:noFill/>
              <a:round/>
            </a:ln>
            <a:effectLst/>
          </c:spPr>
          <c:marker>
            <c:symbol val="circle"/>
            <c:size val="5"/>
            <c:spPr>
              <a:solidFill>
                <a:srgbClr val="9BBB59"/>
              </a:solidFill>
              <a:ln w="9525">
                <a:solidFill>
                  <a:srgbClr val="9BBB59"/>
                </a:solidFill>
              </a:ln>
              <a:effectLst/>
            </c:spPr>
          </c:marker>
          <c:xVal>
            <c:numRef>
              <c:f>usethis!$C$16:$C$55</c:f>
              <c:numCache>
                <c:formatCode>0.0%</c:formatCode>
                <c:ptCount val="40"/>
                <c:pt idx="0">
                  <c:v>0.94</c:v>
                </c:pt>
                <c:pt idx="1">
                  <c:v>0.80500000000000005</c:v>
                </c:pt>
                <c:pt idx="2">
                  <c:v>0.78099999999999992</c:v>
                </c:pt>
                <c:pt idx="3">
                  <c:v>0.77200000000000002</c:v>
                </c:pt>
                <c:pt idx="4">
                  <c:v>0.75800000000000001</c:v>
                </c:pt>
                <c:pt idx="5">
                  <c:v>0.745</c:v>
                </c:pt>
                <c:pt idx="6">
                  <c:v>0.72099999999999997</c:v>
                </c:pt>
                <c:pt idx="7">
                  <c:v>0.70200000000000007</c:v>
                </c:pt>
                <c:pt idx="8">
                  <c:v>0.65799999999999992</c:v>
                </c:pt>
                <c:pt idx="9">
                  <c:v>0.63900000000000001</c:v>
                </c:pt>
                <c:pt idx="10">
                  <c:v>0.63700000000000001</c:v>
                </c:pt>
                <c:pt idx="11">
                  <c:v>0.62</c:v>
                </c:pt>
                <c:pt idx="12">
                  <c:v>0.61599999999999999</c:v>
                </c:pt>
                <c:pt idx="13">
                  <c:v>0.60199999999999998</c:v>
                </c:pt>
                <c:pt idx="14">
                  <c:v>0.221</c:v>
                </c:pt>
                <c:pt idx="15">
                  <c:v>0.55700000000000005</c:v>
                </c:pt>
                <c:pt idx="16">
                  <c:v>0.54500000000000004</c:v>
                </c:pt>
                <c:pt idx="17">
                  <c:v>0.53900000000000003</c:v>
                </c:pt>
                <c:pt idx="18">
                  <c:v>0.52200000000000002</c:v>
                </c:pt>
                <c:pt idx="19">
                  <c:v>0.51500000000000001</c:v>
                </c:pt>
                <c:pt idx="20">
                  <c:v>0.08</c:v>
                </c:pt>
                <c:pt idx="21">
                  <c:v>0.505</c:v>
                </c:pt>
                <c:pt idx="22">
                  <c:v>0.123</c:v>
                </c:pt>
                <c:pt idx="23">
                  <c:v>0.48899999999999999</c:v>
                </c:pt>
                <c:pt idx="24">
                  <c:v>0.47299999999999998</c:v>
                </c:pt>
                <c:pt idx="25">
                  <c:v>0.45899999999999996</c:v>
                </c:pt>
                <c:pt idx="26">
                  <c:v>0.45700000000000002</c:v>
                </c:pt>
                <c:pt idx="27">
                  <c:v>0.433</c:v>
                </c:pt>
                <c:pt idx="28">
                  <c:v>0.42899999999999999</c:v>
                </c:pt>
                <c:pt idx="29">
                  <c:v>0.42700000000000005</c:v>
                </c:pt>
                <c:pt idx="30">
                  <c:v>0.42599999999999999</c:v>
                </c:pt>
                <c:pt idx="31">
                  <c:v>0.42399999999999999</c:v>
                </c:pt>
                <c:pt idx="32">
                  <c:v>0.41</c:v>
                </c:pt>
                <c:pt idx="33">
                  <c:v>0.40799999999999997</c:v>
                </c:pt>
                <c:pt idx="34">
                  <c:v>0.22500000000000001</c:v>
                </c:pt>
                <c:pt idx="35">
                  <c:v>0.375</c:v>
                </c:pt>
                <c:pt idx="36">
                  <c:v>0.34299999999999997</c:v>
                </c:pt>
                <c:pt idx="37">
                  <c:v>0.34200000000000003</c:v>
                </c:pt>
                <c:pt idx="38">
                  <c:v>0.29299999999999998</c:v>
                </c:pt>
                <c:pt idx="39">
                  <c:v>0.27100000000000002</c:v>
                </c:pt>
              </c:numCache>
            </c:numRef>
          </c:xVal>
          <c:yVal>
            <c:numRef>
              <c:f>usethis!$D$16:$D$55</c:f>
              <c:numCache>
                <c:formatCode>General</c:formatCode>
                <c:ptCount val="40"/>
                <c:pt idx="0">
                  <c:v>34</c:v>
                </c:pt>
                <c:pt idx="1">
                  <c:v>31</c:v>
                </c:pt>
                <c:pt idx="2">
                  <c:v>38</c:v>
                </c:pt>
                <c:pt idx="3">
                  <c:v>30</c:v>
                </c:pt>
                <c:pt idx="4">
                  <c:v>33</c:v>
                </c:pt>
                <c:pt idx="5">
                  <c:v>36</c:v>
                </c:pt>
                <c:pt idx="6">
                  <c:v>35</c:v>
                </c:pt>
                <c:pt idx="7">
                  <c:v>41</c:v>
                </c:pt>
                <c:pt idx="8">
                  <c:v>32</c:v>
                </c:pt>
                <c:pt idx="9">
                  <c:v>43</c:v>
                </c:pt>
                <c:pt idx="10">
                  <c:v>46</c:v>
                </c:pt>
                <c:pt idx="11">
                  <c:v>39</c:v>
                </c:pt>
                <c:pt idx="12">
                  <c:v>43</c:v>
                </c:pt>
                <c:pt idx="13">
                  <c:v>38</c:v>
                </c:pt>
                <c:pt idx="14">
                  <c:v>50</c:v>
                </c:pt>
                <c:pt idx="15">
                  <c:v>43</c:v>
                </c:pt>
                <c:pt idx="16">
                  <c:v>39</c:v>
                </c:pt>
                <c:pt idx="17">
                  <c:v>40</c:v>
                </c:pt>
                <c:pt idx="18">
                  <c:v>37</c:v>
                </c:pt>
                <c:pt idx="19">
                  <c:v>45</c:v>
                </c:pt>
                <c:pt idx="20">
                  <c:v>40</c:v>
                </c:pt>
                <c:pt idx="21">
                  <c:v>42</c:v>
                </c:pt>
                <c:pt idx="22">
                  <c:v>51</c:v>
                </c:pt>
                <c:pt idx="23">
                  <c:v>43</c:v>
                </c:pt>
                <c:pt idx="24">
                  <c:v>30</c:v>
                </c:pt>
                <c:pt idx="25">
                  <c:v>48</c:v>
                </c:pt>
                <c:pt idx="26">
                  <c:v>50</c:v>
                </c:pt>
                <c:pt idx="27">
                  <c:v>42</c:v>
                </c:pt>
                <c:pt idx="28">
                  <c:v>35</c:v>
                </c:pt>
                <c:pt idx="29">
                  <c:v>34</c:v>
                </c:pt>
                <c:pt idx="30">
                  <c:v>40</c:v>
                </c:pt>
                <c:pt idx="31">
                  <c:v>31</c:v>
                </c:pt>
                <c:pt idx="32">
                  <c:v>33</c:v>
                </c:pt>
                <c:pt idx="33">
                  <c:v>39</c:v>
                </c:pt>
                <c:pt idx="34">
                  <c:v>37</c:v>
                </c:pt>
                <c:pt idx="35">
                  <c:v>30</c:v>
                </c:pt>
                <c:pt idx="36">
                  <c:v>44</c:v>
                </c:pt>
                <c:pt idx="37">
                  <c:v>45</c:v>
                </c:pt>
                <c:pt idx="38">
                  <c:v>42</c:v>
                </c:pt>
                <c:pt idx="39">
                  <c:v>43</c:v>
                </c:pt>
              </c:numCache>
            </c:numRef>
          </c:yVal>
          <c:smooth val="0"/>
          <c:extLst xmlns:c16r2="http://schemas.microsoft.com/office/drawing/2015/06/chart">
            <c:ext xmlns:c16="http://schemas.microsoft.com/office/drawing/2014/chart" uri="{C3380CC4-5D6E-409C-BE32-E72D297353CC}">
              <c16:uniqueId val="{00000002-8695-4AFA-9867-A35657E2CE03}"/>
            </c:ext>
          </c:extLst>
        </c:ser>
        <c:dLbls>
          <c:showLegendKey val="0"/>
          <c:showVal val="0"/>
          <c:showCatName val="0"/>
          <c:showSerName val="0"/>
          <c:showPercent val="0"/>
          <c:showBubbleSize val="0"/>
        </c:dLbls>
        <c:axId val="170158416"/>
        <c:axId val="170157856"/>
        <c:extLst xmlns:c16r2="http://schemas.microsoft.com/office/drawing/2015/06/chart">
          <c:ext xmlns:c15="http://schemas.microsoft.com/office/drawing/2012/chart" uri="{02D57815-91ED-43cb-92C2-25804820EDAC}">
            <c15:filteredScatterSeries>
              <c15:ser>
                <c:idx val="0"/>
                <c:order val="0"/>
                <c:spPr>
                  <a:ln w="25400" cap="rnd">
                    <a:noFill/>
                    <a:round/>
                  </a:ln>
                  <a:effectLst/>
                </c:spPr>
                <c:marker>
                  <c:symbol val="circle"/>
                  <c:size val="5"/>
                  <c:spPr>
                    <a:solidFill>
                      <a:srgbClr val="7030A0"/>
                    </a:solidFill>
                    <a:ln w="9525">
                      <a:solidFill>
                        <a:schemeClr val="accent1"/>
                      </a:solidFill>
                    </a:ln>
                    <a:effectLst/>
                  </c:spPr>
                </c:marker>
                <c:trendline>
                  <c:spPr>
                    <a:ln w="38100" cap="rnd">
                      <a:solidFill>
                        <a:srgbClr val="7030A0"/>
                      </a:solidFill>
                      <a:prstDash val="solid"/>
                    </a:ln>
                    <a:effectLst/>
                  </c:spPr>
                  <c:trendlineType val="linear"/>
                  <c:dispRSqr val="0"/>
                  <c:dispEq val="0"/>
                </c:trendline>
                <c:xVal>
                  <c:numRef>
                    <c:extLst xmlns:c16r2="http://schemas.microsoft.com/office/drawing/2015/06/chart">
                      <c:ext uri="{02D57815-91ED-43cb-92C2-25804820EDAC}">
                        <c15:formulaRef>
                          <c15:sqref>usethis!$C$5:$C$6</c15:sqref>
                        </c15:formulaRef>
                      </c:ext>
                    </c:extLst>
                    <c:numCache>
                      <c:formatCode>0.0%</c:formatCode>
                      <c:ptCount val="2"/>
                      <c:pt idx="0">
                        <c:v>0</c:v>
                      </c:pt>
                      <c:pt idx="1">
                        <c:v>1</c:v>
                      </c:pt>
                    </c:numCache>
                  </c:numRef>
                </c:xVal>
                <c:yVal>
                  <c:numRef>
                    <c:extLst xmlns:c16r2="http://schemas.microsoft.com/office/drawing/2015/06/chart">
                      <c:ext uri="{02D57815-91ED-43cb-92C2-25804820EDAC}">
                        <c15:formulaRef>
                          <c15:sqref>usethis!$D$5:$D$6</c15:sqref>
                        </c15:formulaRef>
                      </c:ext>
                    </c:extLst>
                    <c:numCache>
                      <c:formatCode>0.00000</c:formatCode>
                      <c:ptCount val="2"/>
                      <c:pt idx="0">
                        <c:v>47.492440000000002</c:v>
                      </c:pt>
                      <c:pt idx="1">
                        <c:v>29.204440000000002</c:v>
                      </c:pt>
                    </c:numCache>
                  </c:numRef>
                </c:yVal>
                <c:smooth val="0"/>
                <c:extLst xmlns:c16r2="http://schemas.microsoft.com/office/drawing/2015/06/chart">
                  <c:ext xmlns:c16="http://schemas.microsoft.com/office/drawing/2014/chart" uri="{C3380CC4-5D6E-409C-BE32-E72D297353CC}">
                    <c16:uniqueId val="{00000000-8695-4AFA-9867-A35657E2CE03}"/>
                  </c:ext>
                </c:extLst>
              </c15:ser>
            </c15:filteredScatterSeries>
          </c:ext>
        </c:extLst>
      </c:scatterChart>
      <c:valAx>
        <c:axId val="170158416"/>
        <c:scaling>
          <c:orientation val="minMax"/>
          <c:max val="1"/>
        </c:scaling>
        <c:delete val="0"/>
        <c:axPos val="b"/>
        <c:majorGridlines>
          <c:spPr>
            <a:ln w="12700" cap="flat" cmpd="sng" algn="ctr">
              <a:solidFill>
                <a:schemeClr val="accent4">
                  <a:lumMod val="40000"/>
                  <a:lumOff val="60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solidFill>
                      <a:schemeClr val="tx1"/>
                    </a:solidFill>
                  </a:rPr>
                  <a:t>% of Eco Dis Students</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70157856"/>
        <c:crosses val="autoZero"/>
        <c:crossBetween val="midCat"/>
      </c:valAx>
      <c:valAx>
        <c:axId val="170157856"/>
        <c:scaling>
          <c:orientation val="minMax"/>
          <c:min val="15"/>
        </c:scaling>
        <c:delete val="0"/>
        <c:axPos val="l"/>
        <c:majorGridlines>
          <c:spPr>
            <a:ln w="9525" cap="flat" cmpd="sng" algn="ctr">
              <a:solidFill>
                <a:schemeClr val="accent4">
                  <a:lumMod val="60000"/>
                  <a:lumOff val="40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accent3">
                        <a:lumMod val="75000"/>
                      </a:schemeClr>
                    </a:solidFill>
                    <a:latin typeface="+mn-lt"/>
                    <a:ea typeface="+mn-ea"/>
                    <a:cs typeface="+mn-cs"/>
                  </a:defRPr>
                </a:pPr>
                <a:r>
                  <a:rPr lang="en-US" sz="1400" b="1">
                    <a:solidFill>
                      <a:schemeClr val="accent3">
                        <a:lumMod val="75000"/>
                      </a:schemeClr>
                    </a:solidFill>
                  </a:rPr>
                  <a:t>Domain I Performance - Eco Dis Students</a:t>
                </a:r>
              </a:p>
            </c:rich>
          </c:tx>
          <c:layout>
            <c:manualLayout>
              <c:xMode val="edge"/>
              <c:yMode val="edge"/>
              <c:x val="1.6666666666666666E-2"/>
              <c:y val="0.27950320451028748"/>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accent3">
                      <a:lumMod val="7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70158416"/>
        <c:crosses val="autoZero"/>
        <c:crossBetween val="midCat"/>
      </c:valAx>
      <c:spPr>
        <a:noFill/>
        <a:ln w="12700">
          <a:solidFill>
            <a:schemeClr val="tx1"/>
          </a:solidFill>
        </a:ln>
        <a:effectLst/>
      </c:spPr>
    </c:plotArea>
    <c:plotVisOnly val="1"/>
    <c:dispBlanksAs val="gap"/>
    <c:showDLblsOverMax val="0"/>
  </c:chart>
  <c:spPr>
    <a:solidFill>
      <a:schemeClr val="accent4">
        <a:lumMod val="20000"/>
        <a:lumOff val="80000"/>
      </a:schemeClr>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solidFill>
                  <a:schemeClr val="tx1"/>
                </a:solidFill>
              </a:rPr>
              <a:t>Middle Schools - Domain III</a:t>
            </a:r>
          </a:p>
          <a:p>
            <a:pPr>
              <a:defRPr sz="1600" b="1">
                <a:solidFill>
                  <a:schemeClr val="tx1"/>
                </a:solidFill>
              </a:defRPr>
            </a:pPr>
            <a:r>
              <a:rPr lang="en-US" sz="1600" b="1">
                <a:solidFill>
                  <a:schemeClr val="tx1"/>
                </a:solidFill>
              </a:rPr>
              <a:t>Performance of Eco Dis Students</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7505796150481208E-2"/>
          <c:y val="0.10033333333333333"/>
          <c:w val="0.87711570428696417"/>
          <c:h val="0.81188276465441822"/>
        </c:manualLayout>
      </c:layout>
      <c:scatterChart>
        <c:scatterStyle val="lineMarker"/>
        <c:varyColors val="0"/>
        <c:ser>
          <c:idx val="1"/>
          <c:order val="1"/>
          <c:tx>
            <c:v>Series 2</c:v>
          </c:tx>
          <c:spPr>
            <a:ln w="25400" cap="rnd">
              <a:noFill/>
              <a:round/>
            </a:ln>
            <a:effectLst/>
          </c:spPr>
          <c:marker>
            <c:symbol val="circle"/>
            <c:size val="5"/>
            <c:spPr>
              <a:solidFill>
                <a:srgbClr val="9BBB59"/>
              </a:solidFill>
              <a:ln w="9525">
                <a:solidFill>
                  <a:srgbClr val="9BBB59"/>
                </a:solidFill>
              </a:ln>
              <a:effectLst/>
            </c:spPr>
          </c:marker>
          <c:xVal>
            <c:numRef>
              <c:f>usethis!$C$11:$C$15</c:f>
              <c:numCache>
                <c:formatCode>0.0%</c:formatCode>
                <c:ptCount val="5"/>
                <c:pt idx="0">
                  <c:v>0.67600000000000005</c:v>
                </c:pt>
                <c:pt idx="1">
                  <c:v>0.67600000000000005</c:v>
                </c:pt>
                <c:pt idx="2">
                  <c:v>0.67600000000000005</c:v>
                </c:pt>
                <c:pt idx="3">
                  <c:v>0.67600000000000005</c:v>
                </c:pt>
                <c:pt idx="4">
                  <c:v>0.67600000000000005</c:v>
                </c:pt>
              </c:numCache>
            </c:numRef>
          </c:xVal>
          <c:yVal>
            <c:numRef>
              <c:f>usethis!$D$11:$D$15</c:f>
              <c:numCache>
                <c:formatCode>General</c:formatCode>
                <c:ptCount val="5"/>
                <c:pt idx="0">
                  <c:v>47</c:v>
                </c:pt>
                <c:pt idx="1">
                  <c:v>41</c:v>
                </c:pt>
                <c:pt idx="2">
                  <c:v>35</c:v>
                </c:pt>
                <c:pt idx="3">
                  <c:v>28</c:v>
                </c:pt>
                <c:pt idx="4">
                  <c:v>22</c:v>
                </c:pt>
              </c:numCache>
            </c:numRef>
          </c:yVal>
          <c:smooth val="0"/>
          <c:extLst xmlns:c16r2="http://schemas.microsoft.com/office/drawing/2015/06/chart">
            <c:ext xmlns:c16="http://schemas.microsoft.com/office/drawing/2014/chart" uri="{C3380CC4-5D6E-409C-BE32-E72D297353CC}">
              <c16:uniqueId val="{00000001-8695-4AFA-9867-A35657E2CE03}"/>
            </c:ext>
          </c:extLst>
        </c:ser>
        <c:ser>
          <c:idx val="2"/>
          <c:order val="2"/>
          <c:tx>
            <c:v>Series 3</c:v>
          </c:tx>
          <c:spPr>
            <a:ln w="25400" cap="rnd">
              <a:noFill/>
              <a:round/>
            </a:ln>
            <a:effectLst/>
          </c:spPr>
          <c:marker>
            <c:symbol val="circle"/>
            <c:size val="5"/>
            <c:spPr>
              <a:solidFill>
                <a:srgbClr val="9BBB59"/>
              </a:solidFill>
              <a:ln w="9525">
                <a:solidFill>
                  <a:srgbClr val="9BBB59"/>
                </a:solidFill>
              </a:ln>
              <a:effectLst/>
            </c:spPr>
          </c:marker>
          <c:xVal>
            <c:numRef>
              <c:f>usethis!$C$16:$C$55</c:f>
              <c:numCache>
                <c:formatCode>0.0%</c:formatCode>
                <c:ptCount val="40"/>
                <c:pt idx="0">
                  <c:v>0.94</c:v>
                </c:pt>
                <c:pt idx="1">
                  <c:v>0.80500000000000005</c:v>
                </c:pt>
                <c:pt idx="2">
                  <c:v>0.78099999999999992</c:v>
                </c:pt>
                <c:pt idx="3">
                  <c:v>0.77200000000000002</c:v>
                </c:pt>
                <c:pt idx="4">
                  <c:v>0.75800000000000001</c:v>
                </c:pt>
                <c:pt idx="5">
                  <c:v>0.745</c:v>
                </c:pt>
                <c:pt idx="6">
                  <c:v>0.72099999999999997</c:v>
                </c:pt>
                <c:pt idx="7">
                  <c:v>0.70200000000000007</c:v>
                </c:pt>
                <c:pt idx="8">
                  <c:v>0.65799999999999992</c:v>
                </c:pt>
                <c:pt idx="9">
                  <c:v>0.63900000000000001</c:v>
                </c:pt>
                <c:pt idx="10">
                  <c:v>0.63700000000000001</c:v>
                </c:pt>
                <c:pt idx="11">
                  <c:v>0.62</c:v>
                </c:pt>
                <c:pt idx="12">
                  <c:v>0.61599999999999999</c:v>
                </c:pt>
                <c:pt idx="13">
                  <c:v>0.60199999999999998</c:v>
                </c:pt>
                <c:pt idx="14">
                  <c:v>0.221</c:v>
                </c:pt>
                <c:pt idx="15">
                  <c:v>0.55700000000000005</c:v>
                </c:pt>
                <c:pt idx="16">
                  <c:v>0.54500000000000004</c:v>
                </c:pt>
                <c:pt idx="17">
                  <c:v>0.53900000000000003</c:v>
                </c:pt>
                <c:pt idx="18">
                  <c:v>0.52200000000000002</c:v>
                </c:pt>
                <c:pt idx="19">
                  <c:v>0.51500000000000001</c:v>
                </c:pt>
                <c:pt idx="20">
                  <c:v>0.08</c:v>
                </c:pt>
                <c:pt idx="21">
                  <c:v>0.505</c:v>
                </c:pt>
                <c:pt idx="22">
                  <c:v>0.123</c:v>
                </c:pt>
                <c:pt idx="23">
                  <c:v>0.48899999999999999</c:v>
                </c:pt>
                <c:pt idx="24">
                  <c:v>0.47299999999999998</c:v>
                </c:pt>
                <c:pt idx="25">
                  <c:v>0.45899999999999996</c:v>
                </c:pt>
                <c:pt idx="26">
                  <c:v>0.45700000000000002</c:v>
                </c:pt>
                <c:pt idx="27">
                  <c:v>0.433</c:v>
                </c:pt>
                <c:pt idx="28">
                  <c:v>0.42899999999999999</c:v>
                </c:pt>
                <c:pt idx="29">
                  <c:v>0.42700000000000005</c:v>
                </c:pt>
                <c:pt idx="30">
                  <c:v>0.42599999999999999</c:v>
                </c:pt>
                <c:pt idx="31">
                  <c:v>0.42399999999999999</c:v>
                </c:pt>
                <c:pt idx="32">
                  <c:v>0.41</c:v>
                </c:pt>
                <c:pt idx="33">
                  <c:v>0.40799999999999997</c:v>
                </c:pt>
                <c:pt idx="34">
                  <c:v>0.22500000000000001</c:v>
                </c:pt>
                <c:pt idx="35">
                  <c:v>0.375</c:v>
                </c:pt>
                <c:pt idx="36">
                  <c:v>0.34299999999999997</c:v>
                </c:pt>
                <c:pt idx="37">
                  <c:v>0.34200000000000003</c:v>
                </c:pt>
                <c:pt idx="38">
                  <c:v>0.29299999999999998</c:v>
                </c:pt>
                <c:pt idx="39">
                  <c:v>0.27100000000000002</c:v>
                </c:pt>
              </c:numCache>
            </c:numRef>
          </c:xVal>
          <c:yVal>
            <c:numRef>
              <c:f>usethis!$D$16:$D$55</c:f>
              <c:numCache>
                <c:formatCode>General</c:formatCode>
                <c:ptCount val="40"/>
                <c:pt idx="0">
                  <c:v>34</c:v>
                </c:pt>
                <c:pt idx="1">
                  <c:v>31</c:v>
                </c:pt>
                <c:pt idx="2">
                  <c:v>38</c:v>
                </c:pt>
                <c:pt idx="3">
                  <c:v>30</c:v>
                </c:pt>
                <c:pt idx="4">
                  <c:v>33</c:v>
                </c:pt>
                <c:pt idx="5">
                  <c:v>36</c:v>
                </c:pt>
                <c:pt idx="6">
                  <c:v>35</c:v>
                </c:pt>
                <c:pt idx="7">
                  <c:v>41</c:v>
                </c:pt>
                <c:pt idx="8">
                  <c:v>32</c:v>
                </c:pt>
                <c:pt idx="9">
                  <c:v>43</c:v>
                </c:pt>
                <c:pt idx="10">
                  <c:v>46</c:v>
                </c:pt>
                <c:pt idx="11">
                  <c:v>39</c:v>
                </c:pt>
                <c:pt idx="12">
                  <c:v>43</c:v>
                </c:pt>
                <c:pt idx="13">
                  <c:v>38</c:v>
                </c:pt>
                <c:pt idx="14">
                  <c:v>50</c:v>
                </c:pt>
                <c:pt idx="15">
                  <c:v>43</c:v>
                </c:pt>
                <c:pt idx="16">
                  <c:v>39</c:v>
                </c:pt>
                <c:pt idx="17">
                  <c:v>40</c:v>
                </c:pt>
                <c:pt idx="18">
                  <c:v>37</c:v>
                </c:pt>
                <c:pt idx="19">
                  <c:v>45</c:v>
                </c:pt>
                <c:pt idx="20">
                  <c:v>40</c:v>
                </c:pt>
                <c:pt idx="21">
                  <c:v>42</c:v>
                </c:pt>
                <c:pt idx="22">
                  <c:v>51</c:v>
                </c:pt>
                <c:pt idx="23">
                  <c:v>43</c:v>
                </c:pt>
                <c:pt idx="24">
                  <c:v>30</c:v>
                </c:pt>
                <c:pt idx="25">
                  <c:v>48</c:v>
                </c:pt>
                <c:pt idx="26">
                  <c:v>50</c:v>
                </c:pt>
                <c:pt idx="27">
                  <c:v>42</c:v>
                </c:pt>
                <c:pt idx="28">
                  <c:v>35</c:v>
                </c:pt>
                <c:pt idx="29">
                  <c:v>34</c:v>
                </c:pt>
                <c:pt idx="30">
                  <c:v>40</c:v>
                </c:pt>
                <c:pt idx="31">
                  <c:v>31</c:v>
                </c:pt>
                <c:pt idx="32">
                  <c:v>33</c:v>
                </c:pt>
                <c:pt idx="33">
                  <c:v>39</c:v>
                </c:pt>
                <c:pt idx="34">
                  <c:v>37</c:v>
                </c:pt>
                <c:pt idx="35">
                  <c:v>30</c:v>
                </c:pt>
                <c:pt idx="36">
                  <c:v>44</c:v>
                </c:pt>
                <c:pt idx="37">
                  <c:v>45</c:v>
                </c:pt>
                <c:pt idx="38">
                  <c:v>42</c:v>
                </c:pt>
                <c:pt idx="39">
                  <c:v>43</c:v>
                </c:pt>
              </c:numCache>
            </c:numRef>
          </c:yVal>
          <c:smooth val="0"/>
          <c:extLst xmlns:c16r2="http://schemas.microsoft.com/office/drawing/2015/06/chart">
            <c:ext xmlns:c16="http://schemas.microsoft.com/office/drawing/2014/chart" uri="{C3380CC4-5D6E-409C-BE32-E72D297353CC}">
              <c16:uniqueId val="{00000002-8695-4AFA-9867-A35657E2CE03}"/>
            </c:ext>
          </c:extLst>
        </c:ser>
        <c:dLbls>
          <c:showLegendKey val="0"/>
          <c:showVal val="0"/>
          <c:showCatName val="0"/>
          <c:showSerName val="0"/>
          <c:showPercent val="0"/>
          <c:showBubbleSize val="0"/>
        </c:dLbls>
        <c:axId val="166224656"/>
        <c:axId val="166226896"/>
        <c:extLst xmlns:c16r2="http://schemas.microsoft.com/office/drawing/2015/06/chart">
          <c:ext xmlns:c15="http://schemas.microsoft.com/office/drawing/2012/chart" uri="{02D57815-91ED-43cb-92C2-25804820EDAC}">
            <c15:filteredScatterSeries>
              <c15:ser>
                <c:idx val="0"/>
                <c:order val="0"/>
                <c:spPr>
                  <a:ln w="25400" cap="rnd">
                    <a:noFill/>
                    <a:round/>
                  </a:ln>
                  <a:effectLst/>
                </c:spPr>
                <c:marker>
                  <c:symbol val="circle"/>
                  <c:size val="5"/>
                  <c:spPr>
                    <a:solidFill>
                      <a:srgbClr val="7030A0"/>
                    </a:solidFill>
                    <a:ln w="9525">
                      <a:solidFill>
                        <a:schemeClr val="accent1"/>
                      </a:solidFill>
                    </a:ln>
                    <a:effectLst/>
                  </c:spPr>
                </c:marker>
                <c:trendline>
                  <c:spPr>
                    <a:ln w="38100" cap="rnd">
                      <a:solidFill>
                        <a:srgbClr val="7030A0"/>
                      </a:solidFill>
                      <a:prstDash val="solid"/>
                    </a:ln>
                    <a:effectLst/>
                  </c:spPr>
                  <c:trendlineType val="linear"/>
                  <c:dispRSqr val="0"/>
                  <c:dispEq val="0"/>
                </c:trendline>
                <c:xVal>
                  <c:numRef>
                    <c:extLst xmlns:c16r2="http://schemas.microsoft.com/office/drawing/2015/06/chart">
                      <c:ext uri="{02D57815-91ED-43cb-92C2-25804820EDAC}">
                        <c15:formulaRef>
                          <c15:sqref>usethis!$C$5:$C$6</c15:sqref>
                        </c15:formulaRef>
                      </c:ext>
                    </c:extLst>
                    <c:numCache>
                      <c:formatCode>0.0%</c:formatCode>
                      <c:ptCount val="2"/>
                      <c:pt idx="0">
                        <c:v>0</c:v>
                      </c:pt>
                      <c:pt idx="1">
                        <c:v>1</c:v>
                      </c:pt>
                    </c:numCache>
                  </c:numRef>
                </c:xVal>
                <c:yVal>
                  <c:numRef>
                    <c:extLst xmlns:c16r2="http://schemas.microsoft.com/office/drawing/2015/06/chart">
                      <c:ext uri="{02D57815-91ED-43cb-92C2-25804820EDAC}">
                        <c15:formulaRef>
                          <c15:sqref>usethis!$D$5:$D$6</c15:sqref>
                        </c15:formulaRef>
                      </c:ext>
                    </c:extLst>
                    <c:numCache>
                      <c:formatCode>0.00000</c:formatCode>
                      <c:ptCount val="2"/>
                      <c:pt idx="0">
                        <c:v>47.492440000000002</c:v>
                      </c:pt>
                      <c:pt idx="1">
                        <c:v>29.204440000000002</c:v>
                      </c:pt>
                    </c:numCache>
                  </c:numRef>
                </c:yVal>
                <c:smooth val="0"/>
                <c:extLst xmlns:c16r2="http://schemas.microsoft.com/office/drawing/2015/06/chart">
                  <c:ext xmlns:c16="http://schemas.microsoft.com/office/drawing/2014/chart" uri="{C3380CC4-5D6E-409C-BE32-E72D297353CC}">
                    <c16:uniqueId val="{00000000-8695-4AFA-9867-A35657E2CE03}"/>
                  </c:ext>
                </c:extLst>
              </c15:ser>
            </c15:filteredScatterSeries>
          </c:ext>
        </c:extLst>
      </c:scatterChart>
      <c:valAx>
        <c:axId val="166224656"/>
        <c:scaling>
          <c:orientation val="minMax"/>
          <c:max val="1"/>
        </c:scaling>
        <c:delete val="0"/>
        <c:axPos val="b"/>
        <c:majorGridlines>
          <c:spPr>
            <a:ln w="12700" cap="flat" cmpd="sng" algn="ctr">
              <a:solidFill>
                <a:schemeClr val="accent4">
                  <a:lumMod val="40000"/>
                  <a:lumOff val="60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solidFill>
                      <a:schemeClr val="tx1"/>
                    </a:solidFill>
                  </a:rPr>
                  <a:t>% of Eco Dis Students</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66226896"/>
        <c:crosses val="autoZero"/>
        <c:crossBetween val="midCat"/>
      </c:valAx>
      <c:valAx>
        <c:axId val="166226896"/>
        <c:scaling>
          <c:orientation val="minMax"/>
          <c:min val="15"/>
        </c:scaling>
        <c:delete val="0"/>
        <c:axPos val="l"/>
        <c:majorGridlines>
          <c:spPr>
            <a:ln w="9525" cap="flat" cmpd="sng" algn="ctr">
              <a:solidFill>
                <a:schemeClr val="accent4">
                  <a:lumMod val="60000"/>
                  <a:lumOff val="40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accent3">
                        <a:lumMod val="75000"/>
                      </a:schemeClr>
                    </a:solidFill>
                    <a:latin typeface="+mn-lt"/>
                    <a:ea typeface="+mn-ea"/>
                    <a:cs typeface="+mn-cs"/>
                  </a:defRPr>
                </a:pPr>
                <a:r>
                  <a:rPr lang="en-US" sz="1400" b="1">
                    <a:solidFill>
                      <a:schemeClr val="accent3">
                        <a:lumMod val="75000"/>
                      </a:schemeClr>
                    </a:solidFill>
                  </a:rPr>
                  <a:t>Domain I Performance - Eco Dis Students</a:t>
                </a:r>
              </a:p>
            </c:rich>
          </c:tx>
          <c:layout>
            <c:manualLayout>
              <c:xMode val="edge"/>
              <c:yMode val="edge"/>
              <c:x val="1.6666666666666666E-2"/>
              <c:y val="0.27950320451028748"/>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accent3">
                      <a:lumMod val="7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66224656"/>
        <c:crosses val="autoZero"/>
        <c:crossBetween val="midCat"/>
      </c:valAx>
      <c:spPr>
        <a:noFill/>
        <a:ln w="12700">
          <a:solidFill>
            <a:schemeClr val="tx1"/>
          </a:solidFill>
        </a:ln>
        <a:effectLst/>
      </c:spPr>
    </c:plotArea>
    <c:plotVisOnly val="1"/>
    <c:dispBlanksAs val="gap"/>
    <c:showDLblsOverMax val="0"/>
  </c:chart>
  <c:spPr>
    <a:solidFill>
      <a:schemeClr val="accent4">
        <a:lumMod val="20000"/>
        <a:lumOff val="80000"/>
      </a:schemeClr>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solidFill>
                  <a:schemeClr val="tx1"/>
                </a:solidFill>
              </a:rPr>
              <a:t>Middle Schools - Domain III</a:t>
            </a:r>
          </a:p>
          <a:p>
            <a:pPr>
              <a:defRPr sz="1600" b="1">
                <a:solidFill>
                  <a:schemeClr val="tx1"/>
                </a:solidFill>
              </a:defRPr>
            </a:pPr>
            <a:r>
              <a:rPr lang="en-US" sz="1600" b="1">
                <a:solidFill>
                  <a:schemeClr val="tx1"/>
                </a:solidFill>
              </a:rPr>
              <a:t>Performance of Eco Dis Students</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7505796150481208E-2"/>
          <c:y val="0.10033333333333333"/>
          <c:w val="0.87711570428696417"/>
          <c:h val="0.81188276465441822"/>
        </c:manualLayout>
      </c:layout>
      <c:scatterChart>
        <c:scatterStyle val="lineMarker"/>
        <c:varyColors val="0"/>
        <c:ser>
          <c:idx val="0"/>
          <c:order val="0"/>
          <c:spPr>
            <a:ln w="25400" cap="rnd">
              <a:noFill/>
              <a:round/>
            </a:ln>
            <a:effectLst/>
          </c:spPr>
          <c:marker>
            <c:symbol val="circle"/>
            <c:size val="5"/>
            <c:spPr>
              <a:solidFill>
                <a:srgbClr val="7030A0"/>
              </a:solidFill>
              <a:ln w="9525">
                <a:solidFill>
                  <a:schemeClr val="accent1"/>
                </a:solidFill>
              </a:ln>
              <a:effectLst/>
            </c:spPr>
          </c:marker>
          <c:trendline>
            <c:spPr>
              <a:ln w="38100" cap="rnd">
                <a:solidFill>
                  <a:srgbClr val="7030A0"/>
                </a:solidFill>
                <a:prstDash val="solid"/>
              </a:ln>
              <a:effectLst/>
            </c:spPr>
            <c:trendlineType val="linear"/>
            <c:dispRSqr val="0"/>
            <c:dispEq val="0"/>
          </c:trendline>
          <c:xVal>
            <c:numRef>
              <c:f>usethis!$C$5:$C$6</c:f>
              <c:numCache>
                <c:formatCode>0.0%</c:formatCode>
                <c:ptCount val="2"/>
                <c:pt idx="0">
                  <c:v>0</c:v>
                </c:pt>
                <c:pt idx="1">
                  <c:v>1</c:v>
                </c:pt>
              </c:numCache>
            </c:numRef>
          </c:xVal>
          <c:yVal>
            <c:numRef>
              <c:f>usethis!$D$5:$D$6</c:f>
              <c:numCache>
                <c:formatCode>0.00000</c:formatCode>
                <c:ptCount val="2"/>
                <c:pt idx="0">
                  <c:v>47.492440000000002</c:v>
                </c:pt>
                <c:pt idx="1">
                  <c:v>29.204440000000002</c:v>
                </c:pt>
              </c:numCache>
            </c:numRef>
          </c:yVal>
          <c:smooth val="0"/>
          <c:extLst xmlns:c16r2="http://schemas.microsoft.com/office/drawing/2015/06/chart">
            <c:ext xmlns:c16="http://schemas.microsoft.com/office/drawing/2014/chart" uri="{C3380CC4-5D6E-409C-BE32-E72D297353CC}">
              <c16:uniqueId val="{00000000-8695-4AFA-9867-A35657E2CE03}"/>
            </c:ext>
          </c:extLst>
        </c:ser>
        <c:ser>
          <c:idx val="1"/>
          <c:order val="1"/>
          <c:tx>
            <c:v>Series 2</c:v>
          </c:tx>
          <c:spPr>
            <a:ln w="25400" cap="rnd">
              <a:noFill/>
              <a:round/>
            </a:ln>
            <a:effectLst/>
          </c:spPr>
          <c:marker>
            <c:symbol val="circle"/>
            <c:size val="5"/>
            <c:spPr>
              <a:solidFill>
                <a:srgbClr val="9BBB59"/>
              </a:solidFill>
              <a:ln w="9525">
                <a:solidFill>
                  <a:srgbClr val="9BBB59"/>
                </a:solidFill>
              </a:ln>
              <a:effectLst/>
            </c:spPr>
          </c:marker>
          <c:xVal>
            <c:numRef>
              <c:f>usethis!$C$11:$C$15</c:f>
              <c:numCache>
                <c:formatCode>0.0%</c:formatCode>
                <c:ptCount val="5"/>
                <c:pt idx="0">
                  <c:v>0.67600000000000005</c:v>
                </c:pt>
                <c:pt idx="1">
                  <c:v>0.67600000000000005</c:v>
                </c:pt>
                <c:pt idx="2">
                  <c:v>0.67600000000000005</c:v>
                </c:pt>
                <c:pt idx="3">
                  <c:v>0.67600000000000005</c:v>
                </c:pt>
                <c:pt idx="4">
                  <c:v>0.67600000000000005</c:v>
                </c:pt>
              </c:numCache>
            </c:numRef>
          </c:xVal>
          <c:yVal>
            <c:numRef>
              <c:f>usethis!$D$11:$D$15</c:f>
              <c:numCache>
                <c:formatCode>General</c:formatCode>
                <c:ptCount val="5"/>
                <c:pt idx="0">
                  <c:v>47</c:v>
                </c:pt>
                <c:pt idx="1">
                  <c:v>41</c:v>
                </c:pt>
                <c:pt idx="2">
                  <c:v>35</c:v>
                </c:pt>
                <c:pt idx="3">
                  <c:v>28</c:v>
                </c:pt>
                <c:pt idx="4">
                  <c:v>22</c:v>
                </c:pt>
              </c:numCache>
            </c:numRef>
          </c:yVal>
          <c:smooth val="0"/>
          <c:extLst xmlns:c16r2="http://schemas.microsoft.com/office/drawing/2015/06/chart">
            <c:ext xmlns:c16="http://schemas.microsoft.com/office/drawing/2014/chart" uri="{C3380CC4-5D6E-409C-BE32-E72D297353CC}">
              <c16:uniqueId val="{00000001-8695-4AFA-9867-A35657E2CE03}"/>
            </c:ext>
          </c:extLst>
        </c:ser>
        <c:ser>
          <c:idx val="2"/>
          <c:order val="2"/>
          <c:tx>
            <c:v>Series 3</c:v>
          </c:tx>
          <c:spPr>
            <a:ln w="25400" cap="rnd">
              <a:noFill/>
              <a:round/>
            </a:ln>
            <a:effectLst/>
          </c:spPr>
          <c:marker>
            <c:symbol val="circle"/>
            <c:size val="5"/>
            <c:spPr>
              <a:solidFill>
                <a:srgbClr val="9BBB59"/>
              </a:solidFill>
              <a:ln w="9525">
                <a:solidFill>
                  <a:srgbClr val="9BBB59"/>
                </a:solidFill>
              </a:ln>
              <a:effectLst/>
            </c:spPr>
          </c:marker>
          <c:xVal>
            <c:numRef>
              <c:f>usethis!$C$16:$C$55</c:f>
              <c:numCache>
                <c:formatCode>0.0%</c:formatCode>
                <c:ptCount val="40"/>
                <c:pt idx="0">
                  <c:v>0.94</c:v>
                </c:pt>
                <c:pt idx="1">
                  <c:v>0.80500000000000005</c:v>
                </c:pt>
                <c:pt idx="2">
                  <c:v>0.78099999999999992</c:v>
                </c:pt>
                <c:pt idx="3">
                  <c:v>0.77200000000000002</c:v>
                </c:pt>
                <c:pt idx="4">
                  <c:v>0.75800000000000001</c:v>
                </c:pt>
                <c:pt idx="5">
                  <c:v>0.745</c:v>
                </c:pt>
                <c:pt idx="6">
                  <c:v>0.72099999999999997</c:v>
                </c:pt>
                <c:pt idx="7">
                  <c:v>0.70200000000000007</c:v>
                </c:pt>
                <c:pt idx="8">
                  <c:v>0.65799999999999992</c:v>
                </c:pt>
                <c:pt idx="9">
                  <c:v>0.63900000000000001</c:v>
                </c:pt>
                <c:pt idx="10">
                  <c:v>0.63700000000000001</c:v>
                </c:pt>
                <c:pt idx="11">
                  <c:v>0.62</c:v>
                </c:pt>
                <c:pt idx="12">
                  <c:v>0.61599999999999999</c:v>
                </c:pt>
                <c:pt idx="13">
                  <c:v>0.60199999999999998</c:v>
                </c:pt>
                <c:pt idx="14">
                  <c:v>0.221</c:v>
                </c:pt>
                <c:pt idx="15">
                  <c:v>0.55700000000000005</c:v>
                </c:pt>
                <c:pt idx="16">
                  <c:v>0.54500000000000004</c:v>
                </c:pt>
                <c:pt idx="17">
                  <c:v>0.53900000000000003</c:v>
                </c:pt>
                <c:pt idx="18">
                  <c:v>0.52200000000000002</c:v>
                </c:pt>
                <c:pt idx="19">
                  <c:v>0.51500000000000001</c:v>
                </c:pt>
                <c:pt idx="20">
                  <c:v>0.08</c:v>
                </c:pt>
                <c:pt idx="21">
                  <c:v>0.505</c:v>
                </c:pt>
                <c:pt idx="22">
                  <c:v>0.123</c:v>
                </c:pt>
                <c:pt idx="23">
                  <c:v>0.48899999999999999</c:v>
                </c:pt>
                <c:pt idx="24">
                  <c:v>0.47299999999999998</c:v>
                </c:pt>
                <c:pt idx="25">
                  <c:v>0.45899999999999996</c:v>
                </c:pt>
                <c:pt idx="26">
                  <c:v>0.45700000000000002</c:v>
                </c:pt>
                <c:pt idx="27">
                  <c:v>0.433</c:v>
                </c:pt>
                <c:pt idx="28">
                  <c:v>0.42899999999999999</c:v>
                </c:pt>
                <c:pt idx="29">
                  <c:v>0.42700000000000005</c:v>
                </c:pt>
                <c:pt idx="30">
                  <c:v>0.42599999999999999</c:v>
                </c:pt>
                <c:pt idx="31">
                  <c:v>0.42399999999999999</c:v>
                </c:pt>
                <c:pt idx="32">
                  <c:v>0.41</c:v>
                </c:pt>
                <c:pt idx="33">
                  <c:v>0.40799999999999997</c:v>
                </c:pt>
                <c:pt idx="34">
                  <c:v>0.22500000000000001</c:v>
                </c:pt>
                <c:pt idx="35">
                  <c:v>0.375</c:v>
                </c:pt>
                <c:pt idx="36">
                  <c:v>0.34299999999999997</c:v>
                </c:pt>
                <c:pt idx="37">
                  <c:v>0.34200000000000003</c:v>
                </c:pt>
                <c:pt idx="38">
                  <c:v>0.29299999999999998</c:v>
                </c:pt>
                <c:pt idx="39">
                  <c:v>0.27100000000000002</c:v>
                </c:pt>
              </c:numCache>
            </c:numRef>
          </c:xVal>
          <c:yVal>
            <c:numRef>
              <c:f>usethis!$D$16:$D$55</c:f>
              <c:numCache>
                <c:formatCode>General</c:formatCode>
                <c:ptCount val="40"/>
                <c:pt idx="0">
                  <c:v>34</c:v>
                </c:pt>
                <c:pt idx="1">
                  <c:v>31</c:v>
                </c:pt>
                <c:pt idx="2">
                  <c:v>38</c:v>
                </c:pt>
                <c:pt idx="3">
                  <c:v>30</c:v>
                </c:pt>
                <c:pt idx="4">
                  <c:v>33</c:v>
                </c:pt>
                <c:pt idx="5">
                  <c:v>36</c:v>
                </c:pt>
                <c:pt idx="6">
                  <c:v>35</c:v>
                </c:pt>
                <c:pt idx="7">
                  <c:v>41</c:v>
                </c:pt>
                <c:pt idx="8">
                  <c:v>32</c:v>
                </c:pt>
                <c:pt idx="9">
                  <c:v>43</c:v>
                </c:pt>
                <c:pt idx="10">
                  <c:v>46</c:v>
                </c:pt>
                <c:pt idx="11">
                  <c:v>39</c:v>
                </c:pt>
                <c:pt idx="12">
                  <c:v>43</c:v>
                </c:pt>
                <c:pt idx="13">
                  <c:v>38</c:v>
                </c:pt>
                <c:pt idx="14">
                  <c:v>50</c:v>
                </c:pt>
                <c:pt idx="15">
                  <c:v>43</c:v>
                </c:pt>
                <c:pt idx="16">
                  <c:v>39</c:v>
                </c:pt>
                <c:pt idx="17">
                  <c:v>40</c:v>
                </c:pt>
                <c:pt idx="18">
                  <c:v>37</c:v>
                </c:pt>
                <c:pt idx="19">
                  <c:v>45</c:v>
                </c:pt>
                <c:pt idx="20">
                  <c:v>40</c:v>
                </c:pt>
                <c:pt idx="21">
                  <c:v>42</c:v>
                </c:pt>
                <c:pt idx="22">
                  <c:v>51</c:v>
                </c:pt>
                <c:pt idx="23">
                  <c:v>43</c:v>
                </c:pt>
                <c:pt idx="24">
                  <c:v>30</c:v>
                </c:pt>
                <c:pt idx="25">
                  <c:v>48</c:v>
                </c:pt>
                <c:pt idx="26">
                  <c:v>50</c:v>
                </c:pt>
                <c:pt idx="27">
                  <c:v>42</c:v>
                </c:pt>
                <c:pt idx="28">
                  <c:v>35</c:v>
                </c:pt>
                <c:pt idx="29">
                  <c:v>34</c:v>
                </c:pt>
                <c:pt idx="30">
                  <c:v>40</c:v>
                </c:pt>
                <c:pt idx="31">
                  <c:v>31</c:v>
                </c:pt>
                <c:pt idx="32">
                  <c:v>33</c:v>
                </c:pt>
                <c:pt idx="33">
                  <c:v>39</c:v>
                </c:pt>
                <c:pt idx="34">
                  <c:v>37</c:v>
                </c:pt>
                <c:pt idx="35">
                  <c:v>30</c:v>
                </c:pt>
                <c:pt idx="36">
                  <c:v>44</c:v>
                </c:pt>
                <c:pt idx="37">
                  <c:v>45</c:v>
                </c:pt>
                <c:pt idx="38">
                  <c:v>42</c:v>
                </c:pt>
                <c:pt idx="39">
                  <c:v>43</c:v>
                </c:pt>
              </c:numCache>
            </c:numRef>
          </c:yVal>
          <c:smooth val="0"/>
          <c:extLst xmlns:c16r2="http://schemas.microsoft.com/office/drawing/2015/06/chart">
            <c:ext xmlns:c16="http://schemas.microsoft.com/office/drawing/2014/chart" uri="{C3380CC4-5D6E-409C-BE32-E72D297353CC}">
              <c16:uniqueId val="{00000002-8695-4AFA-9867-A35657E2CE03}"/>
            </c:ext>
          </c:extLst>
        </c:ser>
        <c:dLbls>
          <c:showLegendKey val="0"/>
          <c:showVal val="0"/>
          <c:showCatName val="0"/>
          <c:showSerName val="0"/>
          <c:showPercent val="0"/>
          <c:showBubbleSize val="0"/>
        </c:dLbls>
        <c:axId val="124478816"/>
        <c:axId val="124479376"/>
      </c:scatterChart>
      <c:valAx>
        <c:axId val="124478816"/>
        <c:scaling>
          <c:orientation val="minMax"/>
          <c:max val="1"/>
        </c:scaling>
        <c:delete val="0"/>
        <c:axPos val="b"/>
        <c:majorGridlines>
          <c:spPr>
            <a:ln w="12700" cap="flat" cmpd="sng" algn="ctr">
              <a:solidFill>
                <a:schemeClr val="accent4">
                  <a:lumMod val="40000"/>
                  <a:lumOff val="60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solidFill>
                      <a:schemeClr val="tx1"/>
                    </a:solidFill>
                  </a:rPr>
                  <a:t>% of Eco Dis Students</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24479376"/>
        <c:crosses val="autoZero"/>
        <c:crossBetween val="midCat"/>
      </c:valAx>
      <c:valAx>
        <c:axId val="124479376"/>
        <c:scaling>
          <c:orientation val="minMax"/>
          <c:min val="15"/>
        </c:scaling>
        <c:delete val="0"/>
        <c:axPos val="l"/>
        <c:majorGridlines>
          <c:spPr>
            <a:ln w="9525" cap="flat" cmpd="sng" algn="ctr">
              <a:solidFill>
                <a:schemeClr val="accent4">
                  <a:lumMod val="60000"/>
                  <a:lumOff val="40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accent3">
                        <a:lumMod val="75000"/>
                      </a:schemeClr>
                    </a:solidFill>
                    <a:latin typeface="+mn-lt"/>
                    <a:ea typeface="+mn-ea"/>
                    <a:cs typeface="+mn-cs"/>
                  </a:defRPr>
                </a:pPr>
                <a:r>
                  <a:rPr lang="en-US" sz="1400" b="1">
                    <a:solidFill>
                      <a:schemeClr val="accent3">
                        <a:lumMod val="75000"/>
                      </a:schemeClr>
                    </a:solidFill>
                  </a:rPr>
                  <a:t>Domain I Performance - Eco Dis Students</a:t>
                </a:r>
              </a:p>
            </c:rich>
          </c:tx>
          <c:layout>
            <c:manualLayout>
              <c:xMode val="edge"/>
              <c:yMode val="edge"/>
              <c:x val="1.6666666666666666E-2"/>
              <c:y val="0.27950320451028748"/>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accent3">
                      <a:lumMod val="7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24478816"/>
        <c:crosses val="autoZero"/>
        <c:crossBetween val="midCat"/>
      </c:valAx>
      <c:spPr>
        <a:noFill/>
        <a:ln w="12700">
          <a:solidFill>
            <a:schemeClr val="tx1"/>
          </a:solidFill>
        </a:ln>
        <a:effectLst/>
      </c:spPr>
    </c:plotArea>
    <c:plotVisOnly val="1"/>
    <c:dispBlanksAs val="gap"/>
    <c:showDLblsOverMax val="0"/>
  </c:chart>
  <c:spPr>
    <a:solidFill>
      <a:schemeClr val="accent4">
        <a:lumMod val="20000"/>
        <a:lumOff val="80000"/>
      </a:schemeClr>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solidFill>
                  <a:schemeClr val="tx1"/>
                </a:solidFill>
              </a:rPr>
              <a:t>Middle Schools - Domain III</a:t>
            </a:r>
          </a:p>
          <a:p>
            <a:pPr>
              <a:defRPr sz="1600" b="1">
                <a:solidFill>
                  <a:schemeClr val="tx1"/>
                </a:solidFill>
              </a:defRPr>
            </a:pPr>
            <a:r>
              <a:rPr lang="en-US" sz="1600" b="1">
                <a:solidFill>
                  <a:schemeClr val="tx1"/>
                </a:solidFill>
              </a:rPr>
              <a:t>Performance of Eco Dis Students</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7505796150481208E-2"/>
          <c:y val="0.10033333333333333"/>
          <c:w val="0.87711570428696417"/>
          <c:h val="0.81188276465441822"/>
        </c:manualLayout>
      </c:layout>
      <c:scatterChart>
        <c:scatterStyle val="lineMarker"/>
        <c:varyColors val="0"/>
        <c:ser>
          <c:idx val="0"/>
          <c:order val="0"/>
          <c:spPr>
            <a:ln w="25400" cap="rnd">
              <a:noFill/>
              <a:round/>
            </a:ln>
            <a:effectLst/>
          </c:spPr>
          <c:marker>
            <c:symbol val="circle"/>
            <c:size val="5"/>
            <c:spPr>
              <a:solidFill>
                <a:srgbClr val="7030A0"/>
              </a:solidFill>
              <a:ln w="9525">
                <a:solidFill>
                  <a:schemeClr val="accent1"/>
                </a:solidFill>
              </a:ln>
              <a:effectLst/>
            </c:spPr>
          </c:marker>
          <c:trendline>
            <c:spPr>
              <a:ln w="38100" cap="rnd">
                <a:solidFill>
                  <a:srgbClr val="7030A0"/>
                </a:solidFill>
                <a:prstDash val="solid"/>
              </a:ln>
              <a:effectLst/>
            </c:spPr>
            <c:trendlineType val="linear"/>
            <c:dispRSqr val="0"/>
            <c:dispEq val="0"/>
          </c:trendline>
          <c:xVal>
            <c:numRef>
              <c:f>usethis!$C$5:$C$6</c:f>
              <c:numCache>
                <c:formatCode>0.0%</c:formatCode>
                <c:ptCount val="2"/>
                <c:pt idx="0">
                  <c:v>0</c:v>
                </c:pt>
                <c:pt idx="1">
                  <c:v>1</c:v>
                </c:pt>
              </c:numCache>
            </c:numRef>
          </c:xVal>
          <c:yVal>
            <c:numRef>
              <c:f>usethis!$D$5:$D$6</c:f>
              <c:numCache>
                <c:formatCode>0.00000</c:formatCode>
                <c:ptCount val="2"/>
                <c:pt idx="0">
                  <c:v>47.492440000000002</c:v>
                </c:pt>
                <c:pt idx="1">
                  <c:v>29.204440000000002</c:v>
                </c:pt>
              </c:numCache>
            </c:numRef>
          </c:yVal>
          <c:smooth val="0"/>
          <c:extLst xmlns:c16r2="http://schemas.microsoft.com/office/drawing/2015/06/chart">
            <c:ext xmlns:c16="http://schemas.microsoft.com/office/drawing/2014/chart" uri="{C3380CC4-5D6E-409C-BE32-E72D297353CC}">
              <c16:uniqueId val="{00000000-8695-4AFA-9867-A35657E2CE03}"/>
            </c:ext>
          </c:extLst>
        </c:ser>
        <c:ser>
          <c:idx val="1"/>
          <c:order val="1"/>
          <c:tx>
            <c:v>Series 2</c:v>
          </c:tx>
          <c:spPr>
            <a:ln w="25400" cap="rnd">
              <a:noFill/>
              <a:round/>
            </a:ln>
            <a:effectLst/>
          </c:spPr>
          <c:marker>
            <c:symbol val="circle"/>
            <c:size val="5"/>
            <c:spPr>
              <a:solidFill>
                <a:srgbClr val="9BBB59"/>
              </a:solidFill>
              <a:ln w="9525">
                <a:solidFill>
                  <a:srgbClr val="9BBB59"/>
                </a:solidFill>
              </a:ln>
              <a:effectLst/>
            </c:spPr>
          </c:marker>
          <c:xVal>
            <c:numRef>
              <c:f>usethis!$C$11:$C$15</c:f>
              <c:numCache>
                <c:formatCode>0.0%</c:formatCode>
                <c:ptCount val="5"/>
                <c:pt idx="0">
                  <c:v>0.67600000000000005</c:v>
                </c:pt>
                <c:pt idx="1">
                  <c:v>0.67600000000000005</c:v>
                </c:pt>
                <c:pt idx="2">
                  <c:v>0.67600000000000005</c:v>
                </c:pt>
                <c:pt idx="3">
                  <c:v>0.67600000000000005</c:v>
                </c:pt>
                <c:pt idx="4">
                  <c:v>0.67600000000000005</c:v>
                </c:pt>
              </c:numCache>
            </c:numRef>
          </c:xVal>
          <c:yVal>
            <c:numRef>
              <c:f>usethis!$D$11:$D$15</c:f>
              <c:numCache>
                <c:formatCode>General</c:formatCode>
                <c:ptCount val="5"/>
                <c:pt idx="0">
                  <c:v>47</c:v>
                </c:pt>
                <c:pt idx="1">
                  <c:v>41</c:v>
                </c:pt>
                <c:pt idx="2">
                  <c:v>35</c:v>
                </c:pt>
                <c:pt idx="3">
                  <c:v>28</c:v>
                </c:pt>
                <c:pt idx="4">
                  <c:v>22</c:v>
                </c:pt>
              </c:numCache>
            </c:numRef>
          </c:yVal>
          <c:smooth val="0"/>
          <c:extLst xmlns:c16r2="http://schemas.microsoft.com/office/drawing/2015/06/chart">
            <c:ext xmlns:c16="http://schemas.microsoft.com/office/drawing/2014/chart" uri="{C3380CC4-5D6E-409C-BE32-E72D297353CC}">
              <c16:uniqueId val="{00000001-8695-4AFA-9867-A35657E2CE03}"/>
            </c:ext>
          </c:extLst>
        </c:ser>
        <c:ser>
          <c:idx val="2"/>
          <c:order val="2"/>
          <c:tx>
            <c:v>Series 3</c:v>
          </c:tx>
          <c:spPr>
            <a:ln w="25400" cap="rnd">
              <a:noFill/>
              <a:round/>
            </a:ln>
            <a:effectLst/>
          </c:spPr>
          <c:marker>
            <c:symbol val="circle"/>
            <c:size val="5"/>
            <c:spPr>
              <a:solidFill>
                <a:srgbClr val="9BBB59"/>
              </a:solidFill>
              <a:ln w="9525">
                <a:solidFill>
                  <a:srgbClr val="9BBB59"/>
                </a:solidFill>
              </a:ln>
              <a:effectLst/>
            </c:spPr>
          </c:marker>
          <c:xVal>
            <c:numRef>
              <c:f>usethis!$C$16:$C$55</c:f>
              <c:numCache>
                <c:formatCode>0.0%</c:formatCode>
                <c:ptCount val="40"/>
                <c:pt idx="0">
                  <c:v>0.94</c:v>
                </c:pt>
                <c:pt idx="1">
                  <c:v>0.80500000000000005</c:v>
                </c:pt>
                <c:pt idx="2">
                  <c:v>0.78099999999999992</c:v>
                </c:pt>
                <c:pt idx="3">
                  <c:v>0.77200000000000002</c:v>
                </c:pt>
                <c:pt idx="4">
                  <c:v>0.75800000000000001</c:v>
                </c:pt>
                <c:pt idx="5">
                  <c:v>0.745</c:v>
                </c:pt>
                <c:pt idx="6">
                  <c:v>0.72099999999999997</c:v>
                </c:pt>
                <c:pt idx="7">
                  <c:v>0.70200000000000007</c:v>
                </c:pt>
                <c:pt idx="8">
                  <c:v>0.65799999999999992</c:v>
                </c:pt>
                <c:pt idx="9">
                  <c:v>0.63900000000000001</c:v>
                </c:pt>
                <c:pt idx="10">
                  <c:v>0.63700000000000001</c:v>
                </c:pt>
                <c:pt idx="11">
                  <c:v>0.62</c:v>
                </c:pt>
                <c:pt idx="12">
                  <c:v>0.61599999999999999</c:v>
                </c:pt>
                <c:pt idx="13">
                  <c:v>0.60199999999999998</c:v>
                </c:pt>
                <c:pt idx="14">
                  <c:v>0.221</c:v>
                </c:pt>
                <c:pt idx="15">
                  <c:v>0.55700000000000005</c:v>
                </c:pt>
                <c:pt idx="16">
                  <c:v>0.54500000000000004</c:v>
                </c:pt>
                <c:pt idx="17">
                  <c:v>0.53900000000000003</c:v>
                </c:pt>
                <c:pt idx="18">
                  <c:v>0.52200000000000002</c:v>
                </c:pt>
                <c:pt idx="19">
                  <c:v>0.51500000000000001</c:v>
                </c:pt>
                <c:pt idx="20">
                  <c:v>0.08</c:v>
                </c:pt>
                <c:pt idx="21">
                  <c:v>0.505</c:v>
                </c:pt>
                <c:pt idx="22">
                  <c:v>0.123</c:v>
                </c:pt>
                <c:pt idx="23">
                  <c:v>0.48899999999999999</c:v>
                </c:pt>
                <c:pt idx="24">
                  <c:v>0.47299999999999998</c:v>
                </c:pt>
                <c:pt idx="25">
                  <c:v>0.45899999999999996</c:v>
                </c:pt>
                <c:pt idx="26">
                  <c:v>0.45700000000000002</c:v>
                </c:pt>
                <c:pt idx="27">
                  <c:v>0.433</c:v>
                </c:pt>
                <c:pt idx="28">
                  <c:v>0.42899999999999999</c:v>
                </c:pt>
                <c:pt idx="29">
                  <c:v>0.42700000000000005</c:v>
                </c:pt>
                <c:pt idx="30">
                  <c:v>0.42599999999999999</c:v>
                </c:pt>
                <c:pt idx="31">
                  <c:v>0.42399999999999999</c:v>
                </c:pt>
                <c:pt idx="32">
                  <c:v>0.41</c:v>
                </c:pt>
                <c:pt idx="33">
                  <c:v>0.40799999999999997</c:v>
                </c:pt>
                <c:pt idx="34">
                  <c:v>0.22500000000000001</c:v>
                </c:pt>
                <c:pt idx="35">
                  <c:v>0.375</c:v>
                </c:pt>
                <c:pt idx="36">
                  <c:v>0.34299999999999997</c:v>
                </c:pt>
                <c:pt idx="37">
                  <c:v>0.34200000000000003</c:v>
                </c:pt>
                <c:pt idx="38">
                  <c:v>0.29299999999999998</c:v>
                </c:pt>
                <c:pt idx="39">
                  <c:v>0.27100000000000002</c:v>
                </c:pt>
              </c:numCache>
            </c:numRef>
          </c:xVal>
          <c:yVal>
            <c:numRef>
              <c:f>usethis!$D$16:$D$55</c:f>
              <c:numCache>
                <c:formatCode>General</c:formatCode>
                <c:ptCount val="40"/>
                <c:pt idx="0">
                  <c:v>34</c:v>
                </c:pt>
                <c:pt idx="1">
                  <c:v>31</c:v>
                </c:pt>
                <c:pt idx="2">
                  <c:v>38</c:v>
                </c:pt>
                <c:pt idx="3">
                  <c:v>30</c:v>
                </c:pt>
                <c:pt idx="4">
                  <c:v>33</c:v>
                </c:pt>
                <c:pt idx="5">
                  <c:v>36</c:v>
                </c:pt>
                <c:pt idx="6">
                  <c:v>35</c:v>
                </c:pt>
                <c:pt idx="7">
                  <c:v>41</c:v>
                </c:pt>
                <c:pt idx="8">
                  <c:v>32</c:v>
                </c:pt>
                <c:pt idx="9">
                  <c:v>43</c:v>
                </c:pt>
                <c:pt idx="10">
                  <c:v>46</c:v>
                </c:pt>
                <c:pt idx="11">
                  <c:v>39</c:v>
                </c:pt>
                <c:pt idx="12">
                  <c:v>43</c:v>
                </c:pt>
                <c:pt idx="13">
                  <c:v>38</c:v>
                </c:pt>
                <c:pt idx="14">
                  <c:v>50</c:v>
                </c:pt>
                <c:pt idx="15">
                  <c:v>43</c:v>
                </c:pt>
                <c:pt idx="16">
                  <c:v>39</c:v>
                </c:pt>
                <c:pt idx="17">
                  <c:v>40</c:v>
                </c:pt>
                <c:pt idx="18">
                  <c:v>37</c:v>
                </c:pt>
                <c:pt idx="19">
                  <c:v>45</c:v>
                </c:pt>
                <c:pt idx="20">
                  <c:v>40</c:v>
                </c:pt>
                <c:pt idx="21">
                  <c:v>42</c:v>
                </c:pt>
                <c:pt idx="22">
                  <c:v>51</c:v>
                </c:pt>
                <c:pt idx="23">
                  <c:v>43</c:v>
                </c:pt>
                <c:pt idx="24">
                  <c:v>30</c:v>
                </c:pt>
                <c:pt idx="25">
                  <c:v>48</c:v>
                </c:pt>
                <c:pt idx="26">
                  <c:v>50</c:v>
                </c:pt>
                <c:pt idx="27">
                  <c:v>42</c:v>
                </c:pt>
                <c:pt idx="28">
                  <c:v>35</c:v>
                </c:pt>
                <c:pt idx="29">
                  <c:v>34</c:v>
                </c:pt>
                <c:pt idx="30">
                  <c:v>40</c:v>
                </c:pt>
                <c:pt idx="31">
                  <c:v>31</c:v>
                </c:pt>
                <c:pt idx="32">
                  <c:v>33</c:v>
                </c:pt>
                <c:pt idx="33">
                  <c:v>39</c:v>
                </c:pt>
                <c:pt idx="34">
                  <c:v>37</c:v>
                </c:pt>
                <c:pt idx="35">
                  <c:v>30</c:v>
                </c:pt>
                <c:pt idx="36">
                  <c:v>44</c:v>
                </c:pt>
                <c:pt idx="37">
                  <c:v>45</c:v>
                </c:pt>
                <c:pt idx="38">
                  <c:v>42</c:v>
                </c:pt>
                <c:pt idx="39">
                  <c:v>43</c:v>
                </c:pt>
              </c:numCache>
            </c:numRef>
          </c:yVal>
          <c:smooth val="0"/>
          <c:extLst xmlns:c16r2="http://schemas.microsoft.com/office/drawing/2015/06/chart">
            <c:ext xmlns:c16="http://schemas.microsoft.com/office/drawing/2014/chart" uri="{C3380CC4-5D6E-409C-BE32-E72D297353CC}">
              <c16:uniqueId val="{00000002-8695-4AFA-9867-A35657E2CE03}"/>
            </c:ext>
          </c:extLst>
        </c:ser>
        <c:dLbls>
          <c:showLegendKey val="0"/>
          <c:showVal val="0"/>
          <c:showCatName val="0"/>
          <c:showSerName val="0"/>
          <c:showPercent val="0"/>
          <c:showBubbleSize val="0"/>
        </c:dLbls>
        <c:axId val="124482736"/>
        <c:axId val="124483296"/>
      </c:scatterChart>
      <c:valAx>
        <c:axId val="124482736"/>
        <c:scaling>
          <c:orientation val="minMax"/>
          <c:max val="1"/>
        </c:scaling>
        <c:delete val="0"/>
        <c:axPos val="b"/>
        <c:majorGridlines>
          <c:spPr>
            <a:ln w="12700" cap="flat" cmpd="sng" algn="ctr">
              <a:solidFill>
                <a:schemeClr val="accent4">
                  <a:lumMod val="40000"/>
                  <a:lumOff val="60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solidFill>
                      <a:schemeClr val="tx1"/>
                    </a:solidFill>
                  </a:rPr>
                  <a:t>% of Eco Dis Students</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24483296"/>
        <c:crosses val="autoZero"/>
        <c:crossBetween val="midCat"/>
      </c:valAx>
      <c:valAx>
        <c:axId val="124483296"/>
        <c:scaling>
          <c:orientation val="minMax"/>
          <c:min val="15"/>
        </c:scaling>
        <c:delete val="0"/>
        <c:axPos val="l"/>
        <c:majorGridlines>
          <c:spPr>
            <a:ln w="9525" cap="flat" cmpd="sng" algn="ctr">
              <a:solidFill>
                <a:schemeClr val="accent4">
                  <a:lumMod val="60000"/>
                  <a:lumOff val="40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accent3">
                        <a:lumMod val="75000"/>
                      </a:schemeClr>
                    </a:solidFill>
                    <a:latin typeface="+mn-lt"/>
                    <a:ea typeface="+mn-ea"/>
                    <a:cs typeface="+mn-cs"/>
                  </a:defRPr>
                </a:pPr>
                <a:r>
                  <a:rPr lang="en-US" sz="1400" b="1">
                    <a:solidFill>
                      <a:schemeClr val="accent3">
                        <a:lumMod val="75000"/>
                      </a:schemeClr>
                    </a:solidFill>
                  </a:rPr>
                  <a:t>Domain I Performance - Eco Dis Students</a:t>
                </a:r>
              </a:p>
            </c:rich>
          </c:tx>
          <c:layout>
            <c:manualLayout>
              <c:xMode val="edge"/>
              <c:yMode val="edge"/>
              <c:x val="1.6666666666666666E-2"/>
              <c:y val="0.27950320451028748"/>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accent3">
                      <a:lumMod val="7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24482736"/>
        <c:crosses val="autoZero"/>
        <c:crossBetween val="midCat"/>
      </c:valAx>
      <c:spPr>
        <a:noFill/>
        <a:ln w="12700">
          <a:solidFill>
            <a:schemeClr val="tx1"/>
          </a:solidFill>
        </a:ln>
        <a:effectLst/>
      </c:spPr>
    </c:plotArea>
    <c:plotVisOnly val="1"/>
    <c:dispBlanksAs val="gap"/>
    <c:showDLblsOverMax val="0"/>
  </c:chart>
  <c:spPr>
    <a:solidFill>
      <a:schemeClr val="accent4">
        <a:lumMod val="20000"/>
        <a:lumOff val="80000"/>
      </a:schemeClr>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solidFill>
                  <a:schemeClr val="tx1"/>
                </a:solidFill>
              </a:rPr>
              <a:t>Middle Schools - Domain III</a:t>
            </a:r>
          </a:p>
          <a:p>
            <a:pPr>
              <a:defRPr sz="1600" b="1">
                <a:solidFill>
                  <a:schemeClr val="tx1"/>
                </a:solidFill>
              </a:defRPr>
            </a:pPr>
            <a:r>
              <a:rPr lang="en-US" sz="1600" b="1">
                <a:solidFill>
                  <a:schemeClr val="tx1"/>
                </a:solidFill>
              </a:rPr>
              <a:t>Performance of Eco Dis Students</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7505796150481208E-2"/>
          <c:y val="0.10033333333333333"/>
          <c:w val="0.87711570428696417"/>
          <c:h val="0.81188276465441822"/>
        </c:manualLayout>
      </c:layout>
      <c:scatterChart>
        <c:scatterStyle val="lineMarker"/>
        <c:varyColors val="0"/>
        <c:ser>
          <c:idx val="0"/>
          <c:order val="0"/>
          <c:spPr>
            <a:ln w="25400" cap="rnd">
              <a:noFill/>
              <a:round/>
            </a:ln>
            <a:effectLst/>
          </c:spPr>
          <c:marker>
            <c:symbol val="circle"/>
            <c:size val="5"/>
            <c:spPr>
              <a:solidFill>
                <a:srgbClr val="7030A0"/>
              </a:solidFill>
              <a:ln w="9525">
                <a:solidFill>
                  <a:schemeClr val="accent1"/>
                </a:solidFill>
              </a:ln>
              <a:effectLst/>
            </c:spPr>
          </c:marker>
          <c:trendline>
            <c:spPr>
              <a:ln w="38100" cap="rnd">
                <a:solidFill>
                  <a:srgbClr val="7030A0"/>
                </a:solidFill>
                <a:prstDash val="solid"/>
              </a:ln>
              <a:effectLst/>
            </c:spPr>
            <c:trendlineType val="linear"/>
            <c:dispRSqr val="0"/>
            <c:dispEq val="0"/>
          </c:trendline>
          <c:xVal>
            <c:numRef>
              <c:f>usethis!$C$5:$C$6</c:f>
              <c:numCache>
                <c:formatCode>0.0%</c:formatCode>
                <c:ptCount val="2"/>
                <c:pt idx="0">
                  <c:v>0</c:v>
                </c:pt>
                <c:pt idx="1">
                  <c:v>1</c:v>
                </c:pt>
              </c:numCache>
            </c:numRef>
          </c:xVal>
          <c:yVal>
            <c:numRef>
              <c:f>usethis!$D$5:$D$6</c:f>
              <c:numCache>
                <c:formatCode>0.00000</c:formatCode>
                <c:ptCount val="2"/>
                <c:pt idx="0">
                  <c:v>47.492440000000002</c:v>
                </c:pt>
                <c:pt idx="1">
                  <c:v>29.204440000000002</c:v>
                </c:pt>
              </c:numCache>
            </c:numRef>
          </c:yVal>
          <c:smooth val="0"/>
          <c:extLst xmlns:c16r2="http://schemas.microsoft.com/office/drawing/2015/06/chart">
            <c:ext xmlns:c16="http://schemas.microsoft.com/office/drawing/2014/chart" uri="{C3380CC4-5D6E-409C-BE32-E72D297353CC}">
              <c16:uniqueId val="{00000000-8695-4AFA-9867-A35657E2CE03}"/>
            </c:ext>
          </c:extLst>
        </c:ser>
        <c:ser>
          <c:idx val="1"/>
          <c:order val="1"/>
          <c:tx>
            <c:v>Series 2</c:v>
          </c:tx>
          <c:spPr>
            <a:ln w="25400" cap="rnd">
              <a:noFill/>
              <a:round/>
            </a:ln>
            <a:effectLst/>
          </c:spPr>
          <c:marker>
            <c:symbol val="circle"/>
            <c:size val="5"/>
            <c:spPr>
              <a:solidFill>
                <a:srgbClr val="9BBB59"/>
              </a:solidFill>
              <a:ln w="9525">
                <a:solidFill>
                  <a:srgbClr val="9BBB59"/>
                </a:solidFill>
              </a:ln>
              <a:effectLst/>
            </c:spPr>
          </c:marker>
          <c:xVal>
            <c:numRef>
              <c:f>usethis!$C$11:$C$15</c:f>
              <c:numCache>
                <c:formatCode>0.0%</c:formatCode>
                <c:ptCount val="5"/>
                <c:pt idx="0">
                  <c:v>0.67600000000000005</c:v>
                </c:pt>
                <c:pt idx="1">
                  <c:v>0.67600000000000005</c:v>
                </c:pt>
                <c:pt idx="2">
                  <c:v>0.67600000000000005</c:v>
                </c:pt>
                <c:pt idx="3">
                  <c:v>0.67600000000000005</c:v>
                </c:pt>
                <c:pt idx="4">
                  <c:v>0.67600000000000005</c:v>
                </c:pt>
              </c:numCache>
            </c:numRef>
          </c:xVal>
          <c:yVal>
            <c:numRef>
              <c:f>usethis!$D$11:$D$15</c:f>
              <c:numCache>
                <c:formatCode>General</c:formatCode>
                <c:ptCount val="5"/>
                <c:pt idx="0">
                  <c:v>47</c:v>
                </c:pt>
                <c:pt idx="1">
                  <c:v>41</c:v>
                </c:pt>
                <c:pt idx="2">
                  <c:v>35</c:v>
                </c:pt>
                <c:pt idx="3">
                  <c:v>28</c:v>
                </c:pt>
                <c:pt idx="4">
                  <c:v>22</c:v>
                </c:pt>
              </c:numCache>
            </c:numRef>
          </c:yVal>
          <c:smooth val="0"/>
          <c:extLst xmlns:c16r2="http://schemas.microsoft.com/office/drawing/2015/06/chart">
            <c:ext xmlns:c16="http://schemas.microsoft.com/office/drawing/2014/chart" uri="{C3380CC4-5D6E-409C-BE32-E72D297353CC}">
              <c16:uniqueId val="{00000001-8695-4AFA-9867-A35657E2CE03}"/>
            </c:ext>
          </c:extLst>
        </c:ser>
        <c:ser>
          <c:idx val="2"/>
          <c:order val="2"/>
          <c:tx>
            <c:v>Series 3</c:v>
          </c:tx>
          <c:spPr>
            <a:ln w="25400" cap="rnd">
              <a:noFill/>
              <a:round/>
            </a:ln>
            <a:effectLst/>
          </c:spPr>
          <c:marker>
            <c:symbol val="circle"/>
            <c:size val="5"/>
            <c:spPr>
              <a:solidFill>
                <a:srgbClr val="9BBB59"/>
              </a:solidFill>
              <a:ln w="9525">
                <a:solidFill>
                  <a:srgbClr val="9BBB59"/>
                </a:solidFill>
              </a:ln>
              <a:effectLst/>
            </c:spPr>
          </c:marker>
          <c:xVal>
            <c:numRef>
              <c:f>usethis!$C$16:$C$55</c:f>
              <c:numCache>
                <c:formatCode>0.0%</c:formatCode>
                <c:ptCount val="40"/>
                <c:pt idx="0">
                  <c:v>0.94</c:v>
                </c:pt>
                <c:pt idx="1">
                  <c:v>0.80500000000000005</c:v>
                </c:pt>
                <c:pt idx="2">
                  <c:v>0.78099999999999992</c:v>
                </c:pt>
                <c:pt idx="3">
                  <c:v>0.77200000000000002</c:v>
                </c:pt>
                <c:pt idx="4">
                  <c:v>0.75800000000000001</c:v>
                </c:pt>
                <c:pt idx="5">
                  <c:v>0.745</c:v>
                </c:pt>
                <c:pt idx="6">
                  <c:v>0.72099999999999997</c:v>
                </c:pt>
                <c:pt idx="7">
                  <c:v>0.70200000000000007</c:v>
                </c:pt>
                <c:pt idx="8">
                  <c:v>0.65799999999999992</c:v>
                </c:pt>
                <c:pt idx="9">
                  <c:v>0.63900000000000001</c:v>
                </c:pt>
                <c:pt idx="10">
                  <c:v>0.63700000000000001</c:v>
                </c:pt>
                <c:pt idx="11">
                  <c:v>0.62</c:v>
                </c:pt>
                <c:pt idx="12">
                  <c:v>0.61599999999999999</c:v>
                </c:pt>
                <c:pt idx="13">
                  <c:v>0.60199999999999998</c:v>
                </c:pt>
                <c:pt idx="14">
                  <c:v>0.221</c:v>
                </c:pt>
                <c:pt idx="15">
                  <c:v>0.55700000000000005</c:v>
                </c:pt>
                <c:pt idx="16">
                  <c:v>0.54500000000000004</c:v>
                </c:pt>
                <c:pt idx="17">
                  <c:v>0.53900000000000003</c:v>
                </c:pt>
                <c:pt idx="18">
                  <c:v>0.52200000000000002</c:v>
                </c:pt>
                <c:pt idx="19">
                  <c:v>0.51500000000000001</c:v>
                </c:pt>
                <c:pt idx="20">
                  <c:v>0.08</c:v>
                </c:pt>
                <c:pt idx="21">
                  <c:v>0.505</c:v>
                </c:pt>
                <c:pt idx="22">
                  <c:v>0.123</c:v>
                </c:pt>
                <c:pt idx="23">
                  <c:v>0.48899999999999999</c:v>
                </c:pt>
                <c:pt idx="24">
                  <c:v>0.47299999999999998</c:v>
                </c:pt>
                <c:pt idx="25">
                  <c:v>0.45899999999999996</c:v>
                </c:pt>
                <c:pt idx="26">
                  <c:v>0.45700000000000002</c:v>
                </c:pt>
                <c:pt idx="27">
                  <c:v>0.433</c:v>
                </c:pt>
                <c:pt idx="28">
                  <c:v>0.42899999999999999</c:v>
                </c:pt>
                <c:pt idx="29">
                  <c:v>0.42700000000000005</c:v>
                </c:pt>
                <c:pt idx="30">
                  <c:v>0.42599999999999999</c:v>
                </c:pt>
                <c:pt idx="31">
                  <c:v>0.42399999999999999</c:v>
                </c:pt>
                <c:pt idx="32">
                  <c:v>0.41</c:v>
                </c:pt>
                <c:pt idx="33">
                  <c:v>0.40799999999999997</c:v>
                </c:pt>
                <c:pt idx="34">
                  <c:v>0.22500000000000001</c:v>
                </c:pt>
                <c:pt idx="35">
                  <c:v>0.375</c:v>
                </c:pt>
                <c:pt idx="36">
                  <c:v>0.34299999999999997</c:v>
                </c:pt>
                <c:pt idx="37">
                  <c:v>0.34200000000000003</c:v>
                </c:pt>
                <c:pt idx="38">
                  <c:v>0.29299999999999998</c:v>
                </c:pt>
                <c:pt idx="39">
                  <c:v>0.27100000000000002</c:v>
                </c:pt>
              </c:numCache>
            </c:numRef>
          </c:xVal>
          <c:yVal>
            <c:numRef>
              <c:f>usethis!$D$16:$D$55</c:f>
              <c:numCache>
                <c:formatCode>General</c:formatCode>
                <c:ptCount val="40"/>
                <c:pt idx="0">
                  <c:v>34</c:v>
                </c:pt>
                <c:pt idx="1">
                  <c:v>31</c:v>
                </c:pt>
                <c:pt idx="2">
                  <c:v>38</c:v>
                </c:pt>
                <c:pt idx="3">
                  <c:v>30</c:v>
                </c:pt>
                <c:pt idx="4">
                  <c:v>33</c:v>
                </c:pt>
                <c:pt idx="5">
                  <c:v>36</c:v>
                </c:pt>
                <c:pt idx="6">
                  <c:v>35</c:v>
                </c:pt>
                <c:pt idx="7">
                  <c:v>41</c:v>
                </c:pt>
                <c:pt idx="8">
                  <c:v>32</c:v>
                </c:pt>
                <c:pt idx="9">
                  <c:v>43</c:v>
                </c:pt>
                <c:pt idx="10">
                  <c:v>46</c:v>
                </c:pt>
                <c:pt idx="11">
                  <c:v>39</c:v>
                </c:pt>
                <c:pt idx="12">
                  <c:v>43</c:v>
                </c:pt>
                <c:pt idx="13">
                  <c:v>38</c:v>
                </c:pt>
                <c:pt idx="14">
                  <c:v>50</c:v>
                </c:pt>
                <c:pt idx="15">
                  <c:v>43</c:v>
                </c:pt>
                <c:pt idx="16">
                  <c:v>39</c:v>
                </c:pt>
                <c:pt idx="17">
                  <c:v>40</c:v>
                </c:pt>
                <c:pt idx="18">
                  <c:v>37</c:v>
                </c:pt>
                <c:pt idx="19">
                  <c:v>45</c:v>
                </c:pt>
                <c:pt idx="20">
                  <c:v>40</c:v>
                </c:pt>
                <c:pt idx="21">
                  <c:v>42</c:v>
                </c:pt>
                <c:pt idx="22">
                  <c:v>51</c:v>
                </c:pt>
                <c:pt idx="23">
                  <c:v>43</c:v>
                </c:pt>
                <c:pt idx="24">
                  <c:v>30</c:v>
                </c:pt>
                <c:pt idx="25">
                  <c:v>48</c:v>
                </c:pt>
                <c:pt idx="26">
                  <c:v>50</c:v>
                </c:pt>
                <c:pt idx="27">
                  <c:v>42</c:v>
                </c:pt>
                <c:pt idx="28">
                  <c:v>35</c:v>
                </c:pt>
                <c:pt idx="29">
                  <c:v>34</c:v>
                </c:pt>
                <c:pt idx="30">
                  <c:v>40</c:v>
                </c:pt>
                <c:pt idx="31">
                  <c:v>31</c:v>
                </c:pt>
                <c:pt idx="32">
                  <c:v>33</c:v>
                </c:pt>
                <c:pt idx="33">
                  <c:v>39</c:v>
                </c:pt>
                <c:pt idx="34">
                  <c:v>37</c:v>
                </c:pt>
                <c:pt idx="35">
                  <c:v>30</c:v>
                </c:pt>
                <c:pt idx="36">
                  <c:v>44</c:v>
                </c:pt>
                <c:pt idx="37">
                  <c:v>45</c:v>
                </c:pt>
                <c:pt idx="38">
                  <c:v>42</c:v>
                </c:pt>
                <c:pt idx="39">
                  <c:v>43</c:v>
                </c:pt>
              </c:numCache>
            </c:numRef>
          </c:yVal>
          <c:smooth val="0"/>
          <c:extLst xmlns:c16r2="http://schemas.microsoft.com/office/drawing/2015/06/chart">
            <c:ext xmlns:c16="http://schemas.microsoft.com/office/drawing/2014/chart" uri="{C3380CC4-5D6E-409C-BE32-E72D297353CC}">
              <c16:uniqueId val="{00000002-8695-4AFA-9867-A35657E2CE03}"/>
            </c:ext>
          </c:extLst>
        </c:ser>
        <c:dLbls>
          <c:showLegendKey val="0"/>
          <c:showVal val="0"/>
          <c:showCatName val="0"/>
          <c:showSerName val="0"/>
          <c:showPercent val="0"/>
          <c:showBubbleSize val="0"/>
        </c:dLbls>
        <c:axId val="126191296"/>
        <c:axId val="126191856"/>
      </c:scatterChart>
      <c:valAx>
        <c:axId val="126191296"/>
        <c:scaling>
          <c:orientation val="minMax"/>
          <c:max val="1"/>
        </c:scaling>
        <c:delete val="0"/>
        <c:axPos val="b"/>
        <c:majorGridlines>
          <c:spPr>
            <a:ln w="12700" cap="flat" cmpd="sng" algn="ctr">
              <a:solidFill>
                <a:schemeClr val="accent4">
                  <a:lumMod val="40000"/>
                  <a:lumOff val="60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solidFill>
                      <a:schemeClr val="tx1"/>
                    </a:solidFill>
                  </a:rPr>
                  <a:t>% of Eco Dis Students</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26191856"/>
        <c:crosses val="autoZero"/>
        <c:crossBetween val="midCat"/>
      </c:valAx>
      <c:valAx>
        <c:axId val="126191856"/>
        <c:scaling>
          <c:orientation val="minMax"/>
          <c:min val="15"/>
        </c:scaling>
        <c:delete val="0"/>
        <c:axPos val="l"/>
        <c:majorGridlines>
          <c:spPr>
            <a:ln w="9525" cap="flat" cmpd="sng" algn="ctr">
              <a:solidFill>
                <a:schemeClr val="accent4">
                  <a:lumMod val="60000"/>
                  <a:lumOff val="40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accent3">
                        <a:lumMod val="75000"/>
                      </a:schemeClr>
                    </a:solidFill>
                    <a:latin typeface="+mn-lt"/>
                    <a:ea typeface="+mn-ea"/>
                    <a:cs typeface="+mn-cs"/>
                  </a:defRPr>
                </a:pPr>
                <a:r>
                  <a:rPr lang="en-US" sz="1400" b="1">
                    <a:solidFill>
                      <a:schemeClr val="accent3">
                        <a:lumMod val="75000"/>
                      </a:schemeClr>
                    </a:solidFill>
                  </a:rPr>
                  <a:t>Domain I Performance - Eco Dis Students</a:t>
                </a:r>
              </a:p>
            </c:rich>
          </c:tx>
          <c:layout>
            <c:manualLayout>
              <c:xMode val="edge"/>
              <c:yMode val="edge"/>
              <c:x val="1.6666666666666666E-2"/>
              <c:y val="0.27950320451028748"/>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accent3">
                      <a:lumMod val="7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26191296"/>
        <c:crosses val="autoZero"/>
        <c:crossBetween val="midCat"/>
      </c:valAx>
      <c:spPr>
        <a:noFill/>
        <a:ln w="12700">
          <a:solidFill>
            <a:schemeClr val="tx1"/>
          </a:solidFill>
        </a:ln>
        <a:effectLst/>
      </c:spPr>
    </c:plotArea>
    <c:plotVisOnly val="1"/>
    <c:dispBlanksAs val="gap"/>
    <c:showDLblsOverMax val="0"/>
  </c:chart>
  <c:spPr>
    <a:solidFill>
      <a:schemeClr val="accent4">
        <a:lumMod val="20000"/>
        <a:lumOff val="80000"/>
      </a:schemeClr>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solidFill>
                  <a:schemeClr val="tx1"/>
                </a:solidFill>
              </a:rPr>
              <a:t>Middle Schools - Domain III</a:t>
            </a:r>
          </a:p>
          <a:p>
            <a:pPr>
              <a:defRPr sz="1600" b="1">
                <a:solidFill>
                  <a:schemeClr val="tx1"/>
                </a:solidFill>
              </a:defRPr>
            </a:pPr>
            <a:r>
              <a:rPr lang="en-US" sz="1600" b="1">
                <a:solidFill>
                  <a:schemeClr val="tx1"/>
                </a:solidFill>
              </a:rPr>
              <a:t>Performance of Eco Dis Students</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7505796150481208E-2"/>
          <c:y val="0.10033333333333333"/>
          <c:w val="0.87711570428696417"/>
          <c:h val="0.81188276465441822"/>
        </c:manualLayout>
      </c:layout>
      <c:scatterChart>
        <c:scatterStyle val="lineMarker"/>
        <c:varyColors val="0"/>
        <c:ser>
          <c:idx val="0"/>
          <c:order val="0"/>
          <c:spPr>
            <a:ln w="25400" cap="rnd">
              <a:noFill/>
              <a:round/>
            </a:ln>
            <a:effectLst/>
          </c:spPr>
          <c:marker>
            <c:symbol val="circle"/>
            <c:size val="5"/>
            <c:spPr>
              <a:solidFill>
                <a:srgbClr val="7030A0"/>
              </a:solidFill>
              <a:ln w="9525">
                <a:solidFill>
                  <a:schemeClr val="accent1"/>
                </a:solidFill>
              </a:ln>
              <a:effectLst/>
            </c:spPr>
          </c:marker>
          <c:trendline>
            <c:spPr>
              <a:ln w="38100" cap="rnd">
                <a:solidFill>
                  <a:srgbClr val="7030A0"/>
                </a:solidFill>
                <a:prstDash val="solid"/>
              </a:ln>
              <a:effectLst/>
            </c:spPr>
            <c:trendlineType val="linear"/>
            <c:dispRSqr val="0"/>
            <c:dispEq val="0"/>
          </c:trendline>
          <c:xVal>
            <c:numRef>
              <c:f>usethis!$C$5:$C$6</c:f>
              <c:numCache>
                <c:formatCode>0.0%</c:formatCode>
                <c:ptCount val="2"/>
                <c:pt idx="0">
                  <c:v>0</c:v>
                </c:pt>
                <c:pt idx="1">
                  <c:v>1</c:v>
                </c:pt>
              </c:numCache>
            </c:numRef>
          </c:xVal>
          <c:yVal>
            <c:numRef>
              <c:f>usethis!$D$5:$D$6</c:f>
              <c:numCache>
                <c:formatCode>0.00000</c:formatCode>
                <c:ptCount val="2"/>
                <c:pt idx="0">
                  <c:v>47.492440000000002</c:v>
                </c:pt>
                <c:pt idx="1">
                  <c:v>29.204440000000002</c:v>
                </c:pt>
              </c:numCache>
            </c:numRef>
          </c:yVal>
          <c:smooth val="0"/>
          <c:extLst xmlns:c16r2="http://schemas.microsoft.com/office/drawing/2015/06/chart">
            <c:ext xmlns:c16="http://schemas.microsoft.com/office/drawing/2014/chart" uri="{C3380CC4-5D6E-409C-BE32-E72D297353CC}">
              <c16:uniqueId val="{00000000-8695-4AFA-9867-A35657E2CE03}"/>
            </c:ext>
          </c:extLst>
        </c:ser>
        <c:ser>
          <c:idx val="1"/>
          <c:order val="1"/>
          <c:tx>
            <c:v>Series 2</c:v>
          </c:tx>
          <c:spPr>
            <a:ln w="25400" cap="rnd">
              <a:noFill/>
              <a:round/>
            </a:ln>
            <a:effectLst/>
          </c:spPr>
          <c:marker>
            <c:symbol val="circle"/>
            <c:size val="10"/>
            <c:spPr>
              <a:solidFill>
                <a:srgbClr val="C00000"/>
              </a:solidFill>
              <a:ln w="9525">
                <a:solidFill>
                  <a:srgbClr val="9BBB59"/>
                </a:solidFill>
              </a:ln>
              <a:effectLst/>
            </c:spPr>
          </c:marker>
          <c:xVal>
            <c:numRef>
              <c:f>usethis!$C$11:$C$15</c:f>
              <c:numCache>
                <c:formatCode>0.0%</c:formatCode>
                <c:ptCount val="5"/>
                <c:pt idx="0">
                  <c:v>0.67600000000000005</c:v>
                </c:pt>
                <c:pt idx="1">
                  <c:v>0.67600000000000005</c:v>
                </c:pt>
                <c:pt idx="2">
                  <c:v>0.67600000000000005</c:v>
                </c:pt>
                <c:pt idx="3">
                  <c:v>0.67600000000000005</c:v>
                </c:pt>
                <c:pt idx="4">
                  <c:v>0.67600000000000005</c:v>
                </c:pt>
              </c:numCache>
            </c:numRef>
          </c:xVal>
          <c:yVal>
            <c:numRef>
              <c:f>usethis!$D$11:$D$15</c:f>
              <c:numCache>
                <c:formatCode>General</c:formatCode>
                <c:ptCount val="5"/>
                <c:pt idx="0">
                  <c:v>47</c:v>
                </c:pt>
                <c:pt idx="1">
                  <c:v>41</c:v>
                </c:pt>
                <c:pt idx="2">
                  <c:v>35</c:v>
                </c:pt>
                <c:pt idx="3">
                  <c:v>28</c:v>
                </c:pt>
                <c:pt idx="4">
                  <c:v>22</c:v>
                </c:pt>
              </c:numCache>
            </c:numRef>
          </c:yVal>
          <c:smooth val="0"/>
          <c:extLst xmlns:c16r2="http://schemas.microsoft.com/office/drawing/2015/06/chart">
            <c:ext xmlns:c16="http://schemas.microsoft.com/office/drawing/2014/chart" uri="{C3380CC4-5D6E-409C-BE32-E72D297353CC}">
              <c16:uniqueId val="{00000001-8695-4AFA-9867-A35657E2CE03}"/>
            </c:ext>
          </c:extLst>
        </c:ser>
        <c:ser>
          <c:idx val="2"/>
          <c:order val="2"/>
          <c:tx>
            <c:v>Series 3</c:v>
          </c:tx>
          <c:spPr>
            <a:ln w="25400" cap="rnd">
              <a:noFill/>
              <a:round/>
            </a:ln>
            <a:effectLst/>
          </c:spPr>
          <c:marker>
            <c:symbol val="circle"/>
            <c:size val="5"/>
            <c:spPr>
              <a:solidFill>
                <a:srgbClr val="9BBB59"/>
              </a:solidFill>
              <a:ln w="9525">
                <a:solidFill>
                  <a:srgbClr val="9BBB59"/>
                </a:solidFill>
              </a:ln>
              <a:effectLst/>
            </c:spPr>
          </c:marker>
          <c:xVal>
            <c:numRef>
              <c:f>usethis!$C$16:$C$55</c:f>
              <c:numCache>
                <c:formatCode>0.0%</c:formatCode>
                <c:ptCount val="40"/>
                <c:pt idx="0">
                  <c:v>0.94</c:v>
                </c:pt>
                <c:pt idx="1">
                  <c:v>0.80500000000000005</c:v>
                </c:pt>
                <c:pt idx="2">
                  <c:v>0.78099999999999992</c:v>
                </c:pt>
                <c:pt idx="3">
                  <c:v>0.77200000000000002</c:v>
                </c:pt>
                <c:pt idx="4">
                  <c:v>0.75800000000000001</c:v>
                </c:pt>
                <c:pt idx="5">
                  <c:v>0.745</c:v>
                </c:pt>
                <c:pt idx="6">
                  <c:v>0.72099999999999997</c:v>
                </c:pt>
                <c:pt idx="7">
                  <c:v>0.70200000000000007</c:v>
                </c:pt>
                <c:pt idx="8">
                  <c:v>0.65799999999999992</c:v>
                </c:pt>
                <c:pt idx="9">
                  <c:v>0.63900000000000001</c:v>
                </c:pt>
                <c:pt idx="10">
                  <c:v>0.63700000000000001</c:v>
                </c:pt>
                <c:pt idx="11">
                  <c:v>0.62</c:v>
                </c:pt>
                <c:pt idx="12">
                  <c:v>0.61599999999999999</c:v>
                </c:pt>
                <c:pt idx="13">
                  <c:v>0.60199999999999998</c:v>
                </c:pt>
                <c:pt idx="14">
                  <c:v>0.221</c:v>
                </c:pt>
                <c:pt idx="15">
                  <c:v>0.55700000000000005</c:v>
                </c:pt>
                <c:pt idx="16">
                  <c:v>0.54500000000000004</c:v>
                </c:pt>
                <c:pt idx="17">
                  <c:v>0.53900000000000003</c:v>
                </c:pt>
                <c:pt idx="18">
                  <c:v>0.52200000000000002</c:v>
                </c:pt>
                <c:pt idx="19">
                  <c:v>0.51500000000000001</c:v>
                </c:pt>
                <c:pt idx="20">
                  <c:v>0.08</c:v>
                </c:pt>
                <c:pt idx="21">
                  <c:v>0.505</c:v>
                </c:pt>
                <c:pt idx="22">
                  <c:v>0.123</c:v>
                </c:pt>
                <c:pt idx="23">
                  <c:v>0.48899999999999999</c:v>
                </c:pt>
                <c:pt idx="24">
                  <c:v>0.47299999999999998</c:v>
                </c:pt>
                <c:pt idx="25">
                  <c:v>0.45899999999999996</c:v>
                </c:pt>
                <c:pt idx="26">
                  <c:v>0.45700000000000002</c:v>
                </c:pt>
                <c:pt idx="27">
                  <c:v>0.433</c:v>
                </c:pt>
                <c:pt idx="28">
                  <c:v>0.42899999999999999</c:v>
                </c:pt>
                <c:pt idx="29">
                  <c:v>0.42700000000000005</c:v>
                </c:pt>
                <c:pt idx="30">
                  <c:v>0.42599999999999999</c:v>
                </c:pt>
                <c:pt idx="31">
                  <c:v>0.42399999999999999</c:v>
                </c:pt>
                <c:pt idx="32">
                  <c:v>0.41</c:v>
                </c:pt>
                <c:pt idx="33">
                  <c:v>0.40799999999999997</c:v>
                </c:pt>
                <c:pt idx="34">
                  <c:v>0.22500000000000001</c:v>
                </c:pt>
                <c:pt idx="35">
                  <c:v>0.375</c:v>
                </c:pt>
                <c:pt idx="36">
                  <c:v>0.34299999999999997</c:v>
                </c:pt>
                <c:pt idx="37">
                  <c:v>0.34200000000000003</c:v>
                </c:pt>
                <c:pt idx="38">
                  <c:v>0.29299999999999998</c:v>
                </c:pt>
                <c:pt idx="39">
                  <c:v>0.27100000000000002</c:v>
                </c:pt>
              </c:numCache>
            </c:numRef>
          </c:xVal>
          <c:yVal>
            <c:numRef>
              <c:f>usethis!$D$16:$D$55</c:f>
              <c:numCache>
                <c:formatCode>General</c:formatCode>
                <c:ptCount val="40"/>
                <c:pt idx="0">
                  <c:v>34</c:v>
                </c:pt>
                <c:pt idx="1">
                  <c:v>31</c:v>
                </c:pt>
                <c:pt idx="2">
                  <c:v>38</c:v>
                </c:pt>
                <c:pt idx="3">
                  <c:v>30</c:v>
                </c:pt>
                <c:pt idx="4">
                  <c:v>33</c:v>
                </c:pt>
                <c:pt idx="5">
                  <c:v>36</c:v>
                </c:pt>
                <c:pt idx="6">
                  <c:v>35</c:v>
                </c:pt>
                <c:pt idx="7">
                  <c:v>41</c:v>
                </c:pt>
                <c:pt idx="8">
                  <c:v>32</c:v>
                </c:pt>
                <c:pt idx="9">
                  <c:v>43</c:v>
                </c:pt>
                <c:pt idx="10">
                  <c:v>46</c:v>
                </c:pt>
                <c:pt idx="11">
                  <c:v>39</c:v>
                </c:pt>
                <c:pt idx="12">
                  <c:v>43</c:v>
                </c:pt>
                <c:pt idx="13">
                  <c:v>38</c:v>
                </c:pt>
                <c:pt idx="14">
                  <c:v>50</c:v>
                </c:pt>
                <c:pt idx="15">
                  <c:v>43</c:v>
                </c:pt>
                <c:pt idx="16">
                  <c:v>39</c:v>
                </c:pt>
                <c:pt idx="17">
                  <c:v>40</c:v>
                </c:pt>
                <c:pt idx="18">
                  <c:v>37</c:v>
                </c:pt>
                <c:pt idx="19">
                  <c:v>45</c:v>
                </c:pt>
                <c:pt idx="20">
                  <c:v>40</c:v>
                </c:pt>
                <c:pt idx="21">
                  <c:v>42</c:v>
                </c:pt>
                <c:pt idx="22">
                  <c:v>51</c:v>
                </c:pt>
                <c:pt idx="23">
                  <c:v>43</c:v>
                </c:pt>
                <c:pt idx="24">
                  <c:v>30</c:v>
                </c:pt>
                <c:pt idx="25">
                  <c:v>48</c:v>
                </c:pt>
                <c:pt idx="26">
                  <c:v>50</c:v>
                </c:pt>
                <c:pt idx="27">
                  <c:v>42</c:v>
                </c:pt>
                <c:pt idx="28">
                  <c:v>35</c:v>
                </c:pt>
                <c:pt idx="29">
                  <c:v>34</c:v>
                </c:pt>
                <c:pt idx="30">
                  <c:v>40</c:v>
                </c:pt>
                <c:pt idx="31">
                  <c:v>31</c:v>
                </c:pt>
                <c:pt idx="32">
                  <c:v>33</c:v>
                </c:pt>
                <c:pt idx="33">
                  <c:v>39</c:v>
                </c:pt>
                <c:pt idx="34">
                  <c:v>37</c:v>
                </c:pt>
                <c:pt idx="35">
                  <c:v>30</c:v>
                </c:pt>
                <c:pt idx="36">
                  <c:v>44</c:v>
                </c:pt>
                <c:pt idx="37">
                  <c:v>45</c:v>
                </c:pt>
                <c:pt idx="38">
                  <c:v>42</c:v>
                </c:pt>
                <c:pt idx="39">
                  <c:v>43</c:v>
                </c:pt>
              </c:numCache>
            </c:numRef>
          </c:yVal>
          <c:smooth val="0"/>
          <c:extLst xmlns:c16r2="http://schemas.microsoft.com/office/drawing/2015/06/chart">
            <c:ext xmlns:c16="http://schemas.microsoft.com/office/drawing/2014/chart" uri="{C3380CC4-5D6E-409C-BE32-E72D297353CC}">
              <c16:uniqueId val="{00000002-8695-4AFA-9867-A35657E2CE03}"/>
            </c:ext>
          </c:extLst>
        </c:ser>
        <c:dLbls>
          <c:showLegendKey val="0"/>
          <c:showVal val="0"/>
          <c:showCatName val="0"/>
          <c:showSerName val="0"/>
          <c:showPercent val="0"/>
          <c:showBubbleSize val="0"/>
        </c:dLbls>
        <c:axId val="71524160"/>
        <c:axId val="71524720"/>
      </c:scatterChart>
      <c:valAx>
        <c:axId val="71524160"/>
        <c:scaling>
          <c:orientation val="minMax"/>
          <c:max val="1"/>
        </c:scaling>
        <c:delete val="0"/>
        <c:axPos val="b"/>
        <c:majorGridlines>
          <c:spPr>
            <a:ln w="12700" cap="flat" cmpd="sng" algn="ctr">
              <a:solidFill>
                <a:schemeClr val="accent4">
                  <a:lumMod val="40000"/>
                  <a:lumOff val="60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solidFill>
                      <a:schemeClr val="tx1"/>
                    </a:solidFill>
                  </a:rPr>
                  <a:t>% of Eco Dis Students</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1524720"/>
        <c:crosses val="autoZero"/>
        <c:crossBetween val="midCat"/>
      </c:valAx>
      <c:valAx>
        <c:axId val="71524720"/>
        <c:scaling>
          <c:orientation val="minMax"/>
          <c:min val="15"/>
        </c:scaling>
        <c:delete val="0"/>
        <c:axPos val="l"/>
        <c:majorGridlines>
          <c:spPr>
            <a:ln w="9525" cap="flat" cmpd="sng" algn="ctr">
              <a:solidFill>
                <a:schemeClr val="accent4">
                  <a:lumMod val="60000"/>
                  <a:lumOff val="40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accent3">
                        <a:lumMod val="75000"/>
                      </a:schemeClr>
                    </a:solidFill>
                    <a:latin typeface="+mn-lt"/>
                    <a:ea typeface="+mn-ea"/>
                    <a:cs typeface="+mn-cs"/>
                  </a:defRPr>
                </a:pPr>
                <a:r>
                  <a:rPr lang="en-US" sz="1400" b="1">
                    <a:solidFill>
                      <a:schemeClr val="accent3">
                        <a:lumMod val="75000"/>
                      </a:schemeClr>
                    </a:solidFill>
                  </a:rPr>
                  <a:t>Domain I Performance - Eco Dis Students</a:t>
                </a:r>
              </a:p>
            </c:rich>
          </c:tx>
          <c:layout>
            <c:manualLayout>
              <c:xMode val="edge"/>
              <c:yMode val="edge"/>
              <c:x val="1.6666666666666666E-2"/>
              <c:y val="0.27950320451028748"/>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accent3">
                      <a:lumMod val="7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1524160"/>
        <c:crosses val="autoZero"/>
        <c:crossBetween val="midCat"/>
      </c:valAx>
      <c:spPr>
        <a:noFill/>
        <a:ln w="12700">
          <a:solidFill>
            <a:schemeClr val="tx1"/>
          </a:solidFill>
        </a:ln>
        <a:effectLst/>
      </c:spPr>
    </c:plotArea>
    <c:plotVisOnly val="1"/>
    <c:dispBlanksAs val="gap"/>
    <c:showDLblsOverMax val="0"/>
  </c:chart>
  <c:spPr>
    <a:solidFill>
      <a:schemeClr val="accent4">
        <a:lumMod val="20000"/>
        <a:lumOff val="80000"/>
      </a:schemeClr>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solidFill>
                  <a:schemeClr val="tx1"/>
                </a:solidFill>
              </a:rPr>
              <a:t>Middle Schools - Domain III</a:t>
            </a:r>
          </a:p>
          <a:p>
            <a:pPr>
              <a:defRPr sz="1600" b="1">
                <a:solidFill>
                  <a:schemeClr val="tx1"/>
                </a:solidFill>
              </a:defRPr>
            </a:pPr>
            <a:r>
              <a:rPr lang="en-US" sz="1600" b="1">
                <a:solidFill>
                  <a:schemeClr val="tx1"/>
                </a:solidFill>
              </a:rPr>
              <a:t>Performance of Eco Dis Students</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7505796150481208E-2"/>
          <c:y val="0.10033333333333333"/>
          <c:w val="0.87711570428696417"/>
          <c:h val="0.81188276465441822"/>
        </c:manualLayout>
      </c:layout>
      <c:scatterChart>
        <c:scatterStyle val="lineMarker"/>
        <c:varyColors val="0"/>
        <c:ser>
          <c:idx val="0"/>
          <c:order val="0"/>
          <c:spPr>
            <a:ln w="25400" cap="rnd">
              <a:noFill/>
              <a:round/>
            </a:ln>
            <a:effectLst/>
          </c:spPr>
          <c:marker>
            <c:symbol val="circle"/>
            <c:size val="5"/>
            <c:spPr>
              <a:solidFill>
                <a:srgbClr val="7030A0"/>
              </a:solidFill>
              <a:ln w="9525">
                <a:solidFill>
                  <a:schemeClr val="accent1"/>
                </a:solidFill>
              </a:ln>
              <a:effectLst/>
            </c:spPr>
          </c:marker>
          <c:trendline>
            <c:spPr>
              <a:ln w="38100" cap="rnd">
                <a:solidFill>
                  <a:srgbClr val="7030A0"/>
                </a:solidFill>
                <a:prstDash val="solid"/>
              </a:ln>
              <a:effectLst/>
            </c:spPr>
            <c:trendlineType val="linear"/>
            <c:dispRSqr val="0"/>
            <c:dispEq val="0"/>
          </c:trendline>
          <c:xVal>
            <c:numRef>
              <c:f>usethis!$C$5:$C$6</c:f>
              <c:numCache>
                <c:formatCode>0.0%</c:formatCode>
                <c:ptCount val="2"/>
                <c:pt idx="0">
                  <c:v>0</c:v>
                </c:pt>
                <c:pt idx="1">
                  <c:v>1</c:v>
                </c:pt>
              </c:numCache>
            </c:numRef>
          </c:xVal>
          <c:yVal>
            <c:numRef>
              <c:f>usethis!$D$5:$D$6</c:f>
              <c:numCache>
                <c:formatCode>0.00000</c:formatCode>
                <c:ptCount val="2"/>
                <c:pt idx="0">
                  <c:v>47.492440000000002</c:v>
                </c:pt>
                <c:pt idx="1">
                  <c:v>29.204440000000002</c:v>
                </c:pt>
              </c:numCache>
            </c:numRef>
          </c:yVal>
          <c:smooth val="0"/>
          <c:extLst xmlns:c16r2="http://schemas.microsoft.com/office/drawing/2015/06/chart">
            <c:ext xmlns:c16="http://schemas.microsoft.com/office/drawing/2014/chart" uri="{C3380CC4-5D6E-409C-BE32-E72D297353CC}">
              <c16:uniqueId val="{00000000-8695-4AFA-9867-A35657E2CE03}"/>
            </c:ext>
          </c:extLst>
        </c:ser>
        <c:ser>
          <c:idx val="1"/>
          <c:order val="1"/>
          <c:tx>
            <c:v>Series 2</c:v>
          </c:tx>
          <c:spPr>
            <a:ln w="25400" cap="rnd">
              <a:noFill/>
              <a:round/>
            </a:ln>
            <a:effectLst/>
          </c:spPr>
          <c:marker>
            <c:symbol val="circle"/>
            <c:size val="10"/>
            <c:spPr>
              <a:solidFill>
                <a:srgbClr val="C00000"/>
              </a:solidFill>
              <a:ln w="9525">
                <a:solidFill>
                  <a:srgbClr val="9BBB59"/>
                </a:solidFill>
              </a:ln>
              <a:effectLst/>
            </c:spPr>
          </c:marker>
          <c:xVal>
            <c:numRef>
              <c:f>usethis!$C$11:$C$15</c:f>
              <c:numCache>
                <c:formatCode>0.0%</c:formatCode>
                <c:ptCount val="5"/>
                <c:pt idx="0">
                  <c:v>0.67600000000000005</c:v>
                </c:pt>
                <c:pt idx="1">
                  <c:v>0.67600000000000005</c:v>
                </c:pt>
                <c:pt idx="2">
                  <c:v>0.67600000000000005</c:v>
                </c:pt>
                <c:pt idx="3">
                  <c:v>0.67600000000000005</c:v>
                </c:pt>
                <c:pt idx="4">
                  <c:v>0.67600000000000005</c:v>
                </c:pt>
              </c:numCache>
            </c:numRef>
          </c:xVal>
          <c:yVal>
            <c:numRef>
              <c:f>usethis!$D$11:$D$15</c:f>
              <c:numCache>
                <c:formatCode>General</c:formatCode>
                <c:ptCount val="5"/>
                <c:pt idx="0">
                  <c:v>47</c:v>
                </c:pt>
                <c:pt idx="1">
                  <c:v>41</c:v>
                </c:pt>
                <c:pt idx="2">
                  <c:v>35</c:v>
                </c:pt>
                <c:pt idx="3">
                  <c:v>28</c:v>
                </c:pt>
                <c:pt idx="4">
                  <c:v>22</c:v>
                </c:pt>
              </c:numCache>
            </c:numRef>
          </c:yVal>
          <c:smooth val="0"/>
          <c:extLst xmlns:c16r2="http://schemas.microsoft.com/office/drawing/2015/06/chart">
            <c:ext xmlns:c16="http://schemas.microsoft.com/office/drawing/2014/chart" uri="{C3380CC4-5D6E-409C-BE32-E72D297353CC}">
              <c16:uniqueId val="{00000001-8695-4AFA-9867-A35657E2CE03}"/>
            </c:ext>
          </c:extLst>
        </c:ser>
        <c:ser>
          <c:idx val="2"/>
          <c:order val="2"/>
          <c:tx>
            <c:v>Series 3</c:v>
          </c:tx>
          <c:spPr>
            <a:ln w="25400" cap="rnd">
              <a:noFill/>
              <a:round/>
            </a:ln>
            <a:effectLst/>
          </c:spPr>
          <c:marker>
            <c:symbol val="circle"/>
            <c:size val="5"/>
            <c:spPr>
              <a:solidFill>
                <a:srgbClr val="9BBB59"/>
              </a:solidFill>
              <a:ln w="9525">
                <a:solidFill>
                  <a:srgbClr val="9BBB59"/>
                </a:solidFill>
              </a:ln>
              <a:effectLst/>
            </c:spPr>
          </c:marker>
          <c:xVal>
            <c:numRef>
              <c:f>usethis!$C$16:$C$55</c:f>
              <c:numCache>
                <c:formatCode>0.0%</c:formatCode>
                <c:ptCount val="40"/>
                <c:pt idx="0">
                  <c:v>0.94</c:v>
                </c:pt>
                <c:pt idx="1">
                  <c:v>0.80500000000000005</c:v>
                </c:pt>
                <c:pt idx="2">
                  <c:v>0.78099999999999992</c:v>
                </c:pt>
                <c:pt idx="3">
                  <c:v>0.77200000000000002</c:v>
                </c:pt>
                <c:pt idx="4">
                  <c:v>0.75800000000000001</c:v>
                </c:pt>
                <c:pt idx="5">
                  <c:v>0.745</c:v>
                </c:pt>
                <c:pt idx="6">
                  <c:v>0.72099999999999997</c:v>
                </c:pt>
                <c:pt idx="7">
                  <c:v>0.70200000000000007</c:v>
                </c:pt>
                <c:pt idx="8">
                  <c:v>0.65799999999999992</c:v>
                </c:pt>
                <c:pt idx="9">
                  <c:v>0.63900000000000001</c:v>
                </c:pt>
                <c:pt idx="10">
                  <c:v>0.63700000000000001</c:v>
                </c:pt>
                <c:pt idx="11">
                  <c:v>0.62</c:v>
                </c:pt>
                <c:pt idx="12">
                  <c:v>0.61599999999999999</c:v>
                </c:pt>
                <c:pt idx="13">
                  <c:v>0.60199999999999998</c:v>
                </c:pt>
                <c:pt idx="14">
                  <c:v>0.221</c:v>
                </c:pt>
                <c:pt idx="15">
                  <c:v>0.55700000000000005</c:v>
                </c:pt>
                <c:pt idx="16">
                  <c:v>0.54500000000000004</c:v>
                </c:pt>
                <c:pt idx="17">
                  <c:v>0.53900000000000003</c:v>
                </c:pt>
                <c:pt idx="18">
                  <c:v>0.52200000000000002</c:v>
                </c:pt>
                <c:pt idx="19">
                  <c:v>0.51500000000000001</c:v>
                </c:pt>
                <c:pt idx="20">
                  <c:v>0.08</c:v>
                </c:pt>
                <c:pt idx="21">
                  <c:v>0.505</c:v>
                </c:pt>
                <c:pt idx="22">
                  <c:v>0.123</c:v>
                </c:pt>
                <c:pt idx="23">
                  <c:v>0.48899999999999999</c:v>
                </c:pt>
                <c:pt idx="24">
                  <c:v>0.47299999999999998</c:v>
                </c:pt>
                <c:pt idx="25">
                  <c:v>0.45899999999999996</c:v>
                </c:pt>
                <c:pt idx="26">
                  <c:v>0.45700000000000002</c:v>
                </c:pt>
                <c:pt idx="27">
                  <c:v>0.433</c:v>
                </c:pt>
                <c:pt idx="28">
                  <c:v>0.42899999999999999</c:v>
                </c:pt>
                <c:pt idx="29">
                  <c:v>0.42700000000000005</c:v>
                </c:pt>
                <c:pt idx="30">
                  <c:v>0.42599999999999999</c:v>
                </c:pt>
                <c:pt idx="31">
                  <c:v>0.42399999999999999</c:v>
                </c:pt>
                <c:pt idx="32">
                  <c:v>0.41</c:v>
                </c:pt>
                <c:pt idx="33">
                  <c:v>0.40799999999999997</c:v>
                </c:pt>
                <c:pt idx="34">
                  <c:v>0.22500000000000001</c:v>
                </c:pt>
                <c:pt idx="35">
                  <c:v>0.375</c:v>
                </c:pt>
                <c:pt idx="36">
                  <c:v>0.34299999999999997</c:v>
                </c:pt>
                <c:pt idx="37">
                  <c:v>0.34200000000000003</c:v>
                </c:pt>
                <c:pt idx="38">
                  <c:v>0.29299999999999998</c:v>
                </c:pt>
                <c:pt idx="39">
                  <c:v>0.27100000000000002</c:v>
                </c:pt>
              </c:numCache>
            </c:numRef>
          </c:xVal>
          <c:yVal>
            <c:numRef>
              <c:f>usethis!$D$16:$D$55</c:f>
              <c:numCache>
                <c:formatCode>General</c:formatCode>
                <c:ptCount val="40"/>
                <c:pt idx="0">
                  <c:v>34</c:v>
                </c:pt>
                <c:pt idx="1">
                  <c:v>31</c:v>
                </c:pt>
                <c:pt idx="2">
                  <c:v>38</c:v>
                </c:pt>
                <c:pt idx="3">
                  <c:v>30</c:v>
                </c:pt>
                <c:pt idx="4">
                  <c:v>33</c:v>
                </c:pt>
                <c:pt idx="5">
                  <c:v>36</c:v>
                </c:pt>
                <c:pt idx="6">
                  <c:v>35</c:v>
                </c:pt>
                <c:pt idx="7">
                  <c:v>41</c:v>
                </c:pt>
                <c:pt idx="8">
                  <c:v>32</c:v>
                </c:pt>
                <c:pt idx="9">
                  <c:v>43</c:v>
                </c:pt>
                <c:pt idx="10">
                  <c:v>46</c:v>
                </c:pt>
                <c:pt idx="11">
                  <c:v>39</c:v>
                </c:pt>
                <c:pt idx="12">
                  <c:v>43</c:v>
                </c:pt>
                <c:pt idx="13">
                  <c:v>38</c:v>
                </c:pt>
                <c:pt idx="14">
                  <c:v>50</c:v>
                </c:pt>
                <c:pt idx="15">
                  <c:v>43</c:v>
                </c:pt>
                <c:pt idx="16">
                  <c:v>39</c:v>
                </c:pt>
                <c:pt idx="17">
                  <c:v>40</c:v>
                </c:pt>
                <c:pt idx="18">
                  <c:v>37</c:v>
                </c:pt>
                <c:pt idx="19">
                  <c:v>45</c:v>
                </c:pt>
                <c:pt idx="20">
                  <c:v>40</c:v>
                </c:pt>
                <c:pt idx="21">
                  <c:v>42</c:v>
                </c:pt>
                <c:pt idx="22">
                  <c:v>51</c:v>
                </c:pt>
                <c:pt idx="23">
                  <c:v>43</c:v>
                </c:pt>
                <c:pt idx="24">
                  <c:v>30</c:v>
                </c:pt>
                <c:pt idx="25">
                  <c:v>48</c:v>
                </c:pt>
                <c:pt idx="26">
                  <c:v>50</c:v>
                </c:pt>
                <c:pt idx="27">
                  <c:v>42</c:v>
                </c:pt>
                <c:pt idx="28">
                  <c:v>35</c:v>
                </c:pt>
                <c:pt idx="29">
                  <c:v>34</c:v>
                </c:pt>
                <c:pt idx="30">
                  <c:v>40</c:v>
                </c:pt>
                <c:pt idx="31">
                  <c:v>31</c:v>
                </c:pt>
                <c:pt idx="32">
                  <c:v>33</c:v>
                </c:pt>
                <c:pt idx="33">
                  <c:v>39</c:v>
                </c:pt>
                <c:pt idx="34">
                  <c:v>37</c:v>
                </c:pt>
                <c:pt idx="35">
                  <c:v>30</c:v>
                </c:pt>
                <c:pt idx="36">
                  <c:v>44</c:v>
                </c:pt>
                <c:pt idx="37">
                  <c:v>45</c:v>
                </c:pt>
                <c:pt idx="38">
                  <c:v>42</c:v>
                </c:pt>
                <c:pt idx="39">
                  <c:v>43</c:v>
                </c:pt>
              </c:numCache>
            </c:numRef>
          </c:yVal>
          <c:smooth val="0"/>
          <c:extLst xmlns:c16r2="http://schemas.microsoft.com/office/drawing/2015/06/chart">
            <c:ext xmlns:c16="http://schemas.microsoft.com/office/drawing/2014/chart" uri="{C3380CC4-5D6E-409C-BE32-E72D297353CC}">
              <c16:uniqueId val="{00000002-8695-4AFA-9867-A35657E2CE03}"/>
            </c:ext>
          </c:extLst>
        </c:ser>
        <c:dLbls>
          <c:showLegendKey val="0"/>
          <c:showVal val="0"/>
          <c:showCatName val="0"/>
          <c:showSerName val="0"/>
          <c:showPercent val="0"/>
          <c:showBubbleSize val="0"/>
        </c:dLbls>
        <c:axId val="123056272"/>
        <c:axId val="123056832"/>
      </c:scatterChart>
      <c:valAx>
        <c:axId val="123056272"/>
        <c:scaling>
          <c:orientation val="minMax"/>
          <c:max val="1"/>
        </c:scaling>
        <c:delete val="0"/>
        <c:axPos val="b"/>
        <c:majorGridlines>
          <c:spPr>
            <a:ln w="12700" cap="flat" cmpd="sng" algn="ctr">
              <a:solidFill>
                <a:schemeClr val="accent4">
                  <a:lumMod val="40000"/>
                  <a:lumOff val="60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solidFill>
                      <a:schemeClr val="tx1"/>
                    </a:solidFill>
                  </a:rPr>
                  <a:t>% of Eco Dis Students</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23056832"/>
        <c:crosses val="autoZero"/>
        <c:crossBetween val="midCat"/>
      </c:valAx>
      <c:valAx>
        <c:axId val="123056832"/>
        <c:scaling>
          <c:orientation val="minMax"/>
          <c:min val="15"/>
        </c:scaling>
        <c:delete val="0"/>
        <c:axPos val="l"/>
        <c:majorGridlines>
          <c:spPr>
            <a:ln w="9525" cap="flat" cmpd="sng" algn="ctr">
              <a:solidFill>
                <a:schemeClr val="accent4">
                  <a:lumMod val="60000"/>
                  <a:lumOff val="40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accent3">
                        <a:lumMod val="75000"/>
                      </a:schemeClr>
                    </a:solidFill>
                    <a:latin typeface="+mn-lt"/>
                    <a:ea typeface="+mn-ea"/>
                    <a:cs typeface="+mn-cs"/>
                  </a:defRPr>
                </a:pPr>
                <a:r>
                  <a:rPr lang="en-US" sz="1400" b="1">
                    <a:solidFill>
                      <a:schemeClr val="accent3">
                        <a:lumMod val="75000"/>
                      </a:schemeClr>
                    </a:solidFill>
                  </a:rPr>
                  <a:t>Domain I Performance - Eco Dis Students</a:t>
                </a:r>
              </a:p>
            </c:rich>
          </c:tx>
          <c:layout>
            <c:manualLayout>
              <c:xMode val="edge"/>
              <c:yMode val="edge"/>
              <c:x val="1.6666666666666666E-2"/>
              <c:y val="0.27950320451028748"/>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accent3">
                      <a:lumMod val="7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23056272"/>
        <c:crosses val="autoZero"/>
        <c:crossBetween val="midCat"/>
      </c:valAx>
      <c:spPr>
        <a:noFill/>
        <a:ln w="12700">
          <a:solidFill>
            <a:schemeClr val="tx1"/>
          </a:solidFill>
        </a:ln>
        <a:effectLst/>
      </c:spPr>
    </c:plotArea>
    <c:plotVisOnly val="1"/>
    <c:dispBlanksAs val="gap"/>
    <c:showDLblsOverMax val="0"/>
  </c:chart>
  <c:spPr>
    <a:solidFill>
      <a:schemeClr val="accent4">
        <a:lumMod val="20000"/>
        <a:lumOff val="80000"/>
      </a:schemeClr>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077EEA-B6E4-4786-A989-5FE6678D439C}" type="datetimeFigureOut">
              <a:rPr lang="en-US" smtClean="0"/>
              <a:t>1/9/2017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5BE26D-C7EA-4DCA-9D93-3EE9B7283684}" type="slidenum">
              <a:rPr lang="en-US" smtClean="0"/>
              <a:t>‹#›</a:t>
            </a:fld>
            <a:endParaRPr lang="en-US"/>
          </a:p>
        </p:txBody>
      </p:sp>
    </p:spTree>
    <p:extLst>
      <p:ext uri="{BB962C8B-B14F-4D97-AF65-F5344CB8AC3E}">
        <p14:creationId xmlns:p14="http://schemas.microsoft.com/office/powerpoint/2010/main" val="255810397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20T03:30:29.790"/>
    </inkml:context>
    <inkml:brush xml:id="br0">
      <inkml:brushProperty name="width" value="0.04667" units="cm"/>
      <inkml:brushProperty name="height" value="0.04667" units="cm"/>
      <inkml:brushProperty name="ignorePressure" value="1"/>
    </inkml:brush>
  </inkml:definitions>
  <inkml:trace contextRef="#ctx0" brushRef="#br0">21106 13502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20T03:30:30.699"/>
    </inkml:context>
    <inkml:brush xml:id="br0">
      <inkml:brushProperty name="width" value="0.04667" units="cm"/>
      <inkml:brushProperty name="height" value="0.04667" units="cm"/>
      <inkml:brushProperty name="ignorePressure" value="1"/>
    </inkml:brush>
  </inkml:definitions>
  <inkml:trace contextRef="#ctx0" brushRef="#br0">21938 14288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20T03:30:32.483"/>
    </inkml:context>
    <inkml:brush xml:id="br0">
      <inkml:brushProperty name="width" value="0.04667" units="cm"/>
      <inkml:brushProperty name="height" value="0.04667" units="cm"/>
      <inkml:brushProperty name="ignorePressure" value="1"/>
    </inkml:brush>
  </inkml:definitions>
  <inkml:trace contextRef="#ctx0" brushRef="#br0">22346 14484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20T03:30:36.317"/>
    </inkml:context>
    <inkml:brush xml:id="br0">
      <inkml:brushProperty name="width" value="0.04667" units="cm"/>
      <inkml:brushProperty name="height" value="0.04667" units="cm"/>
      <inkml:brushProperty name="ignorePressure" value="1"/>
    </inkml:brush>
  </inkml:definitions>
  <inkml:trace contextRef="#ctx0" brushRef="#br0">6290 3417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20T03:30:36.819"/>
    </inkml:context>
    <inkml:brush xml:id="br0">
      <inkml:brushProperty name="width" value="0.04667" units="cm"/>
      <inkml:brushProperty name="height" value="0.04667" units="cm"/>
      <inkml:brushProperty name="ignorePressure" value="1"/>
    </inkml:brush>
  </inkml:definitions>
  <inkml:trace contextRef="#ctx0" brushRef="#br0">5231 2601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20T03:31:52.863"/>
    </inkml:context>
    <inkml:brush xml:id="br0">
      <inkml:brushProperty name="width" value="0.04667" units="cm"/>
      <inkml:brushProperty name="height" value="0.04667" units="cm"/>
      <inkml:brushProperty name="ignorePressure" value="1"/>
    </inkml:brush>
  </inkml:definitions>
  <inkml:trace contextRef="#ctx0" brushRef="#br0">21287 13502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20T03:31:53.687"/>
    </inkml:context>
    <inkml:brush xml:id="br0">
      <inkml:brushProperty name="width" value="0.04667" units="cm"/>
      <inkml:brushProperty name="height" value="0.04667" units="cm"/>
      <inkml:brushProperty name="ignorePressure" value="1"/>
    </inkml:brush>
  </inkml:definitions>
  <inkml:trace contextRef="#ctx0" brushRef="#br0">22164 14470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20T03:31:54.325"/>
    </inkml:context>
    <inkml:brush xml:id="br0">
      <inkml:brushProperty name="width" value="0.04667" units="cm"/>
      <inkml:brushProperty name="height" value="0.04667" units="cm"/>
      <inkml:brushProperty name="ignorePressure" value="1"/>
    </inkml:brush>
  </inkml:definitions>
  <inkml:trace contextRef="#ctx0" brushRef="#br0">20319 11188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92DAA5-9899-4ECD-A3D1-9E9DDDAEDB48}" type="datetimeFigureOut">
              <a:rPr lang="en-US" smtClean="0"/>
              <a:t>1/9/2017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13F142-5F61-4361-958F-A83635615901}" type="slidenum">
              <a:rPr lang="en-US" smtClean="0"/>
              <a:t>‹#›</a:t>
            </a:fld>
            <a:endParaRPr lang="en-US"/>
          </a:p>
        </p:txBody>
      </p:sp>
    </p:spTree>
    <p:extLst>
      <p:ext uri="{BB962C8B-B14F-4D97-AF65-F5344CB8AC3E}">
        <p14:creationId xmlns:p14="http://schemas.microsoft.com/office/powerpoint/2010/main" val="648874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a:t>
            </a:r>
            <a:r>
              <a:rPr lang="en-US" baseline="0" dirty="0"/>
              <a:t> to better understand student performance on STAAR, let’s re-visit the overall design of the test – for both grades 3-8 as well as the EOCs.</a:t>
            </a:r>
          </a:p>
          <a:p>
            <a:endParaRPr lang="en-US" baseline="0" dirty="0"/>
          </a:p>
          <a:p>
            <a:r>
              <a:rPr lang="en-US" dirty="0"/>
              <a:t>STAAR is an assessment that has 2 </a:t>
            </a:r>
            <a:r>
              <a:rPr lang="en-US" dirty="0" err="1"/>
              <a:t>cutpoints</a:t>
            </a:r>
            <a:r>
              <a:rPr lang="en-US" dirty="0"/>
              <a:t>.  Those</a:t>
            </a:r>
            <a:r>
              <a:rPr lang="en-US" baseline="0" dirty="0"/>
              <a:t> 2 </a:t>
            </a:r>
            <a:r>
              <a:rPr lang="en-US" baseline="0" dirty="0" err="1"/>
              <a:t>cutpoints</a:t>
            </a:r>
            <a:r>
              <a:rPr lang="en-US" baseline="0" dirty="0"/>
              <a:t> divide students into 3 possible performance groups.</a:t>
            </a:r>
          </a:p>
          <a:p>
            <a:endParaRPr lang="en-US" baseline="0" dirty="0"/>
          </a:p>
          <a:p>
            <a:r>
              <a:rPr lang="en-US" baseline="0" dirty="0"/>
              <a:t>The two cut points are labeled: Advanced and Satisfactory.</a:t>
            </a:r>
          </a:p>
          <a:p>
            <a:endParaRPr lang="en-US" baseline="0" dirty="0"/>
          </a:p>
          <a:p>
            <a:r>
              <a:rPr lang="en-US" baseline="0" dirty="0"/>
              <a:t>Students who score below the Satisfactory cut point are categorized as Level I – Unsatisfactory Academic Performance.</a:t>
            </a:r>
          </a:p>
          <a:p>
            <a:endParaRPr lang="en-US" baseline="0" dirty="0"/>
          </a:p>
          <a:p>
            <a:r>
              <a:rPr lang="en-US" baseline="0" dirty="0"/>
              <a:t>Students who score at least Satisfactory but below Advanced are categorized as Level II – Satisfactory Academic Performance.</a:t>
            </a:r>
          </a:p>
          <a:p>
            <a:endParaRPr lang="en-US" baseline="0" dirty="0"/>
          </a:p>
          <a:p>
            <a:r>
              <a:rPr lang="en-US" baseline="0" dirty="0"/>
              <a:t>Students who score at or above Advanced are categorized as Level III – Advanced Academic Performance.</a:t>
            </a:r>
          </a:p>
          <a:p>
            <a:endParaRPr lang="en-US" baseline="0" dirty="0"/>
          </a:p>
          <a:p>
            <a:r>
              <a:rPr lang="en-US" baseline="0" dirty="0"/>
              <a:t>In order to help schools connect STAAR performance to instructional needs of students, TEA developed performance level descriptors that are designed to help identify the general needs of students performing at each performance level.</a:t>
            </a:r>
          </a:p>
          <a:p>
            <a:endParaRPr lang="en-US" baseline="0" dirty="0"/>
          </a:p>
          <a:p>
            <a:r>
              <a:rPr lang="en-US" baseline="0" dirty="0"/>
              <a:t>Students who score Level I on STAAR are students who can generally be described as Inadequately Prepared for the next grade or course.  They are unlikely to succeed without significant, ongoing academic intervention.</a:t>
            </a:r>
          </a:p>
          <a:p>
            <a:endParaRPr lang="en-US" baseline="0" dirty="0"/>
          </a:p>
          <a:p>
            <a:r>
              <a:rPr lang="en-US" baseline="0" dirty="0"/>
              <a:t>Students who score Level II on STAAR are students who can generally be described as Sufficiently Prepared for the next grade or course.  They have passed the STAAR test, which is good.  They are reasonably likely to succeed at the next grade level or course; however, they may need short-term, targeted academic intervention in order to be successful.</a:t>
            </a:r>
          </a:p>
          <a:p>
            <a:endParaRPr lang="en-US" baseline="0" dirty="0"/>
          </a:p>
          <a:p>
            <a:pPr defTabSz="524892">
              <a:defRPr/>
            </a:pPr>
            <a:r>
              <a:rPr lang="en-US" baseline="0" dirty="0"/>
              <a:t>Students who score Level III on STAAR are students who can generally be described as Well Prepared for the next grade or course.  They have performed at the highest level on the test – and are likely to succeed at the next grade level or course with little or no academic intervention.</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E68BD7D-1E3C-4923-ADB0-30C0F9AA7DB1}"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64061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E68BD7D-1E3C-4923-ADB0-30C0F9AA7DB1}"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151426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try</a:t>
            </a:r>
            <a:r>
              <a:rPr lang="en-US" baseline="0" dirty="0"/>
              <a:t> to show, visually, what is happening during the phase in of the Level II standard.</a:t>
            </a:r>
          </a:p>
          <a:p>
            <a:endParaRPr lang="en-US" baseline="0" dirty="0"/>
          </a:p>
          <a:p>
            <a:r>
              <a:rPr lang="en-US" baseline="0" dirty="0"/>
              <a:t>Let’s look again at our general depiction of the 3 performance categories for STAAR – and then look at the phase in of the Level II standard.</a:t>
            </a:r>
          </a:p>
          <a:p>
            <a:endParaRPr lang="en-US" baseline="0" dirty="0"/>
          </a:p>
          <a:p>
            <a:r>
              <a:rPr lang="en-US" baseline="0" dirty="0"/>
              <a:t>What we can see is that the Level II – Phase 1 standard is actually below the final Level II standard.  While students who score at least Level II – Phase 1 are considered to have passed the test, it is important to see that in the long run, a score that is the equivalent of Level II – Phase 1 will be considered a failing score.</a:t>
            </a:r>
          </a:p>
          <a:p>
            <a:endParaRPr lang="en-US" baseline="0" dirty="0"/>
          </a:p>
          <a:p>
            <a:r>
              <a:rPr lang="en-US" baseline="0" dirty="0"/>
              <a:t>Similarly, we can see that when we move to Level II – Phase 2, students will be able to achieve a passing status on the test with what, ultimately, will be considered a failing score.</a:t>
            </a:r>
          </a:p>
          <a:p>
            <a:endParaRPr lang="en-US" baseline="0" dirty="0"/>
          </a:p>
          <a:p>
            <a:r>
              <a:rPr lang="en-US" baseline="0" dirty="0"/>
              <a:t>Only when we arrive at the Final Level II standard will we have fully implemented the overall design of STAAR – with the corresponding descriptions of the relative level of preparedness of students scoring within each Performance Level in STAAR (Level I, Level II and Level III).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6D3A9A8-C64A-DB48-8C8E-34B2BB2EEBAC}"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280681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try</a:t>
            </a:r>
            <a:r>
              <a:rPr lang="en-US" baseline="0" dirty="0"/>
              <a:t> to show, visually, what is happening during the phase in of the Level II standard.</a:t>
            </a:r>
          </a:p>
          <a:p>
            <a:endParaRPr lang="en-US" baseline="0" dirty="0"/>
          </a:p>
          <a:p>
            <a:r>
              <a:rPr lang="en-US" baseline="0" dirty="0"/>
              <a:t>Let’s look again at our general depiction of the 3 performance categories for STAAR – and then look at the phase in of the Level II standard.</a:t>
            </a:r>
          </a:p>
          <a:p>
            <a:endParaRPr lang="en-US" baseline="0" dirty="0"/>
          </a:p>
          <a:p>
            <a:r>
              <a:rPr lang="en-US" baseline="0" dirty="0"/>
              <a:t>What we can see is that the Level II – Phase 1 standard is actually below the final Level II standard.  While students who score at least Level II – Phase 1 are considered to have passed the test, it is important to see that in the long run, a score that is the equivalent of Level II – Phase 1 will be considered a failing score.</a:t>
            </a:r>
          </a:p>
          <a:p>
            <a:endParaRPr lang="en-US" baseline="0" dirty="0"/>
          </a:p>
          <a:p>
            <a:r>
              <a:rPr lang="en-US" baseline="0" dirty="0"/>
              <a:t>Similarly, we can see that when we move to Level II – Phase 2, students will be able to achieve a passing status on the test with what, ultimately, will be considered a failing score.</a:t>
            </a:r>
          </a:p>
          <a:p>
            <a:endParaRPr lang="en-US" baseline="0" dirty="0"/>
          </a:p>
          <a:p>
            <a:r>
              <a:rPr lang="en-US" baseline="0" dirty="0"/>
              <a:t>Only when we arrive at the Final Level II standard will we have fully implemented the overall design of STAAR – with the corresponding descriptions of the relative level of preparedness of students scoring within each Performance Level in STAAR (Level I, Level II and Level III). </a:t>
            </a:r>
            <a:endParaRPr lang="en-US" dirty="0"/>
          </a:p>
        </p:txBody>
      </p:sp>
      <p:sp>
        <p:nvSpPr>
          <p:cNvPr id="4" name="Slide Number Placeholder 3"/>
          <p:cNvSpPr>
            <a:spLocks noGrp="1"/>
          </p:cNvSpPr>
          <p:nvPr>
            <p:ph type="sldNum" sz="quarter" idx="10"/>
          </p:nvPr>
        </p:nvSpPr>
        <p:spPr/>
        <p:txBody>
          <a:bodyPr/>
          <a:lstStyle/>
          <a:p>
            <a:fld id="{A6D3A9A8-C64A-DB48-8C8E-34B2BB2EEBAC}"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389479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try</a:t>
            </a:r>
            <a:r>
              <a:rPr lang="en-US" baseline="0" dirty="0"/>
              <a:t> to show, visually, what is happening during the phase in of the Level II standard.</a:t>
            </a:r>
          </a:p>
          <a:p>
            <a:endParaRPr lang="en-US" baseline="0" dirty="0"/>
          </a:p>
          <a:p>
            <a:r>
              <a:rPr lang="en-US" baseline="0" dirty="0"/>
              <a:t>Let’s look again at our general depiction of the 3 performance categories for STAAR – and then look at the phase in of the Level II standard.</a:t>
            </a:r>
          </a:p>
          <a:p>
            <a:endParaRPr lang="en-US" baseline="0" dirty="0"/>
          </a:p>
          <a:p>
            <a:r>
              <a:rPr lang="en-US" baseline="0" dirty="0"/>
              <a:t>What we can see is that the Level II – Phase 1 standard is actually below the final Level II standard.  While students who score at least Level II – Phase 1 are considered to have passed the test, it is important to see that in the long run, a score that is the equivalent of Level II – Phase 1 will be considered a failing score.</a:t>
            </a:r>
          </a:p>
          <a:p>
            <a:endParaRPr lang="en-US" baseline="0" dirty="0"/>
          </a:p>
          <a:p>
            <a:r>
              <a:rPr lang="en-US" baseline="0" dirty="0"/>
              <a:t>Similarly, we can see that when we move to Level II – Phase 2, students will be able to achieve a passing status on the test with what, ultimately, will be considered a failing score.</a:t>
            </a:r>
          </a:p>
          <a:p>
            <a:endParaRPr lang="en-US" baseline="0" dirty="0"/>
          </a:p>
          <a:p>
            <a:r>
              <a:rPr lang="en-US" baseline="0" dirty="0"/>
              <a:t>Only when we arrive at the Final Level II standard will we have fully implemented the overall design of STAAR – with the corresponding descriptions of the relative level of preparedness of students scoring within each Performance Level in STAAR (Level I, Level II and Level III).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6D3A9A8-C64A-DB48-8C8E-34B2BB2EEBAC}"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4002133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try</a:t>
            </a:r>
            <a:r>
              <a:rPr lang="en-US" baseline="0" dirty="0"/>
              <a:t> to show, visually, what is happening during the phase in of the Level II standard.</a:t>
            </a:r>
          </a:p>
          <a:p>
            <a:endParaRPr lang="en-US" baseline="0" dirty="0"/>
          </a:p>
          <a:p>
            <a:r>
              <a:rPr lang="en-US" baseline="0" dirty="0"/>
              <a:t>Let’s look again at our general depiction of the 3 performance categories for STAAR – and then look at the phase in of the Level II standard.</a:t>
            </a:r>
          </a:p>
          <a:p>
            <a:endParaRPr lang="en-US" baseline="0" dirty="0"/>
          </a:p>
          <a:p>
            <a:r>
              <a:rPr lang="en-US" baseline="0" dirty="0"/>
              <a:t>What we can see is that the Level II – Phase 1 standard is actually below the final Level II standard.  While students who score at least Level II – Phase 1 are considered to have passed the test, it is important to see that in the long run, a score that is the equivalent of Level II – Phase 1 will be considered a failing score.</a:t>
            </a:r>
          </a:p>
          <a:p>
            <a:endParaRPr lang="en-US" baseline="0" dirty="0"/>
          </a:p>
          <a:p>
            <a:r>
              <a:rPr lang="en-US" baseline="0" dirty="0"/>
              <a:t>Similarly, we can see that when we move to Level II – Phase 2, students will be able to achieve a passing status on the test with what, ultimately, will be considered a failing score.</a:t>
            </a:r>
          </a:p>
          <a:p>
            <a:endParaRPr lang="en-US" baseline="0" dirty="0"/>
          </a:p>
          <a:p>
            <a:r>
              <a:rPr lang="en-US" baseline="0" dirty="0"/>
              <a:t>Only when we arrive at the Final Level II standard will we have fully implemented the overall design of STAAR – with the corresponding descriptions of the relative level of preparedness of students scoring within each Performance Level in STAAR (Level I, Level II and Level III).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6D3A9A8-C64A-DB48-8C8E-34B2BB2EEBAC}"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373973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try</a:t>
            </a:r>
            <a:r>
              <a:rPr lang="en-US" baseline="0" dirty="0"/>
              <a:t> to show, visually, what is happening during the phase in of the Level II standard.</a:t>
            </a:r>
          </a:p>
          <a:p>
            <a:endParaRPr lang="en-US" baseline="0" dirty="0"/>
          </a:p>
          <a:p>
            <a:r>
              <a:rPr lang="en-US" baseline="0" dirty="0"/>
              <a:t>Let’s look again at our general depiction of the 3 performance categories for STAAR – and then look at the phase in of the Level II standard.</a:t>
            </a:r>
          </a:p>
          <a:p>
            <a:endParaRPr lang="en-US" baseline="0" dirty="0"/>
          </a:p>
          <a:p>
            <a:r>
              <a:rPr lang="en-US" baseline="0" dirty="0"/>
              <a:t>What we can see is that the Level II – Phase 1 standard is actually below the final Level II standard.  While students who score at least Level II – Phase 1 are considered to have passed the test, it is important to see that in the long run, a score that is the equivalent of Level II – Phase 1 will be considered a failing score.</a:t>
            </a:r>
          </a:p>
          <a:p>
            <a:endParaRPr lang="en-US" baseline="0" dirty="0"/>
          </a:p>
          <a:p>
            <a:r>
              <a:rPr lang="en-US" baseline="0" dirty="0"/>
              <a:t>Similarly, we can see that when we move to Level II – Phase 2, students will be able to achieve a passing status on the test with what, ultimately, will be considered a failing score.</a:t>
            </a:r>
          </a:p>
          <a:p>
            <a:endParaRPr lang="en-US" baseline="0" dirty="0"/>
          </a:p>
          <a:p>
            <a:r>
              <a:rPr lang="en-US" baseline="0" dirty="0"/>
              <a:t>Only when we arrive at the Final Level II standard will we have fully implemented the overall design of STAAR – with the corresponding descriptions of the relative level of preparedness of students scoring within each Performance Level in STAAR (Level I, Level II and Level III).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6D3A9A8-C64A-DB48-8C8E-34B2BB2EEBAC}"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624286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try</a:t>
            </a:r>
            <a:r>
              <a:rPr lang="en-US" baseline="0" dirty="0"/>
              <a:t> to show, visually, what is happening during the phase in of the Level II standard.</a:t>
            </a:r>
          </a:p>
          <a:p>
            <a:endParaRPr lang="en-US" baseline="0" dirty="0"/>
          </a:p>
          <a:p>
            <a:r>
              <a:rPr lang="en-US" baseline="0" dirty="0"/>
              <a:t>Let’s look again at our general depiction of the 3 performance categories for STAAR – and then look at the phase in of the Level II standard.</a:t>
            </a:r>
          </a:p>
          <a:p>
            <a:endParaRPr lang="en-US" baseline="0" dirty="0"/>
          </a:p>
          <a:p>
            <a:r>
              <a:rPr lang="en-US" baseline="0" dirty="0"/>
              <a:t>What we can see is that the Level II – Phase 1 standard is actually below the final Level II standard.  While students who score at least Level II – Phase 1 are considered to have passed the test, it is important to see that in the long run, a score that is the equivalent of Level II – Phase 1 will be considered a failing score.</a:t>
            </a:r>
          </a:p>
          <a:p>
            <a:endParaRPr lang="en-US" baseline="0" dirty="0"/>
          </a:p>
          <a:p>
            <a:r>
              <a:rPr lang="en-US" baseline="0" dirty="0"/>
              <a:t>Similarly, we can see that when we move to Level II – Phase 2, students will be able to achieve a passing status on the test with what, ultimately, will be considered a failing score.</a:t>
            </a:r>
          </a:p>
          <a:p>
            <a:endParaRPr lang="en-US" baseline="0" dirty="0"/>
          </a:p>
          <a:p>
            <a:r>
              <a:rPr lang="en-US" baseline="0" dirty="0"/>
              <a:t>Only when we arrive at the Final Level II standard will we have fully implemented the overall design of STAAR – with the corresponding descriptions of the relative level of preparedness of students scoring within each Performance Level in STAAR (Level I, Level II and Level III).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6D3A9A8-C64A-DB48-8C8E-34B2BB2EEBAC}"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202623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8892" y="1918803"/>
            <a:ext cx="4433108" cy="2387600"/>
          </a:xfrm>
        </p:spPr>
        <p:txBody>
          <a:bodyPr anchor="ctr">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138892" y="4616028"/>
            <a:ext cx="4291792" cy="96617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660F5C06-A318-48F6-85D4-5B166B418A80}"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4E2655-4123-4B36-9B8A-4BB93E2FC8FE}" type="slidenum">
              <a:rPr lang="en-US" smtClean="0"/>
              <a:t>‹#›</a:t>
            </a:fld>
            <a:endParaRPr lang="en-US"/>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8892" y="6274589"/>
            <a:ext cx="1188720" cy="446887"/>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90576" y="0"/>
            <a:ext cx="2651760" cy="576477"/>
          </a:xfrm>
          <a:prstGeom prst="rect">
            <a:avLst/>
          </a:prstGeom>
        </p:spPr>
      </p:pic>
    </p:spTree>
    <p:extLst>
      <p:ext uri="{BB962C8B-B14F-4D97-AF65-F5344CB8AC3E}">
        <p14:creationId xmlns:p14="http://schemas.microsoft.com/office/powerpoint/2010/main" val="2964098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6855" y="931024"/>
            <a:ext cx="8148495" cy="1263536"/>
          </a:xfrm>
        </p:spPr>
        <p:txBody>
          <a:bodyPr/>
          <a:lstStyle>
            <a:lvl1pPr>
              <a:defRPr>
                <a:solidFill>
                  <a:srgbClr val="777776"/>
                </a:solidFill>
              </a:defRPr>
            </a:lvl1pPr>
          </a:lstStyle>
          <a:p>
            <a:r>
              <a:rPr lang="en-US"/>
              <a:t>Click to edit Master title style</a:t>
            </a:r>
          </a:p>
        </p:txBody>
      </p:sp>
      <p:sp>
        <p:nvSpPr>
          <p:cNvPr id="3" name="Content Placeholder 2"/>
          <p:cNvSpPr>
            <a:spLocks noGrp="1"/>
          </p:cNvSpPr>
          <p:nvPr>
            <p:ph idx="1"/>
          </p:nvPr>
        </p:nvSpPr>
        <p:spPr>
          <a:xfrm>
            <a:off x="482138" y="2294313"/>
            <a:ext cx="8033212" cy="38826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5D811A2-DB0A-4B5D-B657-F3BCD5DE0E85}"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2FC6D-EAF6-4A38-BCC9-6E791F64CCD2}" type="slidenum">
              <a:rPr lang="en-US" smtClean="0"/>
              <a:t>‹#›</a:t>
            </a:fld>
            <a:endParaRPr lang="en-US"/>
          </a:p>
        </p:txBody>
      </p:sp>
    </p:spTree>
    <p:extLst>
      <p:ext uri="{BB962C8B-B14F-4D97-AF65-F5344CB8AC3E}">
        <p14:creationId xmlns:p14="http://schemas.microsoft.com/office/powerpoint/2010/main" val="1854546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D811A2-DB0A-4B5D-B657-F3BCD5DE0E85}"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2FC6D-EAF6-4A38-BCC9-6E791F64CCD2}" type="slidenum">
              <a:rPr lang="en-US" smtClean="0"/>
              <a:t>‹#›</a:t>
            </a:fld>
            <a:endParaRPr lang="en-US"/>
          </a:p>
        </p:txBody>
      </p:sp>
    </p:spTree>
    <p:extLst>
      <p:ext uri="{BB962C8B-B14F-4D97-AF65-F5344CB8AC3E}">
        <p14:creationId xmlns:p14="http://schemas.microsoft.com/office/powerpoint/2010/main" val="626813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D811A2-DB0A-4B5D-B657-F3BCD5DE0E85}" type="datetimeFigureOut">
              <a:rPr lang="en-US" smtClean="0"/>
              <a:t>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02FC6D-EAF6-4A38-BCC9-6E791F64CCD2}" type="slidenum">
              <a:rPr lang="en-US" smtClean="0"/>
              <a:t>‹#›</a:t>
            </a:fld>
            <a:endParaRPr lang="en-US"/>
          </a:p>
        </p:txBody>
      </p:sp>
    </p:spTree>
    <p:extLst>
      <p:ext uri="{BB962C8B-B14F-4D97-AF65-F5344CB8AC3E}">
        <p14:creationId xmlns:p14="http://schemas.microsoft.com/office/powerpoint/2010/main" val="1060212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D811A2-DB0A-4B5D-B657-F3BCD5DE0E85}" type="datetimeFigureOut">
              <a:rPr lang="en-US" smtClean="0"/>
              <a:t>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02FC6D-EAF6-4A38-BCC9-6E791F64CCD2}" type="slidenum">
              <a:rPr lang="en-US" smtClean="0"/>
              <a:t>‹#›</a:t>
            </a:fld>
            <a:endParaRPr lang="en-US"/>
          </a:p>
        </p:txBody>
      </p:sp>
    </p:spTree>
    <p:extLst>
      <p:ext uri="{BB962C8B-B14F-4D97-AF65-F5344CB8AC3E}">
        <p14:creationId xmlns:p14="http://schemas.microsoft.com/office/powerpoint/2010/main" val="252270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B1CF4C-6895-44B4-9C28-83CA1E88420D}"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02F799-3E65-4D27-B5F7-20045F598878}" type="slidenum">
              <a:rPr lang="en-US" smtClean="0"/>
              <a:t>‹#›</a:t>
            </a:fld>
            <a:endParaRPr lang="en-US"/>
          </a:p>
        </p:txBody>
      </p:sp>
    </p:spTree>
    <p:extLst>
      <p:ext uri="{BB962C8B-B14F-4D97-AF65-F5344CB8AC3E}">
        <p14:creationId xmlns:p14="http://schemas.microsoft.com/office/powerpoint/2010/main" val="1922026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6133" y="1045810"/>
            <a:ext cx="8404815" cy="1264829"/>
          </a:xfrm>
        </p:spPr>
        <p:txBody>
          <a:bodyPr/>
          <a:lstStyle/>
          <a:p>
            <a:r>
              <a:rPr lang="en-US"/>
              <a:t>Click to edit Master title style</a:t>
            </a:r>
          </a:p>
        </p:txBody>
      </p:sp>
      <p:sp>
        <p:nvSpPr>
          <p:cNvPr id="3" name="Content Placeholder 2"/>
          <p:cNvSpPr>
            <a:spLocks noGrp="1"/>
          </p:cNvSpPr>
          <p:nvPr>
            <p:ph idx="1"/>
          </p:nvPr>
        </p:nvSpPr>
        <p:spPr>
          <a:xfrm>
            <a:off x="416134" y="2447526"/>
            <a:ext cx="8404814" cy="403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B1CF4C-6895-44B4-9C28-83CA1E88420D}"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02F799-3E65-4D27-B5F7-20045F598878}" type="slidenum">
              <a:rPr lang="en-US" smtClean="0"/>
              <a:t>‹#›</a:t>
            </a:fld>
            <a:endParaRPr lang="en-US"/>
          </a:p>
        </p:txBody>
      </p:sp>
    </p:spTree>
    <p:extLst>
      <p:ext uri="{BB962C8B-B14F-4D97-AF65-F5344CB8AC3E}">
        <p14:creationId xmlns:p14="http://schemas.microsoft.com/office/powerpoint/2010/main" val="4176341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B1CF4C-6895-44B4-9C28-83CA1E88420D}"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02F799-3E65-4D27-B5F7-20045F598878}" type="slidenum">
              <a:rPr lang="en-US" smtClean="0"/>
              <a:t>‹#›</a:t>
            </a:fld>
            <a:endParaRPr lang="en-US"/>
          </a:p>
        </p:txBody>
      </p:sp>
    </p:spTree>
    <p:extLst>
      <p:ext uri="{BB962C8B-B14F-4D97-AF65-F5344CB8AC3E}">
        <p14:creationId xmlns:p14="http://schemas.microsoft.com/office/powerpoint/2010/main" val="4136479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B1CF4C-6895-44B4-9C28-83CA1E88420D}" type="datetimeFigureOut">
              <a:rPr lang="en-US" smtClean="0"/>
              <a:t>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02F799-3E65-4D27-B5F7-20045F598878}" type="slidenum">
              <a:rPr lang="en-US" smtClean="0"/>
              <a:t>‹#›</a:t>
            </a:fld>
            <a:endParaRPr lang="en-US"/>
          </a:p>
        </p:txBody>
      </p:sp>
    </p:spTree>
    <p:extLst>
      <p:ext uri="{BB962C8B-B14F-4D97-AF65-F5344CB8AC3E}">
        <p14:creationId xmlns:p14="http://schemas.microsoft.com/office/powerpoint/2010/main" val="1623422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E9BC501-D58D-44A9-8B64-384BDBD40313}"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197B9-FA95-4118-9C0C-7B85E81F6F59}" type="slidenum">
              <a:rPr lang="en-US" smtClean="0"/>
              <a:t>‹#›</a:t>
            </a:fld>
            <a:endParaRPr lang="en-US"/>
          </a:p>
        </p:txBody>
      </p:sp>
    </p:spTree>
    <p:extLst>
      <p:ext uri="{BB962C8B-B14F-4D97-AF65-F5344CB8AC3E}">
        <p14:creationId xmlns:p14="http://schemas.microsoft.com/office/powerpoint/2010/main" val="48713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9BC501-D58D-44A9-8B64-384BDBD40313}"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197B9-FA95-4118-9C0C-7B85E81F6F59}" type="slidenum">
              <a:rPr lang="en-US" smtClean="0"/>
              <a:t>‹#›</a:t>
            </a:fld>
            <a:endParaRPr lang="en-US"/>
          </a:p>
        </p:txBody>
      </p:sp>
    </p:spTree>
    <p:extLst>
      <p:ext uri="{BB962C8B-B14F-4D97-AF65-F5344CB8AC3E}">
        <p14:creationId xmlns:p14="http://schemas.microsoft.com/office/powerpoint/2010/main" val="460542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7526" y="934572"/>
            <a:ext cx="7598929" cy="1325563"/>
          </a:xfrm>
        </p:spPr>
        <p:txBody>
          <a:body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60F5C06-A318-48F6-85D4-5B166B418A80}"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4E2655-4123-4B36-9B8A-4BB93E2FC8FE}" type="slidenum">
              <a:rPr lang="en-US" smtClean="0"/>
              <a:t>‹#›</a:t>
            </a:fld>
            <a:endParaRPr lang="en-US"/>
          </a:p>
        </p:txBody>
      </p:sp>
    </p:spTree>
    <p:extLst>
      <p:ext uri="{BB962C8B-B14F-4D97-AF65-F5344CB8AC3E}">
        <p14:creationId xmlns:p14="http://schemas.microsoft.com/office/powerpoint/2010/main" val="215624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9BC501-D58D-44A9-8B64-384BDBD40313}" type="datetimeFigureOut">
              <a:rPr lang="en-US" smtClean="0"/>
              <a:t>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6197B9-FA95-4118-9C0C-7B85E81F6F59}" type="slidenum">
              <a:rPr lang="en-US" smtClean="0"/>
              <a:t>‹#›</a:t>
            </a:fld>
            <a:endParaRPr lang="en-US"/>
          </a:p>
        </p:txBody>
      </p:sp>
    </p:spTree>
    <p:extLst>
      <p:ext uri="{BB962C8B-B14F-4D97-AF65-F5344CB8AC3E}">
        <p14:creationId xmlns:p14="http://schemas.microsoft.com/office/powerpoint/2010/main" val="2327217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9BC501-D58D-44A9-8B64-384BDBD40313}" type="datetimeFigureOut">
              <a:rPr lang="en-US" smtClean="0"/>
              <a:t>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6197B9-FA95-4118-9C0C-7B85E81F6F59}" type="slidenum">
              <a:rPr lang="en-US" smtClean="0"/>
              <a:t>‹#›</a:t>
            </a:fld>
            <a:endParaRPr lang="en-US"/>
          </a:p>
        </p:txBody>
      </p:sp>
    </p:spTree>
    <p:extLst>
      <p:ext uri="{BB962C8B-B14F-4D97-AF65-F5344CB8AC3E}">
        <p14:creationId xmlns:p14="http://schemas.microsoft.com/office/powerpoint/2010/main" val="3423273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0F5C06-A318-48F6-85D4-5B166B418A80}"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4E2655-4123-4B36-9B8A-4BB93E2FC8FE}" type="slidenum">
              <a:rPr lang="en-US" smtClean="0"/>
              <a:t>‹#›</a:t>
            </a:fld>
            <a:endParaRPr lang="en-US"/>
          </a:p>
        </p:txBody>
      </p:sp>
    </p:spTree>
    <p:extLst>
      <p:ext uri="{BB962C8B-B14F-4D97-AF65-F5344CB8AC3E}">
        <p14:creationId xmlns:p14="http://schemas.microsoft.com/office/powerpoint/2010/main" val="3087702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1EA485C-F07F-4014-ABE9-24235588F7D2}"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E94CF-A07A-4D22-8CBF-EA2FF23536EA}" type="slidenum">
              <a:rPr lang="en-US" smtClean="0"/>
              <a:t>‹#›</a:t>
            </a:fld>
            <a:endParaRPr lang="en-US"/>
          </a:p>
        </p:txBody>
      </p:sp>
    </p:spTree>
    <p:extLst>
      <p:ext uri="{BB962C8B-B14F-4D97-AF65-F5344CB8AC3E}">
        <p14:creationId xmlns:p14="http://schemas.microsoft.com/office/powerpoint/2010/main" val="648845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5949" y="669925"/>
            <a:ext cx="8155399" cy="1325563"/>
          </a:xfrm>
        </p:spPr>
        <p:txBody>
          <a:bodyPr/>
          <a:lstStyle>
            <a:lvl1pPr>
              <a:defRPr>
                <a:solidFill>
                  <a:srgbClr val="777776"/>
                </a:solidFill>
              </a:defRPr>
            </a:lvl1pPr>
          </a:lstStyle>
          <a:p>
            <a:r>
              <a:rPr lang="en-US"/>
              <a:t>Click to edit Master title style</a:t>
            </a:r>
          </a:p>
        </p:txBody>
      </p:sp>
      <p:sp>
        <p:nvSpPr>
          <p:cNvPr id="3" name="Content Placeholder 2"/>
          <p:cNvSpPr>
            <a:spLocks noGrp="1"/>
          </p:cNvSpPr>
          <p:nvPr>
            <p:ph idx="1"/>
          </p:nvPr>
        </p:nvSpPr>
        <p:spPr>
          <a:xfrm>
            <a:off x="553781" y="2111434"/>
            <a:ext cx="8177567" cy="3823854"/>
          </a:xfrm>
        </p:spPr>
        <p:txBody>
          <a:bodyPr/>
          <a:lstStyle>
            <a:lvl1pPr>
              <a:defRPr>
                <a:solidFill>
                  <a:srgbClr val="777776"/>
                </a:solidFill>
              </a:defRPr>
            </a:lvl1pPr>
            <a:lvl2pPr>
              <a:defRPr>
                <a:solidFill>
                  <a:srgbClr val="777776"/>
                </a:solidFill>
              </a:defRPr>
            </a:lvl2pPr>
            <a:lvl3pPr>
              <a:defRPr>
                <a:solidFill>
                  <a:srgbClr val="777776"/>
                </a:solidFill>
              </a:defRPr>
            </a:lvl3pPr>
            <a:lvl4pPr>
              <a:defRPr>
                <a:solidFill>
                  <a:srgbClr val="777776"/>
                </a:solidFill>
              </a:defRPr>
            </a:lvl4pPr>
            <a:lvl5pPr>
              <a:defRPr>
                <a:solidFill>
                  <a:srgbClr val="7777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1EA485C-F07F-4014-ABE9-24235588F7D2}"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E94CF-A07A-4D22-8CBF-EA2FF23536EA}" type="slidenum">
              <a:rPr lang="en-US" smtClean="0"/>
              <a:t>‹#›</a:t>
            </a:fld>
            <a:endParaRPr lang="en-US"/>
          </a:p>
        </p:txBody>
      </p:sp>
    </p:spTree>
    <p:extLst>
      <p:ext uri="{BB962C8B-B14F-4D97-AF65-F5344CB8AC3E}">
        <p14:creationId xmlns:p14="http://schemas.microsoft.com/office/powerpoint/2010/main" val="34713125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EA485C-F07F-4014-ABE9-24235588F7D2}"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E94CF-A07A-4D22-8CBF-EA2FF23536EA}" type="slidenum">
              <a:rPr lang="en-US" smtClean="0"/>
              <a:t>‹#›</a:t>
            </a:fld>
            <a:endParaRPr lang="en-US"/>
          </a:p>
        </p:txBody>
      </p:sp>
    </p:spTree>
    <p:extLst>
      <p:ext uri="{BB962C8B-B14F-4D97-AF65-F5344CB8AC3E}">
        <p14:creationId xmlns:p14="http://schemas.microsoft.com/office/powerpoint/2010/main" val="2251991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EA485C-F07F-4014-ABE9-24235588F7D2}" type="datetimeFigureOut">
              <a:rPr lang="en-US" smtClean="0"/>
              <a:t>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E94CF-A07A-4D22-8CBF-EA2FF23536EA}" type="slidenum">
              <a:rPr lang="en-US" smtClean="0"/>
              <a:t>‹#›</a:t>
            </a:fld>
            <a:endParaRPr lang="en-US"/>
          </a:p>
        </p:txBody>
      </p:sp>
    </p:spTree>
    <p:extLst>
      <p:ext uri="{BB962C8B-B14F-4D97-AF65-F5344CB8AC3E}">
        <p14:creationId xmlns:p14="http://schemas.microsoft.com/office/powerpoint/2010/main" val="28426620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B1CF4C-6895-44B4-9C28-83CA1E88420D}"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02F799-3E65-4D27-B5F7-20045F598878}" type="slidenum">
              <a:rPr lang="en-US" smtClean="0"/>
              <a:t>‹#›</a:t>
            </a:fld>
            <a:endParaRPr lang="en-US"/>
          </a:p>
        </p:txBody>
      </p:sp>
    </p:spTree>
    <p:extLst>
      <p:ext uri="{BB962C8B-B14F-4D97-AF65-F5344CB8AC3E}">
        <p14:creationId xmlns:p14="http://schemas.microsoft.com/office/powerpoint/2010/main" val="726744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6133" y="1045810"/>
            <a:ext cx="8404815" cy="1264829"/>
          </a:xfrm>
        </p:spPr>
        <p:txBody>
          <a:bodyPr/>
          <a:lstStyle/>
          <a:p>
            <a:r>
              <a:rPr lang="en-US"/>
              <a:t>Click to edit Master title style</a:t>
            </a:r>
          </a:p>
        </p:txBody>
      </p:sp>
      <p:sp>
        <p:nvSpPr>
          <p:cNvPr id="3" name="Content Placeholder 2"/>
          <p:cNvSpPr>
            <a:spLocks noGrp="1"/>
          </p:cNvSpPr>
          <p:nvPr>
            <p:ph idx="1"/>
          </p:nvPr>
        </p:nvSpPr>
        <p:spPr>
          <a:xfrm>
            <a:off x="416134" y="2447526"/>
            <a:ext cx="8404814" cy="403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B1CF4C-6895-44B4-9C28-83CA1E88420D}"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02F799-3E65-4D27-B5F7-20045F598878}" type="slidenum">
              <a:rPr lang="en-US" smtClean="0"/>
              <a:t>‹#›</a:t>
            </a:fld>
            <a:endParaRPr lang="en-US"/>
          </a:p>
        </p:txBody>
      </p:sp>
    </p:spTree>
    <p:extLst>
      <p:ext uri="{BB962C8B-B14F-4D97-AF65-F5344CB8AC3E}">
        <p14:creationId xmlns:p14="http://schemas.microsoft.com/office/powerpoint/2010/main" val="2974984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B1CF4C-6895-44B4-9C28-83CA1E88420D}"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02F799-3E65-4D27-B5F7-20045F598878}" type="slidenum">
              <a:rPr lang="en-US" smtClean="0"/>
              <a:t>‹#›</a:t>
            </a:fld>
            <a:endParaRPr lang="en-US"/>
          </a:p>
        </p:txBody>
      </p:sp>
    </p:spTree>
    <p:extLst>
      <p:ext uri="{BB962C8B-B14F-4D97-AF65-F5344CB8AC3E}">
        <p14:creationId xmlns:p14="http://schemas.microsoft.com/office/powerpoint/2010/main" val="4130254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563" y="1709739"/>
            <a:ext cx="8019011" cy="2008821"/>
          </a:xfrm>
        </p:spPr>
        <p:txBody>
          <a:bodyPr anchor="ctr">
            <a:normAutofit/>
          </a:bodyPr>
          <a:lstStyle>
            <a:lvl1pPr>
              <a:defRPr sz="4400"/>
            </a:lvl1pPr>
          </a:lstStyle>
          <a:p>
            <a:r>
              <a:rPr lang="en-US"/>
              <a:t>Click to edit Master title style</a:t>
            </a:r>
            <a:endParaRPr lang="en-US" dirty="0"/>
          </a:p>
        </p:txBody>
      </p:sp>
      <p:sp>
        <p:nvSpPr>
          <p:cNvPr id="3" name="Text Placeholder 2"/>
          <p:cNvSpPr>
            <a:spLocks noGrp="1"/>
          </p:cNvSpPr>
          <p:nvPr>
            <p:ph type="body" idx="1"/>
          </p:nvPr>
        </p:nvSpPr>
        <p:spPr>
          <a:xfrm>
            <a:off x="808325" y="4190453"/>
            <a:ext cx="8014249" cy="1500187"/>
          </a:xfrm>
        </p:spPr>
        <p:txBody>
          <a:bodyPr/>
          <a:lstStyle>
            <a:lvl1pPr marL="0" indent="0">
              <a:buNone/>
              <a:defRPr sz="2400">
                <a:solidFill>
                  <a:srgbClr val="77777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0F5C06-A318-48F6-85D4-5B166B418A80}"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4E2655-4123-4B36-9B8A-4BB93E2FC8FE}" type="slidenum">
              <a:rPr lang="en-US" smtClean="0"/>
              <a:t>‹#›</a:t>
            </a:fld>
            <a:endParaRPr lang="en-US"/>
          </a:p>
        </p:txBody>
      </p:sp>
    </p:spTree>
    <p:extLst>
      <p:ext uri="{BB962C8B-B14F-4D97-AF65-F5344CB8AC3E}">
        <p14:creationId xmlns:p14="http://schemas.microsoft.com/office/powerpoint/2010/main" val="633354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B1CF4C-6895-44B4-9C28-83CA1E88420D}" type="datetimeFigureOut">
              <a:rPr lang="en-US" smtClean="0"/>
              <a:t>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02F799-3E65-4D27-B5F7-20045F598878}" type="slidenum">
              <a:rPr lang="en-US" smtClean="0"/>
              <a:t>‹#›</a:t>
            </a:fld>
            <a:endParaRPr lang="en-US"/>
          </a:p>
        </p:txBody>
      </p:sp>
    </p:spTree>
    <p:extLst>
      <p:ext uri="{BB962C8B-B14F-4D97-AF65-F5344CB8AC3E}">
        <p14:creationId xmlns:p14="http://schemas.microsoft.com/office/powerpoint/2010/main" val="2967295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60F5C06-A318-48F6-85D4-5B166B418A80}" type="datetimeFigureOut">
              <a:rPr lang="en-US" smtClean="0"/>
              <a:t>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4E2655-4123-4B36-9B8A-4BB93E2FC8FE}" type="slidenum">
              <a:rPr lang="en-US" smtClean="0"/>
              <a:t>‹#›</a:t>
            </a:fld>
            <a:endParaRPr lang="en-US"/>
          </a:p>
        </p:txBody>
      </p:sp>
    </p:spTree>
    <p:extLst>
      <p:ext uri="{BB962C8B-B14F-4D97-AF65-F5344CB8AC3E}">
        <p14:creationId xmlns:p14="http://schemas.microsoft.com/office/powerpoint/2010/main" val="1198006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1EA485C-F07F-4014-ABE9-24235588F7D2}"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E94CF-A07A-4D22-8CBF-EA2FF23536EA}" type="slidenum">
              <a:rPr lang="en-US" smtClean="0"/>
              <a:t>‹#›</a:t>
            </a:fld>
            <a:endParaRPr lang="en-US"/>
          </a:p>
        </p:txBody>
      </p:sp>
    </p:spTree>
    <p:extLst>
      <p:ext uri="{BB962C8B-B14F-4D97-AF65-F5344CB8AC3E}">
        <p14:creationId xmlns:p14="http://schemas.microsoft.com/office/powerpoint/2010/main" val="3903705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5949" y="669925"/>
            <a:ext cx="8155399" cy="1325563"/>
          </a:xfrm>
        </p:spPr>
        <p:txBody>
          <a:bodyPr/>
          <a:lstStyle>
            <a:lvl1pPr>
              <a:defRPr>
                <a:solidFill>
                  <a:srgbClr val="777776"/>
                </a:solidFill>
              </a:defRPr>
            </a:lvl1pPr>
          </a:lstStyle>
          <a:p>
            <a:r>
              <a:rPr lang="en-US"/>
              <a:t>Click to edit Master title style</a:t>
            </a:r>
          </a:p>
        </p:txBody>
      </p:sp>
      <p:sp>
        <p:nvSpPr>
          <p:cNvPr id="3" name="Content Placeholder 2"/>
          <p:cNvSpPr>
            <a:spLocks noGrp="1"/>
          </p:cNvSpPr>
          <p:nvPr>
            <p:ph idx="1"/>
          </p:nvPr>
        </p:nvSpPr>
        <p:spPr>
          <a:xfrm>
            <a:off x="553781" y="2111434"/>
            <a:ext cx="8177567" cy="3823854"/>
          </a:xfrm>
        </p:spPr>
        <p:txBody>
          <a:bodyPr/>
          <a:lstStyle>
            <a:lvl1pPr>
              <a:defRPr>
                <a:solidFill>
                  <a:srgbClr val="777776"/>
                </a:solidFill>
              </a:defRPr>
            </a:lvl1pPr>
            <a:lvl2pPr>
              <a:defRPr>
                <a:solidFill>
                  <a:srgbClr val="777776"/>
                </a:solidFill>
              </a:defRPr>
            </a:lvl2pPr>
            <a:lvl3pPr>
              <a:defRPr>
                <a:solidFill>
                  <a:srgbClr val="777776"/>
                </a:solidFill>
              </a:defRPr>
            </a:lvl3pPr>
            <a:lvl4pPr>
              <a:defRPr>
                <a:solidFill>
                  <a:srgbClr val="777776"/>
                </a:solidFill>
              </a:defRPr>
            </a:lvl4pPr>
            <a:lvl5pPr>
              <a:defRPr>
                <a:solidFill>
                  <a:srgbClr val="7777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1EA485C-F07F-4014-ABE9-24235588F7D2}"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E94CF-A07A-4D22-8CBF-EA2FF23536EA}" type="slidenum">
              <a:rPr lang="en-US" smtClean="0"/>
              <a:t>‹#›</a:t>
            </a:fld>
            <a:endParaRPr lang="en-US"/>
          </a:p>
        </p:txBody>
      </p:sp>
    </p:spTree>
    <p:extLst>
      <p:ext uri="{BB962C8B-B14F-4D97-AF65-F5344CB8AC3E}">
        <p14:creationId xmlns:p14="http://schemas.microsoft.com/office/powerpoint/2010/main" val="686452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EA485C-F07F-4014-ABE9-24235588F7D2}"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E94CF-A07A-4D22-8CBF-EA2FF23536EA}" type="slidenum">
              <a:rPr lang="en-US" smtClean="0"/>
              <a:t>‹#›</a:t>
            </a:fld>
            <a:endParaRPr lang="en-US"/>
          </a:p>
        </p:txBody>
      </p:sp>
    </p:spTree>
    <p:extLst>
      <p:ext uri="{BB962C8B-B14F-4D97-AF65-F5344CB8AC3E}">
        <p14:creationId xmlns:p14="http://schemas.microsoft.com/office/powerpoint/2010/main" val="2125091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EA485C-F07F-4014-ABE9-24235588F7D2}" type="datetimeFigureOut">
              <a:rPr lang="en-US" smtClean="0"/>
              <a:t>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E94CF-A07A-4D22-8CBF-EA2FF23536EA}" type="slidenum">
              <a:rPr lang="en-US" smtClean="0"/>
              <a:t>‹#›</a:t>
            </a:fld>
            <a:endParaRPr lang="en-US"/>
          </a:p>
        </p:txBody>
      </p:sp>
    </p:spTree>
    <p:extLst>
      <p:ext uri="{BB962C8B-B14F-4D97-AF65-F5344CB8AC3E}">
        <p14:creationId xmlns:p14="http://schemas.microsoft.com/office/powerpoint/2010/main" val="1286129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5D811A2-DB0A-4B5D-B657-F3BCD5DE0E85}"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2FC6D-EAF6-4A38-BCC9-6E791F64CCD2}" type="slidenum">
              <a:rPr lang="en-US" smtClean="0"/>
              <a:t>‹#›</a:t>
            </a:fld>
            <a:endParaRPr lang="en-US"/>
          </a:p>
        </p:txBody>
      </p:sp>
    </p:spTree>
    <p:extLst>
      <p:ext uri="{BB962C8B-B14F-4D97-AF65-F5344CB8AC3E}">
        <p14:creationId xmlns:p14="http://schemas.microsoft.com/office/powerpoint/2010/main" val="1091936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theme" Target="../theme/theme2.xml"/><Relationship Id="rId10" Type="http://schemas.openxmlformats.org/officeDocument/2006/relationships/image" Target="../media/image11.png"/><Relationship Id="rId4" Type="http://schemas.openxmlformats.org/officeDocument/2006/relationships/slideLayout" Target="../slideLayouts/slideLayout8.xml"/><Relationship Id="rId9"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1.xml"/><Relationship Id="rId7" Type="http://schemas.openxmlformats.org/officeDocument/2006/relationships/image" Target="../media/image12.jpe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6.xml"/><Relationship Id="rId7" Type="http://schemas.openxmlformats.org/officeDocument/2006/relationships/image" Target="../media/image15.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14.jpeg"/><Relationship Id="rId5" Type="http://schemas.openxmlformats.org/officeDocument/2006/relationships/theme" Target="../theme/theme4.xml"/><Relationship Id="rId4" Type="http://schemas.openxmlformats.org/officeDocument/2006/relationships/slideLayout" Target="../slideLayouts/slideLayout17.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0.xml"/><Relationship Id="rId7" Type="http://schemas.openxmlformats.org/officeDocument/2006/relationships/image" Target="../media/image17.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5.xml"/><Relationship Id="rId5" Type="http://schemas.openxmlformats.org/officeDocument/2006/relationships/slideLayout" Target="../slideLayouts/slideLayout22.xml"/><Relationship Id="rId10" Type="http://schemas.openxmlformats.org/officeDocument/2006/relationships/image" Target="../media/image4.png"/><Relationship Id="rId4" Type="http://schemas.openxmlformats.org/officeDocument/2006/relationships/slideLayout" Target="../slideLayouts/slideLayout21.xml"/><Relationship Id="rId9" Type="http://schemas.openxmlformats.org/officeDocument/2006/relationships/image" Target="../media/image16.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5.xml"/><Relationship Id="rId7" Type="http://schemas.openxmlformats.org/officeDocument/2006/relationships/image" Target="../media/image8.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theme" Target="../theme/theme6.xml"/><Relationship Id="rId10" Type="http://schemas.openxmlformats.org/officeDocument/2006/relationships/image" Target="../media/image18.png"/><Relationship Id="rId4" Type="http://schemas.openxmlformats.org/officeDocument/2006/relationships/slideLayout" Target="../slideLayouts/slideLayout26.xml"/><Relationship Id="rId9"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9.xml"/><Relationship Id="rId7" Type="http://schemas.openxmlformats.org/officeDocument/2006/relationships/image" Target="../media/image15.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4.jpeg"/><Relationship Id="rId5" Type="http://schemas.openxmlformats.org/officeDocument/2006/relationships/theme" Target="../theme/theme7.xml"/><Relationship Id="rId4" Type="http://schemas.openxmlformats.org/officeDocument/2006/relationships/slideLayout" Target="../slideLayouts/slideLayout30.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6" cstate="print">
            <a:extLst>
              <a:ext uri="{28A0092B-C50C-407E-A947-70E740481C1C}">
                <a14:useLocalDpi xmlns:a14="http://schemas.microsoft.com/office/drawing/2010/main" val="0"/>
              </a:ext>
            </a:extLst>
          </a:blip>
          <a:srcRect r="88031"/>
          <a:stretch/>
        </p:blipFill>
        <p:spPr>
          <a:xfrm>
            <a:off x="0" y="0"/>
            <a:ext cx="1474124" cy="6858000"/>
          </a:xfrm>
          <a:prstGeom prst="rect">
            <a:avLst/>
          </a:prstGeom>
        </p:spPr>
      </p:pic>
      <p:sp>
        <p:nvSpPr>
          <p:cNvPr id="2" name="Title Placeholder 1"/>
          <p:cNvSpPr>
            <a:spLocks noGrp="1"/>
          </p:cNvSpPr>
          <p:nvPr>
            <p:ph type="title"/>
          </p:nvPr>
        </p:nvSpPr>
        <p:spPr>
          <a:xfrm>
            <a:off x="997526" y="934572"/>
            <a:ext cx="751782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97526" y="2398247"/>
            <a:ext cx="7517824" cy="37787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0F5C06-A318-48F6-85D4-5B166B418A80}" type="datetimeFigureOut">
              <a:rPr lang="en-US" smtClean="0"/>
              <a:t>1/9/2017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4E2655-4123-4B36-9B8A-4BB93E2FC8FE}" type="slidenum">
              <a:rPr lang="en-US" smtClean="0"/>
              <a:t>‹#›</a:t>
            </a:fld>
            <a:endParaRPr lang="en-US"/>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309908" y="-41153"/>
            <a:ext cx="3749040" cy="886031"/>
          </a:xfrm>
          <a:prstGeom prst="rect">
            <a:avLst/>
          </a:prstGeom>
        </p:spPr>
      </p:pic>
      <p:pic>
        <p:nvPicPr>
          <p:cNvPr id="13" name="Picture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486650" y="6267058"/>
            <a:ext cx="1371600" cy="515639"/>
          </a:xfrm>
          <a:prstGeom prst="rect">
            <a:avLst/>
          </a:prstGeom>
        </p:spPr>
      </p:pic>
      <p:pic>
        <p:nvPicPr>
          <p:cNvPr id="15" name="Picture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23360" y="6498632"/>
            <a:ext cx="1097280" cy="239729"/>
          </a:xfrm>
          <a:prstGeom prst="rect">
            <a:avLst/>
          </a:prstGeom>
        </p:spPr>
      </p:pic>
    </p:spTree>
    <p:extLst>
      <p:ext uri="{BB962C8B-B14F-4D97-AF65-F5344CB8AC3E}">
        <p14:creationId xmlns:p14="http://schemas.microsoft.com/office/powerpoint/2010/main" val="3582269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3200" kern="1200">
          <a:solidFill>
            <a:srgbClr val="777776"/>
          </a:solidFill>
          <a:latin typeface="Century Gothic" panose="020B0502020202020204" pitchFamily="34" charset="0"/>
          <a:ea typeface="+mj-ea"/>
          <a:cs typeface="+mj-cs"/>
        </a:defRPr>
      </a:lvl1pPr>
    </p:titleStyle>
    <p:body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chemeClr val="tx1">
              <a:lumMod val="50000"/>
              <a:lumOff val="50000"/>
            </a:schemeClr>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chemeClr val="tx1">
              <a:lumMod val="50000"/>
              <a:lumOff val="50000"/>
            </a:schemeClr>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chemeClr val="tx1">
              <a:lumMod val="50000"/>
              <a:lumOff val="50000"/>
            </a:schemeClr>
          </a:solidFill>
          <a:latin typeface="+mn-lt"/>
          <a:ea typeface="+mn-ea"/>
          <a:cs typeface="+mn-cs"/>
        </a:defRPr>
      </a:lvl3pPr>
      <a:lvl4pPr marL="1658938" indent="-287338" algn="l" defTabSz="914400" rtl="0" eaLnBrk="1" latinLnBrk="0" hangingPunct="1">
        <a:lnSpc>
          <a:spcPct val="90000"/>
        </a:lnSpc>
        <a:spcBef>
          <a:spcPts val="500"/>
        </a:spcBef>
        <a:buFont typeface="Courier New" panose="02070309020205020404" pitchFamily="49" charset="0"/>
        <a:buChar char="o"/>
        <a:defRPr sz="16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349" y="764135"/>
            <a:ext cx="824068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76349" y="2266921"/>
            <a:ext cx="8240684" cy="37075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A485C-F07F-4014-ABE9-24235588F7D2}" type="datetimeFigureOut">
              <a:rPr lang="en-US" smtClean="0"/>
              <a:t>1/9/2017</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8E94CF-A07A-4D22-8CBF-EA2FF23536EA}" type="slidenum">
              <a:rPr lang="en-US" smtClean="0"/>
              <a:t>‹#›</a:t>
            </a:fld>
            <a:endParaRPr lang="en-US"/>
          </a:p>
        </p:txBody>
      </p:sp>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634959" y="6538912"/>
            <a:ext cx="1767694" cy="268202"/>
          </a:xfrm>
          <a:prstGeom prst="rect">
            <a:avLst/>
          </a:prstGeom>
        </p:spPr>
      </p:pic>
      <p:sp>
        <p:nvSpPr>
          <p:cNvPr id="15" name="Rectangle 19"/>
          <p:cNvSpPr/>
          <p:nvPr userDrawn="1"/>
        </p:nvSpPr>
        <p:spPr>
          <a:xfrm>
            <a:off x="7296029" y="6199250"/>
            <a:ext cx="1845226" cy="666126"/>
          </a:xfrm>
          <a:custGeom>
            <a:avLst/>
            <a:gdLst>
              <a:gd name="connsiteX0" fmla="*/ 0 w 2223032"/>
              <a:gd name="connsiteY0" fmla="*/ 0 h 666173"/>
              <a:gd name="connsiteX1" fmla="*/ 2223032 w 2223032"/>
              <a:gd name="connsiteY1" fmla="*/ 0 h 666173"/>
              <a:gd name="connsiteX2" fmla="*/ 2223032 w 2223032"/>
              <a:gd name="connsiteY2" fmla="*/ 666173 h 666173"/>
              <a:gd name="connsiteX3" fmla="*/ 0 w 2223032"/>
              <a:gd name="connsiteY3" fmla="*/ 666173 h 666173"/>
              <a:gd name="connsiteX4" fmla="*/ 0 w 2223032"/>
              <a:gd name="connsiteY4" fmla="*/ 0 h 666173"/>
              <a:gd name="connsiteX0" fmla="*/ 410659 w 2223032"/>
              <a:gd name="connsiteY0" fmla="*/ 10951 h 666173"/>
              <a:gd name="connsiteX1" fmla="*/ 2223032 w 2223032"/>
              <a:gd name="connsiteY1" fmla="*/ 0 h 666173"/>
              <a:gd name="connsiteX2" fmla="*/ 2223032 w 2223032"/>
              <a:gd name="connsiteY2" fmla="*/ 666173 h 666173"/>
              <a:gd name="connsiteX3" fmla="*/ 0 w 2223032"/>
              <a:gd name="connsiteY3" fmla="*/ 666173 h 666173"/>
              <a:gd name="connsiteX4" fmla="*/ 410659 w 2223032"/>
              <a:gd name="connsiteY4" fmla="*/ 10951 h 666173"/>
              <a:gd name="connsiteX0" fmla="*/ 438037 w 2223032"/>
              <a:gd name="connsiteY0" fmla="*/ 82132 h 666173"/>
              <a:gd name="connsiteX1" fmla="*/ 2223032 w 2223032"/>
              <a:gd name="connsiteY1" fmla="*/ 0 h 666173"/>
              <a:gd name="connsiteX2" fmla="*/ 2223032 w 2223032"/>
              <a:gd name="connsiteY2" fmla="*/ 666173 h 666173"/>
              <a:gd name="connsiteX3" fmla="*/ 0 w 2223032"/>
              <a:gd name="connsiteY3" fmla="*/ 666173 h 666173"/>
              <a:gd name="connsiteX4" fmla="*/ 438037 w 2223032"/>
              <a:gd name="connsiteY4" fmla="*/ 82132 h 666173"/>
              <a:gd name="connsiteX0" fmla="*/ 363009 w 2223032"/>
              <a:gd name="connsiteY0" fmla="*/ 32849 h 666173"/>
              <a:gd name="connsiteX1" fmla="*/ 2223032 w 2223032"/>
              <a:gd name="connsiteY1" fmla="*/ 0 h 666173"/>
              <a:gd name="connsiteX2" fmla="*/ 2223032 w 2223032"/>
              <a:gd name="connsiteY2" fmla="*/ 666173 h 666173"/>
              <a:gd name="connsiteX3" fmla="*/ 0 w 2223032"/>
              <a:gd name="connsiteY3" fmla="*/ 666173 h 666173"/>
              <a:gd name="connsiteX4" fmla="*/ 363009 w 2223032"/>
              <a:gd name="connsiteY4" fmla="*/ 32849 h 666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032" h="666173">
                <a:moveTo>
                  <a:pt x="363009" y="32849"/>
                </a:moveTo>
                <a:lnTo>
                  <a:pt x="2223032" y="0"/>
                </a:lnTo>
                <a:lnTo>
                  <a:pt x="2223032" y="666173"/>
                </a:lnTo>
                <a:lnTo>
                  <a:pt x="0" y="666173"/>
                </a:lnTo>
                <a:lnTo>
                  <a:pt x="363009" y="32849"/>
                </a:lnTo>
                <a:close/>
              </a:path>
            </a:pathLst>
          </a:cu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7"/>
          <p:cNvSpPr/>
          <p:nvPr userDrawn="1"/>
        </p:nvSpPr>
        <p:spPr>
          <a:xfrm>
            <a:off x="7906542" y="5976437"/>
            <a:ext cx="1234713" cy="887022"/>
          </a:xfrm>
          <a:custGeom>
            <a:avLst/>
            <a:gdLst>
              <a:gd name="connsiteX0" fmla="*/ 0 w 1229238"/>
              <a:gd name="connsiteY0" fmla="*/ 0 h 793940"/>
              <a:gd name="connsiteX1" fmla="*/ 1229238 w 1229238"/>
              <a:gd name="connsiteY1" fmla="*/ 0 h 793940"/>
              <a:gd name="connsiteX2" fmla="*/ 1229238 w 1229238"/>
              <a:gd name="connsiteY2" fmla="*/ 793940 h 793940"/>
              <a:gd name="connsiteX3" fmla="*/ 0 w 1229238"/>
              <a:gd name="connsiteY3" fmla="*/ 793940 h 793940"/>
              <a:gd name="connsiteX4" fmla="*/ 0 w 1229238"/>
              <a:gd name="connsiteY4" fmla="*/ 0 h 793940"/>
              <a:gd name="connsiteX0" fmla="*/ 279248 w 1229238"/>
              <a:gd name="connsiteY0" fmla="*/ 224494 h 793940"/>
              <a:gd name="connsiteX1" fmla="*/ 1229238 w 1229238"/>
              <a:gd name="connsiteY1" fmla="*/ 0 h 793940"/>
              <a:gd name="connsiteX2" fmla="*/ 1229238 w 1229238"/>
              <a:gd name="connsiteY2" fmla="*/ 793940 h 793940"/>
              <a:gd name="connsiteX3" fmla="*/ 0 w 1229238"/>
              <a:gd name="connsiteY3" fmla="*/ 793940 h 793940"/>
              <a:gd name="connsiteX4" fmla="*/ 279248 w 1229238"/>
              <a:gd name="connsiteY4" fmla="*/ 224494 h 793940"/>
              <a:gd name="connsiteX0" fmla="*/ 147837 w 1229238"/>
              <a:gd name="connsiteY0" fmla="*/ 153313 h 793940"/>
              <a:gd name="connsiteX1" fmla="*/ 1229238 w 1229238"/>
              <a:gd name="connsiteY1" fmla="*/ 0 h 793940"/>
              <a:gd name="connsiteX2" fmla="*/ 1229238 w 1229238"/>
              <a:gd name="connsiteY2" fmla="*/ 793940 h 793940"/>
              <a:gd name="connsiteX3" fmla="*/ 0 w 1229238"/>
              <a:gd name="connsiteY3" fmla="*/ 793940 h 793940"/>
              <a:gd name="connsiteX4" fmla="*/ 147837 w 1229238"/>
              <a:gd name="connsiteY4" fmla="*/ 153313 h 793940"/>
              <a:gd name="connsiteX0" fmla="*/ 147837 w 1229238"/>
              <a:gd name="connsiteY0" fmla="*/ 257346 h 897973"/>
              <a:gd name="connsiteX1" fmla="*/ 1201860 w 1229238"/>
              <a:gd name="connsiteY1" fmla="*/ 0 h 897973"/>
              <a:gd name="connsiteX2" fmla="*/ 1229238 w 1229238"/>
              <a:gd name="connsiteY2" fmla="*/ 897973 h 897973"/>
              <a:gd name="connsiteX3" fmla="*/ 0 w 1229238"/>
              <a:gd name="connsiteY3" fmla="*/ 897973 h 897973"/>
              <a:gd name="connsiteX4" fmla="*/ 147837 w 1229238"/>
              <a:gd name="connsiteY4" fmla="*/ 257346 h 897973"/>
              <a:gd name="connsiteX0" fmla="*/ 147837 w 1234713"/>
              <a:gd name="connsiteY0" fmla="*/ 246395 h 887022"/>
              <a:gd name="connsiteX1" fmla="*/ 1234713 w 1234713"/>
              <a:gd name="connsiteY1" fmla="*/ 0 h 887022"/>
              <a:gd name="connsiteX2" fmla="*/ 1229238 w 1234713"/>
              <a:gd name="connsiteY2" fmla="*/ 887022 h 887022"/>
              <a:gd name="connsiteX3" fmla="*/ 0 w 1234713"/>
              <a:gd name="connsiteY3" fmla="*/ 887022 h 887022"/>
              <a:gd name="connsiteX4" fmla="*/ 147837 w 1234713"/>
              <a:gd name="connsiteY4" fmla="*/ 246395 h 887022"/>
              <a:gd name="connsiteX0" fmla="*/ 219018 w 1234713"/>
              <a:gd name="connsiteY0" fmla="*/ 372330 h 887022"/>
              <a:gd name="connsiteX1" fmla="*/ 1234713 w 1234713"/>
              <a:gd name="connsiteY1" fmla="*/ 0 h 887022"/>
              <a:gd name="connsiteX2" fmla="*/ 1229238 w 1234713"/>
              <a:gd name="connsiteY2" fmla="*/ 887022 h 887022"/>
              <a:gd name="connsiteX3" fmla="*/ 0 w 1234713"/>
              <a:gd name="connsiteY3" fmla="*/ 887022 h 887022"/>
              <a:gd name="connsiteX4" fmla="*/ 219018 w 1234713"/>
              <a:gd name="connsiteY4" fmla="*/ 372330 h 887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713" h="887022">
                <a:moveTo>
                  <a:pt x="219018" y="372330"/>
                </a:moveTo>
                <a:lnTo>
                  <a:pt x="1234713" y="0"/>
                </a:lnTo>
                <a:lnTo>
                  <a:pt x="1229238" y="887022"/>
                </a:lnTo>
                <a:lnTo>
                  <a:pt x="0" y="887022"/>
                </a:lnTo>
                <a:lnTo>
                  <a:pt x="219018" y="372330"/>
                </a:lnTo>
                <a:close/>
              </a:path>
            </a:pathLst>
          </a:custGeom>
          <a:solidFill>
            <a:srgbClr val="035E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p:cNvPicPr>
            <a:picLocks noChangeAspect="1"/>
          </p:cNvPicPr>
          <p:nvPr userDrawn="1"/>
        </p:nvPicPr>
        <p:blipFill rotWithShape="1">
          <a:blip r:embed="rId7" cstate="print">
            <a:extLst>
              <a:ext uri="{28A0092B-C50C-407E-A947-70E740481C1C}">
                <a14:useLocalDpi xmlns:a14="http://schemas.microsoft.com/office/drawing/2010/main" val="0"/>
              </a:ext>
            </a:extLst>
          </a:blip>
          <a:srcRect t="84283"/>
          <a:stretch/>
        </p:blipFill>
        <p:spPr>
          <a:xfrm>
            <a:off x="0" y="5780116"/>
            <a:ext cx="9144000" cy="1077884"/>
          </a:xfrm>
          <a:prstGeom prst="rect">
            <a:avLst/>
          </a:prstGeom>
        </p:spPr>
      </p:pic>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871951" y="6572851"/>
            <a:ext cx="1188720" cy="259706"/>
          </a:xfrm>
          <a:prstGeom prst="rect">
            <a:avLst/>
          </a:prstGeom>
        </p:spPr>
      </p:pic>
      <p:pic>
        <p:nvPicPr>
          <p:cNvPr id="10" name="Picture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623822" y="6115147"/>
            <a:ext cx="1621539" cy="609601"/>
          </a:xfrm>
          <a:prstGeom prst="rect">
            <a:avLst/>
          </a:prstGeom>
        </p:spPr>
      </p:pic>
      <p:pic>
        <p:nvPicPr>
          <p:cNvPr id="12" name="Picture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22253" y="-18682"/>
            <a:ext cx="2926080" cy="691536"/>
          </a:xfrm>
          <a:prstGeom prst="rect">
            <a:avLst/>
          </a:prstGeom>
        </p:spPr>
      </p:pic>
    </p:spTree>
    <p:extLst>
      <p:ext uri="{BB962C8B-B14F-4D97-AF65-F5344CB8AC3E}">
        <p14:creationId xmlns:p14="http://schemas.microsoft.com/office/powerpoint/2010/main" val="32310023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914400" rtl="0" eaLnBrk="1" latinLnBrk="0" hangingPunct="1">
        <a:lnSpc>
          <a:spcPct val="90000"/>
        </a:lnSpc>
        <a:spcBef>
          <a:spcPct val="0"/>
        </a:spcBef>
        <a:buNone/>
        <a:defRPr sz="3200" kern="1200">
          <a:solidFill>
            <a:srgbClr val="777776"/>
          </a:solidFill>
          <a:latin typeface="Century Gothic" panose="020B0502020202020204" pitchFamily="34" charset="0"/>
          <a:ea typeface="+mj-ea"/>
          <a:cs typeface="+mj-cs"/>
        </a:defRPr>
      </a:lvl1pPr>
    </p:titleStyle>
    <p:body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q"/>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21178" y="882101"/>
            <a:ext cx="809417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2344189"/>
            <a:ext cx="7886700" cy="38327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D811A2-DB0A-4B5D-B657-F3BCD5DE0E85}" type="datetimeFigureOut">
              <a:rPr lang="en-US" smtClean="0"/>
              <a:t>1/9/2017</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02FC6D-EAF6-4A38-BCC9-6E791F64CCD2}" type="slidenum">
              <a:rPr lang="en-US" smtClean="0"/>
              <a:t>‹#›</a:t>
            </a:fld>
            <a:endParaRPr lang="en-US"/>
          </a:p>
        </p:txBody>
      </p:sp>
      <p:pic>
        <p:nvPicPr>
          <p:cNvPr id="15" name="Picture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22473" y="6356350"/>
            <a:ext cx="2468880" cy="536720"/>
          </a:xfrm>
          <a:prstGeom prst="rect">
            <a:avLst/>
          </a:prstGeom>
        </p:spPr>
      </p:pic>
      <p:pic>
        <p:nvPicPr>
          <p:cNvPr id="16" name="Picture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6518387"/>
            <a:ext cx="1371600" cy="299660"/>
          </a:xfrm>
          <a:prstGeom prst="rect">
            <a:avLst/>
          </a:prstGeom>
        </p:spPr>
      </p:pic>
    </p:spTree>
    <p:extLst>
      <p:ext uri="{BB962C8B-B14F-4D97-AF65-F5344CB8AC3E}">
        <p14:creationId xmlns:p14="http://schemas.microsoft.com/office/powerpoint/2010/main" val="1937212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90" r:id="rId5"/>
  </p:sldLayoutIdLst>
  <p:txStyles>
    <p:titleStyle>
      <a:lvl1pPr algn="l" defTabSz="914400" rtl="0" eaLnBrk="1" latinLnBrk="0" hangingPunct="1">
        <a:lnSpc>
          <a:spcPct val="90000"/>
        </a:lnSpc>
        <a:spcBef>
          <a:spcPct val="0"/>
        </a:spcBef>
        <a:buNone/>
        <a:defRPr sz="3200" kern="1200">
          <a:solidFill>
            <a:srgbClr val="777776"/>
          </a:solidFill>
          <a:latin typeface="Century Gothic" panose="020B0502020202020204" pitchFamily="34" charset="0"/>
          <a:ea typeface="+mj-ea"/>
          <a:cs typeface="+mj-cs"/>
        </a:defRPr>
      </a:lvl1pPr>
    </p:titleStyle>
    <p:body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q"/>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17467" y="1171864"/>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2672900"/>
            <a:ext cx="7886700" cy="38106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B1CF4C-6895-44B4-9C28-83CA1E88420D}" type="datetimeFigureOut">
              <a:rPr lang="en-US" smtClean="0"/>
              <a:t>1/9/2017</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02F799-3E65-4D27-B5F7-20045F598878}" type="slidenum">
              <a:rPr lang="en-US" smtClean="0"/>
              <a:t>‹#›</a:t>
            </a:fld>
            <a:endParaRPr lang="en-US"/>
          </a:p>
        </p:txBody>
      </p:sp>
      <p:pic>
        <p:nvPicPr>
          <p:cNvPr id="9" name="Pictur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86650" y="6180876"/>
            <a:ext cx="1828800" cy="716072"/>
          </a:xfrm>
          <a:prstGeom prst="rect">
            <a:avLst/>
          </a:prstGeom>
        </p:spPr>
      </p:pic>
      <p:pic>
        <p:nvPicPr>
          <p:cNvPr id="12" name="Picture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4537" y="-38948"/>
            <a:ext cx="2834640" cy="669926"/>
          </a:xfrm>
          <a:prstGeom prst="rect">
            <a:avLst/>
          </a:prstGeom>
        </p:spPr>
      </p:pic>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751" y="6520963"/>
            <a:ext cx="1371600" cy="299660"/>
          </a:xfrm>
          <a:prstGeom prst="rect">
            <a:avLst/>
          </a:prstGeom>
        </p:spPr>
      </p:pic>
    </p:spTree>
    <p:extLst>
      <p:ext uri="{BB962C8B-B14F-4D97-AF65-F5344CB8AC3E}">
        <p14:creationId xmlns:p14="http://schemas.microsoft.com/office/powerpoint/2010/main" val="17880199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2" r:id="rId4"/>
  </p:sldLayoutIdLst>
  <p:txStyles>
    <p:titleStyle>
      <a:lvl1pPr algn="l" defTabSz="914400" rtl="0" eaLnBrk="1" latinLnBrk="0" hangingPunct="1">
        <a:lnSpc>
          <a:spcPct val="90000"/>
        </a:lnSpc>
        <a:spcBef>
          <a:spcPct val="0"/>
        </a:spcBef>
        <a:buNone/>
        <a:defRPr sz="3200" kern="1200">
          <a:solidFill>
            <a:srgbClr val="777776"/>
          </a:solidFill>
          <a:latin typeface="Century Gothic" panose="020B0502020202020204" pitchFamily="34" charset="0"/>
          <a:ea typeface="+mj-ea"/>
          <a:cs typeface="+mj-cs"/>
        </a:defRPr>
      </a:lvl1pPr>
    </p:titleStyle>
    <p:body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658938" indent="-287338" algn="l" defTabSz="914400" rtl="0" eaLnBrk="1" latinLnBrk="0" hangingPunct="1">
        <a:lnSpc>
          <a:spcPct val="90000"/>
        </a:lnSpc>
        <a:spcBef>
          <a:spcPts val="500"/>
        </a:spcBef>
        <a:buFont typeface="Courier New" panose="02070309020205020404" pitchFamily="49" charset="0"/>
        <a:buChar char="o"/>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949947"/>
            <a:ext cx="7886700" cy="116519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2261061"/>
            <a:ext cx="8210550" cy="3915901"/>
          </a:xfrm>
          <a:prstGeom prst="rect">
            <a:avLst/>
          </a:prstGeom>
        </p:spPr>
        <p:txBody>
          <a:bodyPr vert="horz" lIns="91440" tIns="45720" rIns="91440" bIns="45720" rtlCol="0">
            <a:normAutofit/>
          </a:bodyPr>
          <a:lstStyle/>
          <a:p>
            <a:pPr marL="344488" marR="0" lvl="0" indent="-344488"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777776"/>
                </a:solidFill>
                <a:effectLst/>
                <a:uLnTx/>
                <a:uFillTx/>
                <a:latin typeface="+mn-lt"/>
                <a:ea typeface="+mn-ea"/>
                <a:cs typeface="+mn-cs"/>
              </a:rPr>
              <a:t>Click to edit Master text styles</a:t>
            </a:r>
          </a:p>
          <a:p>
            <a:pPr marL="800100" marR="0" lvl="1" indent="-342900" algn="l" defTabSz="914400" rtl="0" eaLnBrk="1" fontAlgn="auto" latinLnBrk="0" hangingPunct="1">
              <a:lnSpc>
                <a:spcPct val="90000"/>
              </a:lnSpc>
              <a:spcBef>
                <a:spcPts val="50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srgbClr val="777776"/>
                </a:solidFill>
                <a:effectLst/>
                <a:uLnTx/>
                <a:uFillTx/>
                <a:latin typeface="+mn-lt"/>
                <a:ea typeface="+mn-ea"/>
                <a:cs typeface="+mn-cs"/>
              </a:rPr>
              <a:t>Second level</a:t>
            </a:r>
          </a:p>
          <a:p>
            <a:pPr marL="1258888" marR="0" lvl="2" indent="-344488" algn="l" defTabSz="914400" rtl="0" eaLnBrk="1" fontAlgn="auto" latinLnBrk="0" hangingPunct="1">
              <a:lnSpc>
                <a:spcPct val="90000"/>
              </a:lnSpc>
              <a:spcBef>
                <a:spcPts val="50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srgbClr val="777776"/>
                </a:solidFill>
                <a:effectLst/>
                <a:uLnTx/>
                <a:uFillTx/>
                <a:latin typeface="+mn-lt"/>
                <a:ea typeface="+mn-ea"/>
                <a:cs typeface="+mn-cs"/>
              </a:rPr>
              <a:t>Third level</a:t>
            </a:r>
          </a:p>
          <a:p>
            <a:pPr marL="1658938" marR="0" lvl="3" indent="-287338"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777776"/>
                </a:solidFill>
                <a:effectLst/>
                <a:uLnTx/>
                <a:uFillTx/>
                <a:latin typeface="+mn-lt"/>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77776"/>
                </a:solidFill>
                <a:effectLst/>
                <a:uLnTx/>
                <a:uFillTx/>
                <a:latin typeface="+mn-lt"/>
                <a:ea typeface="+mn-ea"/>
                <a:cs typeface="+mn-cs"/>
              </a:rPr>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BC501-D58D-44A9-8B64-384BDBD40313}" type="datetimeFigureOut">
              <a:rPr lang="en-US" smtClean="0"/>
              <a:t>1/9/2017</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197B9-FA95-4118-9C0C-7B85E81F6F59}" type="slidenum">
              <a:rPr lang="en-US" smtClean="0"/>
              <a:t>‹#›</a:t>
            </a:fld>
            <a:endParaRPr lang="en-US"/>
          </a:p>
        </p:txBody>
      </p:sp>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510" y="-155628"/>
            <a:ext cx="3541483" cy="1310532"/>
          </a:xfrm>
          <a:prstGeom prst="rect">
            <a:avLst/>
          </a:prstGeom>
        </p:spPr>
      </p:pic>
      <p:pic>
        <p:nvPicPr>
          <p:cNvPr id="9" name="Picture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072843" y="6015744"/>
            <a:ext cx="2286000" cy="895092"/>
          </a:xfrm>
          <a:prstGeom prst="rect">
            <a:avLst/>
          </a:prstGeom>
        </p:spPr>
      </p:pic>
      <p:pic>
        <p:nvPicPr>
          <p:cNvPr id="10" name="Picture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115050" y="8551"/>
            <a:ext cx="3017520" cy="713148"/>
          </a:xfrm>
          <a:prstGeom prst="rect">
            <a:avLst/>
          </a:prstGeom>
        </p:spPr>
      </p:pic>
      <p:pic>
        <p:nvPicPr>
          <p:cNvPr id="11" name="Picture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2751" y="6520963"/>
            <a:ext cx="1371600" cy="299660"/>
          </a:xfrm>
          <a:prstGeom prst="rect">
            <a:avLst/>
          </a:prstGeom>
        </p:spPr>
      </p:pic>
    </p:spTree>
    <p:extLst>
      <p:ext uri="{BB962C8B-B14F-4D97-AF65-F5344CB8AC3E}">
        <p14:creationId xmlns:p14="http://schemas.microsoft.com/office/powerpoint/2010/main" val="337304998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10" r:id="rId3"/>
    <p:sldLayoutId id="2147483711" r:id="rId4"/>
    <p:sldLayoutId id="2147483724" r:id="rId5"/>
  </p:sldLayoutIdLst>
  <p:txStyles>
    <p:titleStyle>
      <a:lvl1pPr algn="l" defTabSz="914400" rtl="0" eaLnBrk="1" latinLnBrk="0" hangingPunct="1">
        <a:lnSpc>
          <a:spcPct val="90000"/>
        </a:lnSpc>
        <a:spcBef>
          <a:spcPct val="0"/>
        </a:spcBef>
        <a:buNone/>
        <a:defRPr sz="3200" kern="1200">
          <a:solidFill>
            <a:srgbClr val="777776"/>
          </a:solidFill>
          <a:latin typeface="Century Gothic" panose="020B0502020202020204" pitchFamily="34" charset="0"/>
          <a:ea typeface="+mj-ea"/>
          <a:cs typeface="+mj-cs"/>
        </a:defRPr>
      </a:lvl1pPr>
    </p:titleStyle>
    <p:bodyStyle>
      <a:lvl1pPr marL="344488" marR="0" indent="-344488"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sz="2800" kern="1200">
          <a:solidFill>
            <a:srgbClr val="777776"/>
          </a:solidFill>
          <a:latin typeface="+mn-lt"/>
          <a:ea typeface="+mn-ea"/>
          <a:cs typeface="+mn-cs"/>
        </a:defRPr>
      </a:lvl1pPr>
      <a:lvl2pPr marL="800100" marR="0" indent="-342900" algn="l" defTabSz="914400" rtl="0" eaLnBrk="1" fontAlgn="auto" latinLnBrk="0" hangingPunct="1">
        <a:lnSpc>
          <a:spcPct val="90000"/>
        </a:lnSpc>
        <a:spcBef>
          <a:spcPts val="500"/>
        </a:spcBef>
        <a:spcAft>
          <a:spcPts val="0"/>
        </a:spcAft>
        <a:buClrTx/>
        <a:buSzTx/>
        <a:buFont typeface="Wingdings" panose="05000000000000000000" pitchFamily="2" charset="2"/>
        <a:buChar char="q"/>
        <a:tabLst/>
        <a:defRPr sz="2400" kern="1200">
          <a:solidFill>
            <a:srgbClr val="777776"/>
          </a:solidFill>
          <a:latin typeface="+mn-lt"/>
          <a:ea typeface="+mn-ea"/>
          <a:cs typeface="+mn-cs"/>
        </a:defRPr>
      </a:lvl2pPr>
      <a:lvl3pPr marL="1258888" marR="0" indent="-344488" algn="l" defTabSz="914400" rtl="0" eaLnBrk="1" fontAlgn="auto" latinLnBrk="0" hangingPunct="1">
        <a:lnSpc>
          <a:spcPct val="90000"/>
        </a:lnSpc>
        <a:spcBef>
          <a:spcPts val="500"/>
        </a:spcBef>
        <a:spcAft>
          <a:spcPts val="0"/>
        </a:spcAft>
        <a:buClrTx/>
        <a:buSzTx/>
        <a:buFont typeface="Wingdings" panose="05000000000000000000" pitchFamily="2" charset="2"/>
        <a:buChar char="v"/>
        <a:tabLst/>
        <a:defRPr sz="2000" kern="1200">
          <a:solidFill>
            <a:srgbClr val="777776"/>
          </a:solidFill>
          <a:latin typeface="+mn-lt"/>
          <a:ea typeface="+mn-ea"/>
          <a:cs typeface="+mn-cs"/>
        </a:defRPr>
      </a:lvl3pPr>
      <a:lvl4pPr marL="1658938" marR="0" indent="-287338"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800" kern="1200">
          <a:solidFill>
            <a:srgbClr val="777776"/>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349" y="764135"/>
            <a:ext cx="824068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76349" y="2266921"/>
            <a:ext cx="8240684" cy="37075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A485C-F07F-4014-ABE9-24235588F7D2}" type="datetimeFigureOut">
              <a:rPr lang="en-US" smtClean="0"/>
              <a:t>1/9/2017</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8E94CF-A07A-4D22-8CBF-EA2FF23536EA}" type="slidenum">
              <a:rPr lang="en-US" smtClean="0"/>
              <a:t>‹#›</a:t>
            </a:fld>
            <a:endParaRPr lang="en-US"/>
          </a:p>
        </p:txBody>
      </p:sp>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634959" y="6538912"/>
            <a:ext cx="1767694" cy="268202"/>
          </a:xfrm>
          <a:prstGeom prst="rect">
            <a:avLst/>
          </a:prstGeom>
        </p:spPr>
      </p:pic>
      <p:sp>
        <p:nvSpPr>
          <p:cNvPr id="15" name="Rectangle 19"/>
          <p:cNvSpPr/>
          <p:nvPr userDrawn="1"/>
        </p:nvSpPr>
        <p:spPr>
          <a:xfrm>
            <a:off x="7296029" y="6199250"/>
            <a:ext cx="1845226" cy="666126"/>
          </a:xfrm>
          <a:custGeom>
            <a:avLst/>
            <a:gdLst>
              <a:gd name="connsiteX0" fmla="*/ 0 w 2223032"/>
              <a:gd name="connsiteY0" fmla="*/ 0 h 666173"/>
              <a:gd name="connsiteX1" fmla="*/ 2223032 w 2223032"/>
              <a:gd name="connsiteY1" fmla="*/ 0 h 666173"/>
              <a:gd name="connsiteX2" fmla="*/ 2223032 w 2223032"/>
              <a:gd name="connsiteY2" fmla="*/ 666173 h 666173"/>
              <a:gd name="connsiteX3" fmla="*/ 0 w 2223032"/>
              <a:gd name="connsiteY3" fmla="*/ 666173 h 666173"/>
              <a:gd name="connsiteX4" fmla="*/ 0 w 2223032"/>
              <a:gd name="connsiteY4" fmla="*/ 0 h 666173"/>
              <a:gd name="connsiteX0" fmla="*/ 410659 w 2223032"/>
              <a:gd name="connsiteY0" fmla="*/ 10951 h 666173"/>
              <a:gd name="connsiteX1" fmla="*/ 2223032 w 2223032"/>
              <a:gd name="connsiteY1" fmla="*/ 0 h 666173"/>
              <a:gd name="connsiteX2" fmla="*/ 2223032 w 2223032"/>
              <a:gd name="connsiteY2" fmla="*/ 666173 h 666173"/>
              <a:gd name="connsiteX3" fmla="*/ 0 w 2223032"/>
              <a:gd name="connsiteY3" fmla="*/ 666173 h 666173"/>
              <a:gd name="connsiteX4" fmla="*/ 410659 w 2223032"/>
              <a:gd name="connsiteY4" fmla="*/ 10951 h 666173"/>
              <a:gd name="connsiteX0" fmla="*/ 438037 w 2223032"/>
              <a:gd name="connsiteY0" fmla="*/ 82132 h 666173"/>
              <a:gd name="connsiteX1" fmla="*/ 2223032 w 2223032"/>
              <a:gd name="connsiteY1" fmla="*/ 0 h 666173"/>
              <a:gd name="connsiteX2" fmla="*/ 2223032 w 2223032"/>
              <a:gd name="connsiteY2" fmla="*/ 666173 h 666173"/>
              <a:gd name="connsiteX3" fmla="*/ 0 w 2223032"/>
              <a:gd name="connsiteY3" fmla="*/ 666173 h 666173"/>
              <a:gd name="connsiteX4" fmla="*/ 438037 w 2223032"/>
              <a:gd name="connsiteY4" fmla="*/ 82132 h 666173"/>
              <a:gd name="connsiteX0" fmla="*/ 363009 w 2223032"/>
              <a:gd name="connsiteY0" fmla="*/ 32849 h 666173"/>
              <a:gd name="connsiteX1" fmla="*/ 2223032 w 2223032"/>
              <a:gd name="connsiteY1" fmla="*/ 0 h 666173"/>
              <a:gd name="connsiteX2" fmla="*/ 2223032 w 2223032"/>
              <a:gd name="connsiteY2" fmla="*/ 666173 h 666173"/>
              <a:gd name="connsiteX3" fmla="*/ 0 w 2223032"/>
              <a:gd name="connsiteY3" fmla="*/ 666173 h 666173"/>
              <a:gd name="connsiteX4" fmla="*/ 363009 w 2223032"/>
              <a:gd name="connsiteY4" fmla="*/ 32849 h 666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032" h="666173">
                <a:moveTo>
                  <a:pt x="363009" y="32849"/>
                </a:moveTo>
                <a:lnTo>
                  <a:pt x="2223032" y="0"/>
                </a:lnTo>
                <a:lnTo>
                  <a:pt x="2223032" y="666173"/>
                </a:lnTo>
                <a:lnTo>
                  <a:pt x="0" y="666173"/>
                </a:lnTo>
                <a:lnTo>
                  <a:pt x="363009" y="32849"/>
                </a:lnTo>
                <a:close/>
              </a:path>
            </a:pathLst>
          </a:cu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7"/>
          <p:cNvSpPr/>
          <p:nvPr userDrawn="1"/>
        </p:nvSpPr>
        <p:spPr>
          <a:xfrm>
            <a:off x="7906542" y="5976437"/>
            <a:ext cx="1234713" cy="887022"/>
          </a:xfrm>
          <a:custGeom>
            <a:avLst/>
            <a:gdLst>
              <a:gd name="connsiteX0" fmla="*/ 0 w 1229238"/>
              <a:gd name="connsiteY0" fmla="*/ 0 h 793940"/>
              <a:gd name="connsiteX1" fmla="*/ 1229238 w 1229238"/>
              <a:gd name="connsiteY1" fmla="*/ 0 h 793940"/>
              <a:gd name="connsiteX2" fmla="*/ 1229238 w 1229238"/>
              <a:gd name="connsiteY2" fmla="*/ 793940 h 793940"/>
              <a:gd name="connsiteX3" fmla="*/ 0 w 1229238"/>
              <a:gd name="connsiteY3" fmla="*/ 793940 h 793940"/>
              <a:gd name="connsiteX4" fmla="*/ 0 w 1229238"/>
              <a:gd name="connsiteY4" fmla="*/ 0 h 793940"/>
              <a:gd name="connsiteX0" fmla="*/ 279248 w 1229238"/>
              <a:gd name="connsiteY0" fmla="*/ 224494 h 793940"/>
              <a:gd name="connsiteX1" fmla="*/ 1229238 w 1229238"/>
              <a:gd name="connsiteY1" fmla="*/ 0 h 793940"/>
              <a:gd name="connsiteX2" fmla="*/ 1229238 w 1229238"/>
              <a:gd name="connsiteY2" fmla="*/ 793940 h 793940"/>
              <a:gd name="connsiteX3" fmla="*/ 0 w 1229238"/>
              <a:gd name="connsiteY3" fmla="*/ 793940 h 793940"/>
              <a:gd name="connsiteX4" fmla="*/ 279248 w 1229238"/>
              <a:gd name="connsiteY4" fmla="*/ 224494 h 793940"/>
              <a:gd name="connsiteX0" fmla="*/ 147837 w 1229238"/>
              <a:gd name="connsiteY0" fmla="*/ 153313 h 793940"/>
              <a:gd name="connsiteX1" fmla="*/ 1229238 w 1229238"/>
              <a:gd name="connsiteY1" fmla="*/ 0 h 793940"/>
              <a:gd name="connsiteX2" fmla="*/ 1229238 w 1229238"/>
              <a:gd name="connsiteY2" fmla="*/ 793940 h 793940"/>
              <a:gd name="connsiteX3" fmla="*/ 0 w 1229238"/>
              <a:gd name="connsiteY3" fmla="*/ 793940 h 793940"/>
              <a:gd name="connsiteX4" fmla="*/ 147837 w 1229238"/>
              <a:gd name="connsiteY4" fmla="*/ 153313 h 793940"/>
              <a:gd name="connsiteX0" fmla="*/ 147837 w 1229238"/>
              <a:gd name="connsiteY0" fmla="*/ 257346 h 897973"/>
              <a:gd name="connsiteX1" fmla="*/ 1201860 w 1229238"/>
              <a:gd name="connsiteY1" fmla="*/ 0 h 897973"/>
              <a:gd name="connsiteX2" fmla="*/ 1229238 w 1229238"/>
              <a:gd name="connsiteY2" fmla="*/ 897973 h 897973"/>
              <a:gd name="connsiteX3" fmla="*/ 0 w 1229238"/>
              <a:gd name="connsiteY3" fmla="*/ 897973 h 897973"/>
              <a:gd name="connsiteX4" fmla="*/ 147837 w 1229238"/>
              <a:gd name="connsiteY4" fmla="*/ 257346 h 897973"/>
              <a:gd name="connsiteX0" fmla="*/ 147837 w 1234713"/>
              <a:gd name="connsiteY0" fmla="*/ 246395 h 887022"/>
              <a:gd name="connsiteX1" fmla="*/ 1234713 w 1234713"/>
              <a:gd name="connsiteY1" fmla="*/ 0 h 887022"/>
              <a:gd name="connsiteX2" fmla="*/ 1229238 w 1234713"/>
              <a:gd name="connsiteY2" fmla="*/ 887022 h 887022"/>
              <a:gd name="connsiteX3" fmla="*/ 0 w 1234713"/>
              <a:gd name="connsiteY3" fmla="*/ 887022 h 887022"/>
              <a:gd name="connsiteX4" fmla="*/ 147837 w 1234713"/>
              <a:gd name="connsiteY4" fmla="*/ 246395 h 887022"/>
              <a:gd name="connsiteX0" fmla="*/ 219018 w 1234713"/>
              <a:gd name="connsiteY0" fmla="*/ 372330 h 887022"/>
              <a:gd name="connsiteX1" fmla="*/ 1234713 w 1234713"/>
              <a:gd name="connsiteY1" fmla="*/ 0 h 887022"/>
              <a:gd name="connsiteX2" fmla="*/ 1229238 w 1234713"/>
              <a:gd name="connsiteY2" fmla="*/ 887022 h 887022"/>
              <a:gd name="connsiteX3" fmla="*/ 0 w 1234713"/>
              <a:gd name="connsiteY3" fmla="*/ 887022 h 887022"/>
              <a:gd name="connsiteX4" fmla="*/ 219018 w 1234713"/>
              <a:gd name="connsiteY4" fmla="*/ 372330 h 887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713" h="887022">
                <a:moveTo>
                  <a:pt x="219018" y="372330"/>
                </a:moveTo>
                <a:lnTo>
                  <a:pt x="1234713" y="0"/>
                </a:lnTo>
                <a:lnTo>
                  <a:pt x="1229238" y="887022"/>
                </a:lnTo>
                <a:lnTo>
                  <a:pt x="0" y="887022"/>
                </a:lnTo>
                <a:lnTo>
                  <a:pt x="219018" y="372330"/>
                </a:lnTo>
                <a:close/>
              </a:path>
            </a:pathLst>
          </a:custGeom>
          <a:solidFill>
            <a:srgbClr val="035E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p:cNvPicPr>
            <a:picLocks noChangeAspect="1"/>
          </p:cNvPicPr>
          <p:nvPr userDrawn="1"/>
        </p:nvPicPr>
        <p:blipFill rotWithShape="1">
          <a:blip r:embed="rId7" cstate="print">
            <a:extLst>
              <a:ext uri="{28A0092B-C50C-407E-A947-70E740481C1C}">
                <a14:useLocalDpi xmlns:a14="http://schemas.microsoft.com/office/drawing/2010/main" val="0"/>
              </a:ext>
            </a:extLst>
          </a:blip>
          <a:srcRect t="84283"/>
          <a:stretch/>
        </p:blipFill>
        <p:spPr>
          <a:xfrm>
            <a:off x="0" y="5780116"/>
            <a:ext cx="9144000" cy="1077884"/>
          </a:xfrm>
          <a:prstGeom prst="rect">
            <a:avLst/>
          </a:prstGeom>
        </p:spPr>
      </p:pic>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871951" y="6572851"/>
            <a:ext cx="1188720" cy="259706"/>
          </a:xfrm>
          <a:prstGeom prst="rect">
            <a:avLst/>
          </a:prstGeom>
        </p:spPr>
      </p:pic>
      <p:pic>
        <p:nvPicPr>
          <p:cNvPr id="10" name="Picture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623822" y="6115147"/>
            <a:ext cx="1621539" cy="609601"/>
          </a:xfrm>
          <a:prstGeom prst="rect">
            <a:avLst/>
          </a:prstGeom>
        </p:spPr>
      </p:pic>
      <p:pic>
        <p:nvPicPr>
          <p:cNvPr id="17" name="Picture 1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291840" y="-90360"/>
            <a:ext cx="2560320" cy="696810"/>
          </a:xfrm>
          <a:prstGeom prst="rect">
            <a:avLst/>
          </a:prstGeom>
        </p:spPr>
      </p:pic>
    </p:spTree>
    <p:extLst>
      <p:ext uri="{BB962C8B-B14F-4D97-AF65-F5344CB8AC3E}">
        <p14:creationId xmlns:p14="http://schemas.microsoft.com/office/powerpoint/2010/main" val="352028922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Lst>
  <p:txStyles>
    <p:titleStyle>
      <a:lvl1pPr algn="l" defTabSz="914400" rtl="0" eaLnBrk="1" latinLnBrk="0" hangingPunct="1">
        <a:lnSpc>
          <a:spcPct val="90000"/>
        </a:lnSpc>
        <a:spcBef>
          <a:spcPct val="0"/>
        </a:spcBef>
        <a:buNone/>
        <a:defRPr sz="3200" kern="1200">
          <a:solidFill>
            <a:srgbClr val="777776"/>
          </a:solidFill>
          <a:latin typeface="Century Gothic" panose="020B0502020202020204" pitchFamily="34" charset="0"/>
          <a:ea typeface="+mj-ea"/>
          <a:cs typeface="+mj-cs"/>
        </a:defRPr>
      </a:lvl1pPr>
    </p:titleStyle>
    <p:body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q"/>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17467" y="1171864"/>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2672900"/>
            <a:ext cx="7886700" cy="38106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B1CF4C-6895-44B4-9C28-83CA1E88420D}" type="datetimeFigureOut">
              <a:rPr lang="en-US" smtClean="0"/>
              <a:t>1/9/2017</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02F799-3E65-4D27-B5F7-20045F598878}" type="slidenum">
              <a:rPr lang="en-US" smtClean="0"/>
              <a:t>‹#›</a:t>
            </a:fld>
            <a:endParaRPr lang="en-US"/>
          </a:p>
        </p:txBody>
      </p:sp>
      <p:pic>
        <p:nvPicPr>
          <p:cNvPr id="9" name="Pictur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86650" y="6180876"/>
            <a:ext cx="1828800" cy="716072"/>
          </a:xfrm>
          <a:prstGeom prst="rect">
            <a:avLst/>
          </a:prstGeom>
        </p:spPr>
      </p:pic>
      <p:pic>
        <p:nvPicPr>
          <p:cNvPr id="12" name="Picture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4537" y="-38948"/>
            <a:ext cx="2834640" cy="669926"/>
          </a:xfrm>
          <a:prstGeom prst="rect">
            <a:avLst/>
          </a:prstGeom>
        </p:spPr>
      </p:pic>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751" y="6520963"/>
            <a:ext cx="1371600" cy="299660"/>
          </a:xfrm>
          <a:prstGeom prst="rect">
            <a:avLst/>
          </a:prstGeom>
        </p:spPr>
      </p:pic>
    </p:spTree>
    <p:extLst>
      <p:ext uri="{BB962C8B-B14F-4D97-AF65-F5344CB8AC3E}">
        <p14:creationId xmlns:p14="http://schemas.microsoft.com/office/powerpoint/2010/main" val="385834587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Lst>
  <p:txStyles>
    <p:titleStyle>
      <a:lvl1pPr algn="l" defTabSz="914400" rtl="0" eaLnBrk="1" latinLnBrk="0" hangingPunct="1">
        <a:lnSpc>
          <a:spcPct val="90000"/>
        </a:lnSpc>
        <a:spcBef>
          <a:spcPct val="0"/>
        </a:spcBef>
        <a:buNone/>
        <a:defRPr sz="3200" kern="1200">
          <a:solidFill>
            <a:srgbClr val="777776"/>
          </a:solidFill>
          <a:latin typeface="Century Gothic" panose="020B0502020202020204" pitchFamily="34" charset="0"/>
          <a:ea typeface="+mj-ea"/>
          <a:cs typeface="+mj-cs"/>
        </a:defRPr>
      </a:lvl1pPr>
    </p:titleStyle>
    <p:body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658938" indent="-287338" algn="l" defTabSz="914400" rtl="0" eaLnBrk="1" latinLnBrk="0" hangingPunct="1">
        <a:lnSpc>
          <a:spcPct val="90000"/>
        </a:lnSpc>
        <a:spcBef>
          <a:spcPts val="500"/>
        </a:spcBef>
        <a:buFont typeface="Courier New" panose="02070309020205020404" pitchFamily="49" charset="0"/>
        <a:buChar char="o"/>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emf"/><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hyperlink" Target="mailto:rules@tea.texas.gov" TargetMode="External"/><Relationship Id="rId1" Type="http://schemas.openxmlformats.org/officeDocument/2006/relationships/slideLayout" Target="../slideLayouts/slideLayout6.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image" Target="../media/image44.emf"/><Relationship Id="rId18" Type="http://schemas.openxmlformats.org/officeDocument/2006/relationships/customXml" Target="../ink/ink5.xml"/><Relationship Id="rId3" Type="http://schemas.openxmlformats.org/officeDocument/2006/relationships/slideLayout" Target="../slideLayouts/slideLayout6.xml"/><Relationship Id="rId21" Type="http://schemas.openxmlformats.org/officeDocument/2006/relationships/customXml" Target="../ink/ink8.xml"/><Relationship Id="rId7" Type="http://schemas.openxmlformats.org/officeDocument/2006/relationships/image" Target="../media/image38.emf"/><Relationship Id="rId12" Type="http://schemas.openxmlformats.org/officeDocument/2006/relationships/image" Target="../media/image43.emf"/><Relationship Id="rId17" Type="http://schemas.openxmlformats.org/officeDocument/2006/relationships/customXml" Target="../ink/ink4.xml"/><Relationship Id="rId2" Type="http://schemas.microsoft.com/office/2007/relationships/media" Target="../media/media3.wma"/><Relationship Id="rId16" Type="http://schemas.openxmlformats.org/officeDocument/2006/relationships/customXml" Target="../ink/ink3.xml"/><Relationship Id="rId20" Type="http://schemas.openxmlformats.org/officeDocument/2006/relationships/customXml" Target="../ink/ink7.xml"/><Relationship Id="rId1" Type="http://schemas.openxmlformats.org/officeDocument/2006/relationships/audio" Target="NULL" TargetMode="External"/><Relationship Id="rId6" Type="http://schemas.openxmlformats.org/officeDocument/2006/relationships/image" Target="../media/image37.emf"/><Relationship Id="rId11" Type="http://schemas.openxmlformats.org/officeDocument/2006/relationships/image" Target="../media/image42.emf"/><Relationship Id="rId5" Type="http://schemas.openxmlformats.org/officeDocument/2006/relationships/image" Target="../media/image25.png"/><Relationship Id="rId15" Type="http://schemas.openxmlformats.org/officeDocument/2006/relationships/customXml" Target="../ink/ink2.xml"/><Relationship Id="rId10" Type="http://schemas.openxmlformats.org/officeDocument/2006/relationships/image" Target="../media/image41.emf"/><Relationship Id="rId19" Type="http://schemas.openxmlformats.org/officeDocument/2006/relationships/customXml" Target="../ink/ink6.xml"/><Relationship Id="rId4" Type="http://schemas.openxmlformats.org/officeDocument/2006/relationships/image" Target="../media/image36.jpeg"/><Relationship Id="rId9" Type="http://schemas.openxmlformats.org/officeDocument/2006/relationships/image" Target="../media/image40.emf"/><Relationship Id="rId14" Type="http://schemas.openxmlformats.org/officeDocument/2006/relationships/customXml" Target="../ink/ink1.xml"/><Relationship Id="rId22"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49.emf"/><Relationship Id="rId1" Type="http://schemas.openxmlformats.org/officeDocument/2006/relationships/slideLayout" Target="../slideLayouts/slideLayout19.xml"/><Relationship Id="rId5" Type="http://schemas.openxmlformats.org/officeDocument/2006/relationships/image" Target="../media/image51.emf"/><Relationship Id="rId4" Type="http://schemas.openxmlformats.org/officeDocument/2006/relationships/image" Target="../media/image50.emf"/></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6.xml"/><Relationship Id="rId5" Type="http://schemas.openxmlformats.org/officeDocument/2006/relationships/image" Target="../media/image49.emf"/><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5.emf"/><Relationship Id="rId1" Type="http://schemas.openxmlformats.org/officeDocument/2006/relationships/slideLayout" Target="../slideLayouts/slideLayout1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emf"/></Relationships>
</file>

<file path=ppt/slides/_rels/slide3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6.xml"/><Relationship Id="rId4" Type="http://schemas.openxmlformats.org/officeDocument/2006/relationships/image" Target="../media/image63.emf"/></Relationships>
</file>

<file path=ppt/slides/_rels/slide3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5.emf"/><Relationship Id="rId1" Type="http://schemas.openxmlformats.org/officeDocument/2006/relationships/slideLayout" Target="../slideLayouts/slideLayout19.xml"/><Relationship Id="rId4" Type="http://schemas.openxmlformats.org/officeDocument/2006/relationships/image" Target="../media/image68.emf"/></Relationships>
</file>

<file path=ppt/slides/_rels/slide4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3.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5.emf"/><Relationship Id="rId1" Type="http://schemas.openxmlformats.org/officeDocument/2006/relationships/slideLayout" Target="../slideLayouts/slideLayout19.xml"/><Relationship Id="rId4" Type="http://schemas.openxmlformats.org/officeDocument/2006/relationships/image" Target="../media/image74.emf"/></Relationships>
</file>

<file path=ppt/slides/_rels/slide56.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3.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image" Target="../media/image77.emf"/><Relationship Id="rId7" Type="http://schemas.openxmlformats.org/officeDocument/2006/relationships/image" Target="../media/image81.emf"/><Relationship Id="rId2" Type="http://schemas.openxmlformats.org/officeDocument/2006/relationships/image" Target="../media/image76.emf"/><Relationship Id="rId1" Type="http://schemas.openxmlformats.org/officeDocument/2006/relationships/slideLayout" Target="../slideLayouts/slideLayout6.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4.wmv"/><Relationship Id="rId1" Type="http://schemas.openxmlformats.org/officeDocument/2006/relationships/video" Target="NULL" TargetMode="External"/><Relationship Id="rId4" Type="http://schemas.openxmlformats.org/officeDocument/2006/relationships/image" Target="../media/image83.png"/></Relationships>
</file>

<file path=ppt/slides/_rels/slide6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chart" Target="../charts/chart2.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chart" Target="../charts/chart7.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chart" Target="../charts/chart8.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70.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image" Target="../media/image77.emf"/><Relationship Id="rId7" Type="http://schemas.openxmlformats.org/officeDocument/2006/relationships/image" Target="../media/image81.emf"/><Relationship Id="rId2" Type="http://schemas.openxmlformats.org/officeDocument/2006/relationships/image" Target="../media/image76.emf"/><Relationship Id="rId1" Type="http://schemas.openxmlformats.org/officeDocument/2006/relationships/slideLayout" Target="../slideLayouts/slideLayout6.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 Id="rId9" Type="http://schemas.openxmlformats.org/officeDocument/2006/relationships/image" Target="../media/image3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55.emf"/><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73.e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80.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8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25.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89568"/>
            <a:ext cx="4610446" cy="2924170"/>
          </a:xfrm>
        </p:spPr>
        <p:txBody>
          <a:bodyPr>
            <a:noAutofit/>
          </a:bodyPr>
          <a:lstStyle/>
          <a:p>
            <a:pPr>
              <a:lnSpc>
                <a:spcPct val="100000"/>
              </a:lnSpc>
              <a:spcBef>
                <a:spcPts val="0"/>
              </a:spcBef>
            </a:pPr>
            <a:r>
              <a:rPr lang="en-US" sz="3600" dirty="0"/>
              <a:t>Overview of New Accountability System</a:t>
            </a:r>
            <a:br>
              <a:rPr lang="en-US" sz="3600" dirty="0"/>
            </a:br>
            <a:r>
              <a:rPr lang="en-US" sz="3600" dirty="0"/>
              <a:t>(A-F Ratings) - Part II</a:t>
            </a:r>
            <a:endParaRPr lang="en-US" sz="1400" dirty="0"/>
          </a:p>
        </p:txBody>
      </p:sp>
      <p:sp>
        <p:nvSpPr>
          <p:cNvPr id="3" name="Subtitle 2"/>
          <p:cNvSpPr>
            <a:spLocks noGrp="1"/>
          </p:cNvSpPr>
          <p:nvPr>
            <p:ph type="subTitle" idx="1"/>
          </p:nvPr>
        </p:nvSpPr>
        <p:spPr>
          <a:xfrm>
            <a:off x="138892" y="4616028"/>
            <a:ext cx="4572000" cy="966173"/>
          </a:xfrm>
        </p:spPr>
        <p:txBody>
          <a:bodyPr anchor="ctr"/>
          <a:lstStyle/>
          <a:p>
            <a:r>
              <a:rPr lang="en-US" b="1" dirty="0"/>
              <a:t>Webinar 9b | January 5, 2017</a:t>
            </a:r>
          </a:p>
        </p:txBody>
      </p:sp>
    </p:spTree>
    <p:extLst>
      <p:ext uri="{BB962C8B-B14F-4D97-AF65-F5344CB8AC3E}">
        <p14:creationId xmlns:p14="http://schemas.microsoft.com/office/powerpoint/2010/main" val="423794274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0" name="Straight Connector 9"/>
          <p:cNvCxnSpPr/>
          <p:nvPr/>
        </p:nvCxnSpPr>
        <p:spPr>
          <a:xfrm>
            <a:off x="453045" y="5868062"/>
            <a:ext cx="83210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877993" y="3973504"/>
            <a:ext cx="0" cy="21031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a:off x="681645" y="4215222"/>
            <a:ext cx="2571753" cy="1645920"/>
          </a:xfrm>
          <a:prstGeom prst="rect">
            <a:avLst/>
          </a:prstGeom>
          <a:solidFill>
            <a:srgbClr val="FF0000"/>
          </a:solid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ea typeface="Calibri"/>
                <a:cs typeface="Calibri"/>
              </a:rPr>
              <a:t>Level I</a:t>
            </a:r>
            <a:endParaRPr kumimoji="0" lang="en-US" sz="16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ea typeface="Calibri"/>
                <a:cs typeface="Calibri"/>
              </a:rPr>
              <a:t>Unsatisfactory</a:t>
            </a:r>
            <a:endParaRPr kumimoji="0" lang="en-US" sz="18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ea typeface="Calibri"/>
                <a:cs typeface="Calibri"/>
              </a:rPr>
              <a:t>Academic</a:t>
            </a:r>
            <a:endParaRPr kumimoji="0" lang="en-US" sz="18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ea typeface="Calibri"/>
                <a:cs typeface="Calibri"/>
              </a:rPr>
              <a:t>Performance</a:t>
            </a:r>
            <a:endParaRPr kumimoji="0" lang="en-US" sz="18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ea typeface="Calibri"/>
                <a:cs typeface="Calibri"/>
              </a:rPr>
              <a:t> </a:t>
            </a:r>
            <a:endParaRPr kumimoji="0" lang="en-US" sz="1600" b="0" i="0" u="none" strike="noStrike" kern="0" cap="none" spc="0" normalizeH="0" baseline="0" noProof="0" dirty="0">
              <a:ln>
                <a:noFill/>
              </a:ln>
              <a:solidFill>
                <a:prstClr val="white"/>
              </a:solidFill>
              <a:effectLst/>
              <a:uLnTx/>
              <a:uFillTx/>
              <a:ea typeface="Calibri"/>
              <a:cs typeface="Times New Roman"/>
            </a:endParaRPr>
          </a:p>
        </p:txBody>
      </p:sp>
      <p:sp>
        <p:nvSpPr>
          <p:cNvPr id="14" name="Rectangle 13"/>
          <p:cNvSpPr>
            <a:spLocks/>
          </p:cNvSpPr>
          <p:nvPr/>
        </p:nvSpPr>
        <p:spPr>
          <a:xfrm>
            <a:off x="3287577" y="4215219"/>
            <a:ext cx="2571753" cy="1645920"/>
          </a:xfrm>
          <a:prstGeom prst="rect">
            <a:avLst/>
          </a:prstGeom>
          <a:solidFill>
            <a:srgbClr val="035EA0"/>
          </a:solid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ea typeface="Calibri"/>
                <a:cs typeface="Calibri"/>
              </a:rPr>
              <a:t>Level II</a:t>
            </a:r>
            <a:endParaRPr kumimoji="0" lang="en-US" sz="16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ea typeface="Calibri"/>
                <a:cs typeface="Calibri"/>
              </a:rPr>
              <a:t>Satisfactory</a:t>
            </a:r>
            <a:endParaRPr kumimoji="0" lang="en-US" sz="18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ea typeface="Calibri"/>
                <a:cs typeface="Calibri"/>
              </a:rPr>
              <a:t>Academic</a:t>
            </a:r>
            <a:endParaRPr kumimoji="0" lang="en-US" sz="18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ea typeface="Calibri"/>
                <a:cs typeface="Calibri"/>
              </a:rPr>
              <a:t>Performance</a:t>
            </a:r>
            <a:endParaRPr kumimoji="0" lang="en-US" sz="18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ea typeface="Calibri"/>
                <a:cs typeface="Calibri"/>
              </a:rPr>
              <a:t> </a:t>
            </a:r>
            <a:endParaRPr kumimoji="0" lang="en-US" sz="1600" b="0" i="0" u="none" strike="noStrike" kern="0" cap="none" spc="0" normalizeH="0" baseline="0" noProof="0" dirty="0">
              <a:ln>
                <a:noFill/>
              </a:ln>
              <a:solidFill>
                <a:prstClr val="white"/>
              </a:solidFill>
              <a:effectLst/>
              <a:uLnTx/>
              <a:uFillTx/>
              <a:ea typeface="Calibri"/>
              <a:cs typeface="Times New Roman"/>
            </a:endParaRPr>
          </a:p>
        </p:txBody>
      </p:sp>
      <p:sp>
        <p:nvSpPr>
          <p:cNvPr id="15" name="Rectangle 14"/>
          <p:cNvSpPr>
            <a:spLocks/>
          </p:cNvSpPr>
          <p:nvPr/>
        </p:nvSpPr>
        <p:spPr>
          <a:xfrm>
            <a:off x="5898058" y="4204464"/>
            <a:ext cx="2571753" cy="1645920"/>
          </a:xfrm>
          <a:prstGeom prst="rect">
            <a:avLst/>
          </a:prstGeom>
          <a:solidFill>
            <a:srgbClr val="86C440"/>
          </a:solid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10253F"/>
                </a:solidFill>
                <a:effectLst/>
                <a:uLnTx/>
                <a:uFillTx/>
                <a:ea typeface="Calibri"/>
                <a:cs typeface="Calibri"/>
              </a:rPr>
              <a:t>Level III</a:t>
            </a:r>
            <a:endParaRPr kumimoji="0" lang="en-US" sz="1600" b="0" i="0" u="none" strike="noStrike" kern="0" cap="none" spc="0" normalizeH="0" baseline="0" noProof="0" dirty="0">
              <a:ln>
                <a:noFill/>
              </a:ln>
              <a:solidFill>
                <a:srgbClr val="10253F"/>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10253F"/>
                </a:solidFill>
                <a:effectLst/>
                <a:uLnTx/>
                <a:uFillTx/>
                <a:ea typeface="Calibri"/>
                <a:cs typeface="Calibri"/>
              </a:rPr>
              <a:t>Advanced</a:t>
            </a:r>
            <a:endParaRPr kumimoji="0" lang="en-US" sz="1800" b="0" i="0" u="none" strike="noStrike" kern="0" cap="none" spc="0" normalizeH="0" baseline="0" noProof="0" dirty="0">
              <a:ln>
                <a:noFill/>
              </a:ln>
              <a:solidFill>
                <a:srgbClr val="10253F"/>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10253F"/>
                </a:solidFill>
                <a:effectLst/>
                <a:uLnTx/>
                <a:uFillTx/>
                <a:ea typeface="Calibri"/>
                <a:cs typeface="Calibri"/>
              </a:rPr>
              <a:t>Academic</a:t>
            </a:r>
            <a:endParaRPr kumimoji="0" lang="en-US" sz="1800" b="0" i="0" u="none" strike="noStrike" kern="0" cap="none" spc="0" normalizeH="0" baseline="0" noProof="0" dirty="0">
              <a:ln>
                <a:noFill/>
              </a:ln>
              <a:solidFill>
                <a:srgbClr val="10253F"/>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10253F"/>
                </a:solidFill>
                <a:effectLst/>
                <a:uLnTx/>
                <a:uFillTx/>
                <a:ea typeface="Calibri"/>
                <a:cs typeface="Calibri"/>
              </a:rPr>
              <a:t>Performance</a:t>
            </a:r>
            <a:endParaRPr kumimoji="0" lang="en-US" sz="1800" b="0" i="0" u="none" strike="noStrike" kern="0" cap="none" spc="0" normalizeH="0" baseline="0" noProof="0" dirty="0">
              <a:ln>
                <a:noFill/>
              </a:ln>
              <a:solidFill>
                <a:srgbClr val="10253F"/>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prstClr val="white"/>
                </a:solidFill>
                <a:effectLst/>
                <a:uLnTx/>
                <a:uFillTx/>
                <a:ea typeface="Calibri"/>
                <a:cs typeface="Calibri"/>
              </a:rPr>
              <a:t> </a:t>
            </a:r>
            <a:endParaRPr kumimoji="0" lang="en-US" sz="1600" b="0" i="0" u="none" strike="noStrike" kern="0" cap="none" spc="0" normalizeH="0" baseline="0" noProof="0" dirty="0">
              <a:ln>
                <a:noFill/>
              </a:ln>
              <a:solidFill>
                <a:prstClr val="white"/>
              </a:solidFill>
              <a:effectLst/>
              <a:uLnTx/>
              <a:uFillTx/>
              <a:ea typeface="Calibri"/>
              <a:cs typeface="Times New Roman"/>
            </a:endParaRPr>
          </a:p>
        </p:txBody>
      </p:sp>
      <p:sp>
        <p:nvSpPr>
          <p:cNvPr id="16" name="Content Placeholder 2"/>
          <p:cNvSpPr txBox="1">
            <a:spLocks/>
          </p:cNvSpPr>
          <p:nvPr/>
        </p:nvSpPr>
        <p:spPr>
          <a:xfrm>
            <a:off x="2480949" y="3482493"/>
            <a:ext cx="1752600" cy="68580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10253F"/>
                </a:solidFill>
                <a:effectLst/>
                <a:uLnTx/>
                <a:uFillTx/>
                <a:latin typeface="+mn-lt"/>
                <a:ea typeface="+mn-ea"/>
                <a:cs typeface="+mn-cs"/>
              </a:rPr>
              <a:t>Satisfactory</a:t>
            </a:r>
          </a:p>
        </p:txBody>
      </p:sp>
      <p:sp>
        <p:nvSpPr>
          <p:cNvPr id="17" name="Content Placeholder 2"/>
          <p:cNvSpPr txBox="1">
            <a:spLocks/>
          </p:cNvSpPr>
          <p:nvPr/>
        </p:nvSpPr>
        <p:spPr>
          <a:xfrm>
            <a:off x="4995549" y="3482493"/>
            <a:ext cx="1752600" cy="68580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1F497D">
                    <a:lumMod val="50000"/>
                  </a:srgbClr>
                </a:solidFill>
                <a:effectLst/>
                <a:uLnTx/>
                <a:uFillTx/>
                <a:latin typeface="+mn-lt"/>
                <a:ea typeface="+mn-ea"/>
                <a:cs typeface="+mn-cs"/>
              </a:rPr>
              <a:t>Advanced</a:t>
            </a:r>
          </a:p>
        </p:txBody>
      </p:sp>
      <p:sp>
        <p:nvSpPr>
          <p:cNvPr id="19" name="Title 6"/>
          <p:cNvSpPr txBox="1">
            <a:spLocks/>
          </p:cNvSpPr>
          <p:nvPr/>
        </p:nvSpPr>
        <p:spPr>
          <a:xfrm>
            <a:off x="137795" y="94205"/>
            <a:ext cx="8871316" cy="627901"/>
          </a:xfrm>
          <a:prstGeom prst="rect">
            <a:avLst/>
          </a:prstGeom>
        </p:spPr>
        <p:txBody>
          <a:bodyPr anchor="ctr"/>
          <a:lstStyle>
            <a:lvl1pPr algn="r" defTabSz="914400" rtl="0" eaLnBrk="1" latinLnBrk="0" hangingPunct="1">
              <a:spcBef>
                <a:spcPct val="0"/>
              </a:spcBef>
              <a:buNone/>
              <a:defRPr sz="3200" kern="1200">
                <a:solidFill>
                  <a:srgbClr val="800080"/>
                </a:solidFill>
                <a:latin typeface="Century Gothic"/>
                <a:ea typeface="+mj-ea"/>
                <a:cs typeface="Century Gothic"/>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000" noProof="0" dirty="0">
                <a:solidFill>
                  <a:srgbClr val="FF6600"/>
                </a:solidFill>
              </a:rPr>
              <a:t>C</a:t>
            </a:r>
            <a:r>
              <a:rPr kumimoji="0" lang="en-US" sz="2000" b="0" i="0" u="none" strike="noStrike" kern="1200" cap="none" spc="0" normalizeH="0" baseline="0" noProof="0" dirty="0">
                <a:ln>
                  <a:noFill/>
                </a:ln>
                <a:solidFill>
                  <a:srgbClr val="FF6600"/>
                </a:solidFill>
                <a:effectLst/>
                <a:uLnTx/>
                <a:uFillTx/>
              </a:rPr>
              <a:t>onnecting</a:t>
            </a:r>
            <a:r>
              <a:rPr lang="en-US" sz="2000" dirty="0">
                <a:solidFill>
                  <a:srgbClr val="FF6600"/>
                </a:solidFill>
              </a:rPr>
              <a:t> STAAR Performance Categories and the Level II-Phase-in</a:t>
            </a:r>
            <a:endParaRPr kumimoji="0" lang="en-US" sz="2000" b="0" i="0" u="none" strike="noStrike" kern="1200" cap="none" spc="0" normalizeH="0" baseline="0" noProof="0" dirty="0">
              <a:ln>
                <a:noFill/>
              </a:ln>
              <a:solidFill>
                <a:srgbClr val="FF6600"/>
              </a:solidFill>
              <a:effectLst/>
              <a:uLnTx/>
              <a:uFillTx/>
            </a:endParaRPr>
          </a:p>
        </p:txBody>
      </p:sp>
      <p:cxnSp>
        <p:nvCxnSpPr>
          <p:cNvPr id="11" name="Straight Connector 10"/>
          <p:cNvCxnSpPr/>
          <p:nvPr/>
        </p:nvCxnSpPr>
        <p:spPr>
          <a:xfrm>
            <a:off x="3272445" y="4009839"/>
            <a:ext cx="0" cy="21031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Content Placeholder 2"/>
          <p:cNvSpPr txBox="1">
            <a:spLocks/>
          </p:cNvSpPr>
          <p:nvPr/>
        </p:nvSpPr>
        <p:spPr>
          <a:xfrm>
            <a:off x="5821284" y="5938156"/>
            <a:ext cx="2590800" cy="507540"/>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rgbClr val="339933"/>
                </a:solidFill>
                <a:effectLst/>
                <a:uLnTx/>
                <a:uFillTx/>
                <a:latin typeface="+mn-lt"/>
                <a:ea typeface="+mn-ea"/>
                <a:cs typeface="Rockwell"/>
              </a:rPr>
              <a:t>Well Prepared</a:t>
            </a:r>
          </a:p>
        </p:txBody>
      </p:sp>
      <p:sp>
        <p:nvSpPr>
          <p:cNvPr id="33" name="Content Placeholder 2"/>
          <p:cNvSpPr txBox="1">
            <a:spLocks/>
          </p:cNvSpPr>
          <p:nvPr/>
        </p:nvSpPr>
        <p:spPr>
          <a:xfrm>
            <a:off x="423042" y="5915086"/>
            <a:ext cx="2792897" cy="553680"/>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Rockwell"/>
              </a:rPr>
              <a:t>Inadequately Prepared</a:t>
            </a:r>
          </a:p>
        </p:txBody>
      </p:sp>
      <p:sp>
        <p:nvSpPr>
          <p:cNvPr id="34" name="Content Placeholder 2"/>
          <p:cNvSpPr txBox="1">
            <a:spLocks/>
          </p:cNvSpPr>
          <p:nvPr/>
        </p:nvSpPr>
        <p:spPr>
          <a:xfrm>
            <a:off x="3244471" y="5962702"/>
            <a:ext cx="2590800" cy="473740"/>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rgbClr val="035EA0"/>
                </a:solidFill>
                <a:effectLst/>
                <a:uLnTx/>
                <a:uFillTx/>
                <a:latin typeface="+mn-lt"/>
                <a:ea typeface="+mn-ea"/>
                <a:cs typeface="Rockwell"/>
              </a:rPr>
              <a:t>Sufficiently Prepared</a:t>
            </a:r>
          </a:p>
        </p:txBody>
      </p:sp>
      <p:sp>
        <p:nvSpPr>
          <p:cNvPr id="2" name="Text Placeholder 1"/>
          <p:cNvSpPr>
            <a:spLocks noGrp="1"/>
          </p:cNvSpPr>
          <p:nvPr>
            <p:ph type="body" idx="1"/>
          </p:nvPr>
        </p:nvSpPr>
        <p:spPr>
          <a:xfrm>
            <a:off x="197138" y="757153"/>
            <a:ext cx="8675650" cy="2072907"/>
          </a:xfrm>
        </p:spPr>
        <p:txBody>
          <a:bodyPr>
            <a:normAutofit/>
          </a:bodyPr>
          <a:lstStyle/>
          <a:p>
            <a:pPr marL="342900" indent="-342900">
              <a:lnSpc>
                <a:spcPct val="120000"/>
              </a:lnSpc>
              <a:buFont typeface="Wingdings" panose="05000000000000000000" pitchFamily="2" charset="2"/>
              <a:buChar char="q"/>
            </a:pPr>
            <a:r>
              <a:rPr lang="en-US" sz="1800" dirty="0">
                <a:solidFill>
                  <a:srgbClr val="990099"/>
                </a:solidFill>
              </a:rPr>
              <a:t>Example: Grade 8 Reading</a:t>
            </a:r>
          </a:p>
          <a:p>
            <a:pPr marL="342900" indent="-342900">
              <a:lnSpc>
                <a:spcPct val="120000"/>
              </a:lnSpc>
              <a:buFont typeface="Wingdings" panose="05000000000000000000" pitchFamily="2" charset="2"/>
              <a:buChar char="q"/>
            </a:pPr>
            <a:r>
              <a:rPr lang="en-US" sz="1800" dirty="0">
                <a:solidFill>
                  <a:srgbClr val="990099"/>
                </a:solidFill>
              </a:rPr>
              <a:t>We can map the following scale score </a:t>
            </a:r>
            <a:r>
              <a:rPr lang="en-US" sz="1800" dirty="0" err="1">
                <a:solidFill>
                  <a:srgbClr val="990099"/>
                </a:solidFill>
              </a:rPr>
              <a:t>cutpoints</a:t>
            </a:r>
            <a:r>
              <a:rPr lang="en-US" sz="1800" dirty="0">
                <a:solidFill>
                  <a:srgbClr val="990099"/>
                </a:solidFill>
              </a:rPr>
              <a:t> along the purple continuum line</a:t>
            </a:r>
          </a:p>
          <a:p>
            <a:pPr marL="800100" lvl="1" indent="-342900">
              <a:lnSpc>
                <a:spcPct val="120000"/>
              </a:lnSpc>
              <a:buFont typeface="Wingdings" panose="05000000000000000000" pitchFamily="2" charset="2"/>
              <a:buChar char="Ø"/>
            </a:pPr>
            <a:r>
              <a:rPr lang="en-US" sz="1600" dirty="0">
                <a:solidFill>
                  <a:srgbClr val="990099"/>
                </a:solidFill>
              </a:rPr>
              <a:t>Level III Standard (1783)</a:t>
            </a:r>
          </a:p>
          <a:p>
            <a:pPr marL="800100" lvl="1" indent="-342900">
              <a:lnSpc>
                <a:spcPct val="120000"/>
              </a:lnSpc>
              <a:buFont typeface="Wingdings" panose="05000000000000000000" pitchFamily="2" charset="2"/>
              <a:buChar char="Ø"/>
            </a:pPr>
            <a:r>
              <a:rPr lang="en-US" sz="1600" dirty="0">
                <a:solidFill>
                  <a:srgbClr val="990099"/>
                </a:solidFill>
              </a:rPr>
              <a:t>Level II–Final Standard (1700)</a:t>
            </a:r>
          </a:p>
          <a:p>
            <a:pPr marL="800100" lvl="1" indent="-342900">
              <a:lnSpc>
                <a:spcPct val="120000"/>
              </a:lnSpc>
              <a:buFont typeface="Wingdings" panose="05000000000000000000" pitchFamily="2" charset="2"/>
              <a:buChar char="Ø"/>
            </a:pPr>
            <a:r>
              <a:rPr lang="en-US" sz="1600" dirty="0">
                <a:solidFill>
                  <a:srgbClr val="990099"/>
                </a:solidFill>
              </a:rPr>
              <a:t>2015-16 Standard Progression Standard (1587)</a:t>
            </a:r>
          </a:p>
        </p:txBody>
      </p:sp>
      <p:cxnSp>
        <p:nvCxnSpPr>
          <p:cNvPr id="30" name="Straight Connector 29"/>
          <p:cNvCxnSpPr/>
          <p:nvPr/>
        </p:nvCxnSpPr>
        <p:spPr>
          <a:xfrm>
            <a:off x="277428" y="5850384"/>
            <a:ext cx="8595360" cy="0"/>
          </a:xfrm>
          <a:prstGeom prst="line">
            <a:avLst/>
          </a:prstGeom>
          <a:ln w="107950">
            <a:solidFill>
              <a:srgbClr val="99009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77428" y="3883674"/>
            <a:ext cx="0" cy="2011680"/>
          </a:xfrm>
          <a:prstGeom prst="line">
            <a:avLst/>
          </a:prstGeom>
          <a:ln w="73025">
            <a:solidFill>
              <a:srgbClr val="990099"/>
            </a:solidFill>
          </a:ln>
        </p:spPr>
        <p:style>
          <a:lnRef idx="1">
            <a:schemeClr val="accent1"/>
          </a:lnRef>
          <a:fillRef idx="0">
            <a:schemeClr val="accent1"/>
          </a:fillRef>
          <a:effectRef idx="0">
            <a:schemeClr val="accent1"/>
          </a:effectRef>
          <a:fontRef idx="minor">
            <a:schemeClr val="tx1"/>
          </a:fontRef>
        </p:style>
      </p:cxnSp>
      <p:sp>
        <p:nvSpPr>
          <p:cNvPr id="21" name="Content Placeholder 4"/>
          <p:cNvSpPr txBox="1">
            <a:spLocks/>
          </p:cNvSpPr>
          <p:nvPr/>
        </p:nvSpPr>
        <p:spPr>
          <a:xfrm>
            <a:off x="50567" y="3328531"/>
            <a:ext cx="593798" cy="455256"/>
          </a:xfrm>
          <a:prstGeom prst="rect">
            <a:avLst/>
          </a:prstGeom>
          <a:solidFill>
            <a:srgbClr val="990099"/>
          </a:solidFill>
          <a:ln>
            <a:noFill/>
          </a:ln>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Wingdings" panose="05000000000000000000" pitchFamily="2" charset="2"/>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1400" b="1" i="0" u="none" strike="noStrike" kern="1200" cap="none" spc="0" normalizeH="0" baseline="0" noProof="0" dirty="0">
                <a:ln>
                  <a:noFill/>
                </a:ln>
                <a:solidFill>
                  <a:schemeClr val="bg1"/>
                </a:solidFill>
                <a:effectLst/>
                <a:uLnTx/>
                <a:uFillTx/>
                <a:latin typeface="+mn-lt"/>
                <a:ea typeface="+mn-ea"/>
                <a:cs typeface="+mn-cs"/>
              </a:rPr>
              <a:t>0</a:t>
            </a:r>
          </a:p>
        </p:txBody>
      </p:sp>
      <p:cxnSp>
        <p:nvCxnSpPr>
          <p:cNvPr id="22" name="Straight Connector 21"/>
          <p:cNvCxnSpPr/>
          <p:nvPr/>
        </p:nvCxnSpPr>
        <p:spPr>
          <a:xfrm>
            <a:off x="8872788" y="3883674"/>
            <a:ext cx="0" cy="2011680"/>
          </a:xfrm>
          <a:prstGeom prst="line">
            <a:avLst/>
          </a:prstGeom>
          <a:ln w="73025">
            <a:solidFill>
              <a:srgbClr val="990099"/>
            </a:solidFill>
          </a:ln>
        </p:spPr>
        <p:style>
          <a:lnRef idx="1">
            <a:schemeClr val="accent1"/>
          </a:lnRef>
          <a:fillRef idx="0">
            <a:schemeClr val="accent1"/>
          </a:fillRef>
          <a:effectRef idx="0">
            <a:schemeClr val="accent1"/>
          </a:effectRef>
          <a:fontRef idx="minor">
            <a:schemeClr val="tx1"/>
          </a:fontRef>
        </p:style>
      </p:cxnSp>
      <p:sp>
        <p:nvSpPr>
          <p:cNvPr id="24" name="Content Placeholder 4"/>
          <p:cNvSpPr txBox="1">
            <a:spLocks/>
          </p:cNvSpPr>
          <p:nvPr/>
        </p:nvSpPr>
        <p:spPr>
          <a:xfrm>
            <a:off x="8527239" y="3324758"/>
            <a:ext cx="593798" cy="455256"/>
          </a:xfrm>
          <a:prstGeom prst="rect">
            <a:avLst/>
          </a:prstGeom>
          <a:solidFill>
            <a:srgbClr val="990099"/>
          </a:solidFill>
          <a:ln>
            <a:noFill/>
          </a:ln>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Wingdings" panose="05000000000000000000" pitchFamily="2" charset="2"/>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1400" b="1" i="0" u="none" strike="noStrike" kern="1200" cap="none" spc="0" normalizeH="0" baseline="0" noProof="0" dirty="0">
                <a:ln>
                  <a:noFill/>
                </a:ln>
                <a:solidFill>
                  <a:schemeClr val="bg1"/>
                </a:solidFill>
                <a:effectLst/>
                <a:uLnTx/>
                <a:uFillTx/>
                <a:latin typeface="+mn-lt"/>
                <a:ea typeface="+mn-ea"/>
                <a:cs typeface="+mn-cs"/>
              </a:rPr>
              <a:t>2200</a:t>
            </a:r>
          </a:p>
        </p:txBody>
      </p:sp>
      <p:cxnSp>
        <p:nvCxnSpPr>
          <p:cNvPr id="25" name="Straight Connector 24"/>
          <p:cNvCxnSpPr/>
          <p:nvPr/>
        </p:nvCxnSpPr>
        <p:spPr>
          <a:xfrm>
            <a:off x="5877993" y="3421797"/>
            <a:ext cx="0" cy="2651760"/>
          </a:xfrm>
          <a:prstGeom prst="line">
            <a:avLst/>
          </a:prstGeom>
          <a:ln w="73025">
            <a:solidFill>
              <a:srgbClr val="990099"/>
            </a:solidFill>
          </a:ln>
        </p:spPr>
        <p:style>
          <a:lnRef idx="1">
            <a:schemeClr val="accent1"/>
          </a:lnRef>
          <a:fillRef idx="0">
            <a:schemeClr val="accent1"/>
          </a:fillRef>
          <a:effectRef idx="0">
            <a:schemeClr val="accent1"/>
          </a:effectRef>
          <a:fontRef idx="minor">
            <a:schemeClr val="tx1"/>
          </a:fontRef>
        </p:style>
      </p:cxnSp>
      <p:sp>
        <p:nvSpPr>
          <p:cNvPr id="26" name="Content Placeholder 4"/>
          <p:cNvSpPr txBox="1">
            <a:spLocks/>
          </p:cNvSpPr>
          <p:nvPr/>
        </p:nvSpPr>
        <p:spPr>
          <a:xfrm>
            <a:off x="5574950" y="2965214"/>
            <a:ext cx="593798" cy="457200"/>
          </a:xfrm>
          <a:prstGeom prst="rect">
            <a:avLst/>
          </a:prstGeom>
          <a:solidFill>
            <a:srgbClr val="990099"/>
          </a:solidFill>
          <a:ln>
            <a:noFill/>
          </a:ln>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Wingdings" panose="05000000000000000000" pitchFamily="2" charset="2"/>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1400" b="1" i="0" u="none" strike="noStrike" kern="1200" cap="none" spc="0" normalizeH="0" baseline="0" noProof="0" dirty="0">
                <a:ln>
                  <a:noFill/>
                </a:ln>
                <a:solidFill>
                  <a:schemeClr val="bg1"/>
                </a:solidFill>
                <a:effectLst/>
                <a:uLnTx/>
                <a:uFillTx/>
                <a:latin typeface="+mn-lt"/>
                <a:ea typeface="+mn-ea"/>
                <a:cs typeface="+mn-cs"/>
              </a:rPr>
              <a:t>1783</a:t>
            </a:r>
          </a:p>
        </p:txBody>
      </p:sp>
      <p:cxnSp>
        <p:nvCxnSpPr>
          <p:cNvPr id="28" name="Straight Connector 27"/>
          <p:cNvCxnSpPr/>
          <p:nvPr/>
        </p:nvCxnSpPr>
        <p:spPr>
          <a:xfrm>
            <a:off x="3267323" y="3478876"/>
            <a:ext cx="0" cy="2651760"/>
          </a:xfrm>
          <a:prstGeom prst="line">
            <a:avLst/>
          </a:prstGeom>
          <a:ln w="73025">
            <a:solidFill>
              <a:srgbClr val="990099"/>
            </a:solidFill>
          </a:ln>
        </p:spPr>
        <p:style>
          <a:lnRef idx="1">
            <a:schemeClr val="accent1"/>
          </a:lnRef>
          <a:fillRef idx="0">
            <a:schemeClr val="accent1"/>
          </a:fillRef>
          <a:effectRef idx="0">
            <a:schemeClr val="accent1"/>
          </a:effectRef>
          <a:fontRef idx="minor">
            <a:schemeClr val="tx1"/>
          </a:fontRef>
        </p:style>
      </p:cxnSp>
      <p:sp>
        <p:nvSpPr>
          <p:cNvPr id="29" name="Content Placeholder 4"/>
          <p:cNvSpPr txBox="1">
            <a:spLocks/>
          </p:cNvSpPr>
          <p:nvPr/>
        </p:nvSpPr>
        <p:spPr>
          <a:xfrm>
            <a:off x="2970424" y="3036361"/>
            <a:ext cx="593798" cy="457200"/>
          </a:xfrm>
          <a:prstGeom prst="rect">
            <a:avLst/>
          </a:prstGeom>
          <a:solidFill>
            <a:srgbClr val="990099"/>
          </a:solidFill>
          <a:ln>
            <a:noFill/>
          </a:ln>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Wingdings" panose="05000000000000000000" pitchFamily="2" charset="2"/>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1400" b="1" i="0" u="none" strike="noStrike" kern="1200" cap="none" spc="0" normalizeH="0" baseline="0" noProof="0" dirty="0">
                <a:ln>
                  <a:noFill/>
                </a:ln>
                <a:solidFill>
                  <a:schemeClr val="bg1"/>
                </a:solidFill>
                <a:effectLst/>
                <a:uLnTx/>
                <a:uFillTx/>
                <a:latin typeface="+mn-lt"/>
                <a:ea typeface="+mn-ea"/>
                <a:cs typeface="+mn-cs"/>
              </a:rPr>
              <a:t>1700</a:t>
            </a:r>
          </a:p>
        </p:txBody>
      </p:sp>
      <p:cxnSp>
        <p:nvCxnSpPr>
          <p:cNvPr id="36" name="Straight Connector 35"/>
          <p:cNvCxnSpPr/>
          <p:nvPr/>
        </p:nvCxnSpPr>
        <p:spPr>
          <a:xfrm>
            <a:off x="1862962" y="3754860"/>
            <a:ext cx="0" cy="2286000"/>
          </a:xfrm>
          <a:prstGeom prst="line">
            <a:avLst/>
          </a:prstGeom>
          <a:ln w="73025">
            <a:solidFill>
              <a:srgbClr val="990099"/>
            </a:solidFill>
          </a:ln>
        </p:spPr>
        <p:style>
          <a:lnRef idx="1">
            <a:schemeClr val="accent1"/>
          </a:lnRef>
          <a:fillRef idx="0">
            <a:schemeClr val="accent1"/>
          </a:fillRef>
          <a:effectRef idx="0">
            <a:schemeClr val="accent1"/>
          </a:effectRef>
          <a:fontRef idx="minor">
            <a:schemeClr val="tx1"/>
          </a:fontRef>
        </p:style>
      </p:cxnSp>
      <p:sp>
        <p:nvSpPr>
          <p:cNvPr id="37" name="Content Placeholder 4"/>
          <p:cNvSpPr txBox="1">
            <a:spLocks/>
          </p:cNvSpPr>
          <p:nvPr/>
        </p:nvSpPr>
        <p:spPr>
          <a:xfrm>
            <a:off x="1594418" y="3294988"/>
            <a:ext cx="593798" cy="457200"/>
          </a:xfrm>
          <a:prstGeom prst="rect">
            <a:avLst/>
          </a:prstGeom>
          <a:solidFill>
            <a:srgbClr val="990099"/>
          </a:solidFill>
          <a:ln>
            <a:noFill/>
          </a:ln>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Wingdings" panose="05000000000000000000" pitchFamily="2" charset="2"/>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1400" b="1" i="0" u="none" strike="noStrike" kern="1200" cap="none" spc="0" normalizeH="0" baseline="0" noProof="0" dirty="0">
                <a:ln>
                  <a:noFill/>
                </a:ln>
                <a:solidFill>
                  <a:schemeClr val="bg1"/>
                </a:solidFill>
                <a:effectLst/>
                <a:uLnTx/>
                <a:uFillTx/>
                <a:latin typeface="+mn-lt"/>
                <a:ea typeface="+mn-ea"/>
                <a:cs typeface="+mn-cs"/>
              </a:rPr>
              <a:t>1587</a:t>
            </a:r>
          </a:p>
        </p:txBody>
      </p:sp>
    </p:spTree>
    <p:extLst>
      <p:ext uri="{BB962C8B-B14F-4D97-AF65-F5344CB8AC3E}">
        <p14:creationId xmlns:p14="http://schemas.microsoft.com/office/powerpoint/2010/main" val="3447205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Effect transition="in" filter="fade">
                                      <p:cBhvr>
                                        <p:cTn id="39" dur="1000"/>
                                        <p:tgtEl>
                                          <p:spTgt spid="2">
                                            <p:txEl>
                                              <p:pRg st="1" end="1"/>
                                            </p:txEl>
                                          </p:spTgt>
                                        </p:tgtEl>
                                      </p:cBhvr>
                                    </p:animEffect>
                                    <p:anim calcmode="lin" valueType="num">
                                      <p:cBhvr>
                                        <p:cTn id="40"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
                                            <p:txEl>
                                              <p:pRg st="2" end="2"/>
                                            </p:txEl>
                                          </p:spTgt>
                                        </p:tgtEl>
                                        <p:attrNameLst>
                                          <p:attrName>style.visibility</p:attrName>
                                        </p:attrNameLst>
                                      </p:cBhvr>
                                      <p:to>
                                        <p:strVal val="visible"/>
                                      </p:to>
                                    </p:set>
                                    <p:animEffect transition="in" filter="fade">
                                      <p:cBhvr>
                                        <p:cTn id="46" dur="1000"/>
                                        <p:tgtEl>
                                          <p:spTgt spid="2">
                                            <p:txEl>
                                              <p:pRg st="2" end="2"/>
                                            </p:txEl>
                                          </p:spTgt>
                                        </p:tgtEl>
                                      </p:cBhvr>
                                    </p:animEffect>
                                    <p:anim calcmode="lin" valueType="num">
                                      <p:cBhvr>
                                        <p:cTn id="47"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down)">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barn(inVertical)">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
                                            <p:txEl>
                                              <p:pRg st="3" end="3"/>
                                            </p:txEl>
                                          </p:spTgt>
                                        </p:tgtEl>
                                        <p:attrNameLst>
                                          <p:attrName>style.visibility</p:attrName>
                                        </p:attrNameLst>
                                      </p:cBhvr>
                                      <p:to>
                                        <p:strVal val="visible"/>
                                      </p:to>
                                    </p:set>
                                    <p:animEffect transition="in" filter="fade">
                                      <p:cBhvr>
                                        <p:cTn id="63" dur="1000"/>
                                        <p:tgtEl>
                                          <p:spTgt spid="2">
                                            <p:txEl>
                                              <p:pRg st="3" end="3"/>
                                            </p:txEl>
                                          </p:spTgt>
                                        </p:tgtEl>
                                      </p:cBhvr>
                                    </p:animEffect>
                                    <p:anim calcmode="lin" valueType="num">
                                      <p:cBhvr>
                                        <p:cTn id="64"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down)">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arn(inVertical)">
                                      <p:cBhvr>
                                        <p:cTn id="75" dur="500"/>
                                        <p:tgtEl>
                                          <p:spTgt spid="29"/>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
                                            <p:txEl>
                                              <p:pRg st="4" end="4"/>
                                            </p:txEl>
                                          </p:spTgt>
                                        </p:tgtEl>
                                        <p:attrNameLst>
                                          <p:attrName>style.visibility</p:attrName>
                                        </p:attrNameLst>
                                      </p:cBhvr>
                                      <p:to>
                                        <p:strVal val="visible"/>
                                      </p:to>
                                    </p:set>
                                    <p:animEffect transition="in" filter="fade">
                                      <p:cBhvr>
                                        <p:cTn id="80" dur="1000"/>
                                        <p:tgtEl>
                                          <p:spTgt spid="2">
                                            <p:txEl>
                                              <p:pRg st="4" end="4"/>
                                            </p:txEl>
                                          </p:spTgt>
                                        </p:tgtEl>
                                      </p:cBhvr>
                                    </p:animEffect>
                                    <p:anim calcmode="lin" valueType="num">
                                      <p:cBhvr>
                                        <p:cTn id="81"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82"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down)">
                                      <p:cBhvr>
                                        <p:cTn id="87" dur="500"/>
                                        <p:tgtEl>
                                          <p:spTgt spid="36"/>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barn(inVertical)">
                                      <p:cBhvr>
                                        <p:cTn id="9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21" grpId="0" animBg="1"/>
      <p:bldP spid="24" grpId="0" animBg="1"/>
      <p:bldP spid="26" grpId="0" animBg="1"/>
      <p:bldP spid="29"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2"/>
          <p:cNvSpPr txBox="1">
            <a:spLocks/>
          </p:cNvSpPr>
          <p:nvPr/>
        </p:nvSpPr>
        <p:spPr>
          <a:xfrm>
            <a:off x="2480949" y="2165384"/>
            <a:ext cx="1752600" cy="68580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b="1" dirty="0">
                <a:solidFill>
                  <a:srgbClr val="10253F"/>
                </a:solidFill>
              </a:rPr>
              <a:t>Satisfactory</a:t>
            </a:r>
          </a:p>
        </p:txBody>
      </p:sp>
      <p:sp>
        <p:nvSpPr>
          <p:cNvPr id="9" name="Content Placeholder 2"/>
          <p:cNvSpPr txBox="1">
            <a:spLocks/>
          </p:cNvSpPr>
          <p:nvPr/>
        </p:nvSpPr>
        <p:spPr>
          <a:xfrm>
            <a:off x="4995549" y="2165384"/>
            <a:ext cx="1752600" cy="68580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b="1" dirty="0">
                <a:solidFill>
                  <a:srgbClr val="1F497D">
                    <a:lumMod val="50000"/>
                  </a:srgbClr>
                </a:solidFill>
              </a:rPr>
              <a:t>Advanced</a:t>
            </a:r>
          </a:p>
        </p:txBody>
      </p:sp>
      <p:cxnSp>
        <p:nvCxnSpPr>
          <p:cNvPr id="10" name="Straight Connector 9"/>
          <p:cNvCxnSpPr/>
          <p:nvPr/>
        </p:nvCxnSpPr>
        <p:spPr>
          <a:xfrm>
            <a:off x="453045" y="4732624"/>
            <a:ext cx="83210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877993" y="2698784"/>
            <a:ext cx="0" cy="2286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a:off x="681645" y="3079784"/>
            <a:ext cx="2571753" cy="1645920"/>
          </a:xfrm>
          <a:prstGeom prst="rect">
            <a:avLst/>
          </a:prstGeom>
          <a:solidFill>
            <a:srgbClr val="FF0000"/>
          </a:solid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800" b="1" dirty="0">
                <a:solidFill>
                  <a:prstClr val="white"/>
                </a:solidFill>
                <a:ea typeface="Calibri"/>
                <a:cs typeface="Calibri"/>
              </a:rPr>
              <a:t>Level I</a:t>
            </a:r>
            <a:endParaRPr lang="en-US" sz="1600" dirty="0">
              <a:solidFill>
                <a:prstClr val="white"/>
              </a:solidFill>
              <a:ea typeface="Calibri"/>
              <a:cs typeface="Times New Roman"/>
            </a:endParaRPr>
          </a:p>
          <a:p>
            <a:pPr algn="ctr"/>
            <a:r>
              <a:rPr lang="en-US" i="1" dirty="0">
                <a:solidFill>
                  <a:prstClr val="white"/>
                </a:solidFill>
                <a:ea typeface="Calibri"/>
                <a:cs typeface="Calibri"/>
              </a:rPr>
              <a:t>Unsatisfactory</a:t>
            </a:r>
            <a:endParaRPr lang="en-US" dirty="0">
              <a:solidFill>
                <a:prstClr val="white"/>
              </a:solidFill>
              <a:ea typeface="Calibri"/>
              <a:cs typeface="Times New Roman"/>
            </a:endParaRPr>
          </a:p>
          <a:p>
            <a:pPr algn="ctr"/>
            <a:r>
              <a:rPr lang="en-US" i="1" dirty="0">
                <a:solidFill>
                  <a:prstClr val="white"/>
                </a:solidFill>
                <a:ea typeface="Calibri"/>
                <a:cs typeface="Calibri"/>
              </a:rPr>
              <a:t>Academic</a:t>
            </a:r>
            <a:endParaRPr lang="en-US" dirty="0">
              <a:solidFill>
                <a:prstClr val="white"/>
              </a:solidFill>
              <a:ea typeface="Calibri"/>
              <a:cs typeface="Times New Roman"/>
            </a:endParaRPr>
          </a:p>
          <a:p>
            <a:pPr algn="ctr"/>
            <a:r>
              <a:rPr lang="en-US" i="1" dirty="0">
                <a:solidFill>
                  <a:prstClr val="white"/>
                </a:solidFill>
                <a:ea typeface="Calibri"/>
                <a:cs typeface="Calibri"/>
              </a:rPr>
              <a:t>Performance</a:t>
            </a:r>
            <a:endParaRPr lang="en-US" dirty="0">
              <a:solidFill>
                <a:prstClr val="white"/>
              </a:solidFill>
              <a:ea typeface="Calibri"/>
              <a:cs typeface="Times New Roman"/>
            </a:endParaRPr>
          </a:p>
          <a:p>
            <a:pPr algn="ctr"/>
            <a:r>
              <a:rPr lang="en-US" sz="1600" dirty="0">
                <a:solidFill>
                  <a:prstClr val="white"/>
                </a:solidFill>
                <a:ea typeface="Calibri"/>
                <a:cs typeface="Calibri"/>
              </a:rPr>
              <a:t> </a:t>
            </a:r>
            <a:endParaRPr lang="en-US" sz="1600" dirty="0">
              <a:solidFill>
                <a:prstClr val="white"/>
              </a:solidFill>
              <a:ea typeface="Calibri"/>
              <a:cs typeface="Times New Roman"/>
            </a:endParaRPr>
          </a:p>
        </p:txBody>
      </p:sp>
      <p:sp>
        <p:nvSpPr>
          <p:cNvPr id="14" name="Rectangle 13"/>
          <p:cNvSpPr>
            <a:spLocks/>
          </p:cNvSpPr>
          <p:nvPr/>
        </p:nvSpPr>
        <p:spPr>
          <a:xfrm>
            <a:off x="3287577" y="3079781"/>
            <a:ext cx="2571753" cy="1645920"/>
          </a:xfrm>
          <a:prstGeom prst="rect">
            <a:avLst/>
          </a:prstGeom>
          <a:solidFill>
            <a:srgbClr val="035EA0"/>
          </a:solid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800" b="1" dirty="0">
                <a:solidFill>
                  <a:prstClr val="white"/>
                </a:solidFill>
                <a:ea typeface="Calibri"/>
                <a:cs typeface="Calibri"/>
              </a:rPr>
              <a:t>Level II</a:t>
            </a:r>
            <a:endParaRPr lang="en-US" sz="1600" dirty="0">
              <a:solidFill>
                <a:prstClr val="white"/>
              </a:solidFill>
              <a:ea typeface="Calibri"/>
              <a:cs typeface="Times New Roman"/>
            </a:endParaRPr>
          </a:p>
          <a:p>
            <a:pPr algn="ctr"/>
            <a:r>
              <a:rPr lang="en-US" i="1" dirty="0">
                <a:solidFill>
                  <a:prstClr val="white"/>
                </a:solidFill>
                <a:ea typeface="Calibri"/>
                <a:cs typeface="Calibri"/>
              </a:rPr>
              <a:t>Satisfactory</a:t>
            </a:r>
            <a:endParaRPr lang="en-US" dirty="0">
              <a:solidFill>
                <a:prstClr val="white"/>
              </a:solidFill>
              <a:ea typeface="Calibri"/>
              <a:cs typeface="Times New Roman"/>
            </a:endParaRPr>
          </a:p>
          <a:p>
            <a:pPr algn="ctr"/>
            <a:r>
              <a:rPr lang="en-US" i="1" dirty="0">
                <a:solidFill>
                  <a:prstClr val="white"/>
                </a:solidFill>
                <a:ea typeface="Calibri"/>
                <a:cs typeface="Calibri"/>
              </a:rPr>
              <a:t>Academic</a:t>
            </a:r>
            <a:endParaRPr lang="en-US" dirty="0">
              <a:solidFill>
                <a:prstClr val="white"/>
              </a:solidFill>
              <a:ea typeface="Calibri"/>
              <a:cs typeface="Times New Roman"/>
            </a:endParaRPr>
          </a:p>
          <a:p>
            <a:pPr algn="ctr"/>
            <a:r>
              <a:rPr lang="en-US" i="1" dirty="0">
                <a:solidFill>
                  <a:prstClr val="white"/>
                </a:solidFill>
                <a:ea typeface="Calibri"/>
                <a:cs typeface="Calibri"/>
              </a:rPr>
              <a:t>Performance</a:t>
            </a:r>
            <a:endParaRPr lang="en-US" dirty="0">
              <a:solidFill>
                <a:prstClr val="white"/>
              </a:solidFill>
              <a:ea typeface="Calibri"/>
              <a:cs typeface="Times New Roman"/>
            </a:endParaRPr>
          </a:p>
          <a:p>
            <a:pPr algn="ctr"/>
            <a:r>
              <a:rPr lang="en-US" sz="1600" dirty="0">
                <a:solidFill>
                  <a:prstClr val="white"/>
                </a:solidFill>
                <a:ea typeface="Calibri"/>
                <a:cs typeface="Calibri"/>
              </a:rPr>
              <a:t> </a:t>
            </a:r>
            <a:endParaRPr lang="en-US" sz="1600" dirty="0">
              <a:solidFill>
                <a:prstClr val="white"/>
              </a:solidFill>
              <a:ea typeface="Calibri"/>
              <a:cs typeface="Times New Roman"/>
            </a:endParaRPr>
          </a:p>
        </p:txBody>
      </p:sp>
      <p:sp>
        <p:nvSpPr>
          <p:cNvPr id="15" name="Rectangle 14"/>
          <p:cNvSpPr>
            <a:spLocks/>
          </p:cNvSpPr>
          <p:nvPr/>
        </p:nvSpPr>
        <p:spPr>
          <a:xfrm>
            <a:off x="5898058" y="3069026"/>
            <a:ext cx="2571753" cy="1645920"/>
          </a:xfrm>
          <a:prstGeom prst="rect">
            <a:avLst/>
          </a:prstGeom>
          <a:solidFill>
            <a:srgbClr val="86C440"/>
          </a:solid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rgbClr val="10253F"/>
                </a:solidFill>
                <a:ea typeface="Calibri"/>
                <a:cs typeface="Calibri"/>
              </a:rPr>
              <a:t>Level III</a:t>
            </a:r>
            <a:endParaRPr lang="en-US" sz="1600" dirty="0">
              <a:solidFill>
                <a:srgbClr val="10253F"/>
              </a:solidFill>
              <a:ea typeface="Calibri"/>
              <a:cs typeface="Times New Roman"/>
            </a:endParaRPr>
          </a:p>
          <a:p>
            <a:pPr algn="ctr"/>
            <a:r>
              <a:rPr lang="en-US" i="1" dirty="0">
                <a:solidFill>
                  <a:srgbClr val="10253F"/>
                </a:solidFill>
                <a:ea typeface="Calibri"/>
                <a:cs typeface="Calibri"/>
              </a:rPr>
              <a:t>Advanced</a:t>
            </a:r>
            <a:endParaRPr lang="en-US" dirty="0">
              <a:solidFill>
                <a:srgbClr val="10253F"/>
              </a:solidFill>
              <a:ea typeface="Calibri"/>
              <a:cs typeface="Times New Roman"/>
            </a:endParaRPr>
          </a:p>
          <a:p>
            <a:pPr algn="ctr"/>
            <a:r>
              <a:rPr lang="en-US" i="1" dirty="0">
                <a:solidFill>
                  <a:srgbClr val="10253F"/>
                </a:solidFill>
                <a:ea typeface="Calibri"/>
                <a:cs typeface="Calibri"/>
              </a:rPr>
              <a:t>Academic</a:t>
            </a:r>
            <a:endParaRPr lang="en-US" dirty="0">
              <a:solidFill>
                <a:srgbClr val="10253F"/>
              </a:solidFill>
              <a:ea typeface="Calibri"/>
              <a:cs typeface="Times New Roman"/>
            </a:endParaRPr>
          </a:p>
          <a:p>
            <a:pPr algn="ctr"/>
            <a:r>
              <a:rPr lang="en-US" i="1" dirty="0">
                <a:solidFill>
                  <a:srgbClr val="10253F"/>
                </a:solidFill>
                <a:ea typeface="Calibri"/>
                <a:cs typeface="Calibri"/>
              </a:rPr>
              <a:t>Performance</a:t>
            </a:r>
            <a:endParaRPr lang="en-US" dirty="0">
              <a:solidFill>
                <a:srgbClr val="10253F"/>
              </a:solidFill>
              <a:ea typeface="Calibri"/>
              <a:cs typeface="Times New Roman"/>
            </a:endParaRPr>
          </a:p>
          <a:p>
            <a:pPr algn="ctr"/>
            <a:r>
              <a:rPr lang="en-US" sz="1600" i="1" dirty="0">
                <a:solidFill>
                  <a:prstClr val="white"/>
                </a:solidFill>
                <a:ea typeface="Calibri"/>
                <a:cs typeface="Calibri"/>
              </a:rPr>
              <a:t> </a:t>
            </a:r>
            <a:endParaRPr lang="en-US" sz="1600" dirty="0">
              <a:solidFill>
                <a:prstClr val="white"/>
              </a:solidFill>
              <a:ea typeface="Calibri"/>
              <a:cs typeface="Times New Roman"/>
            </a:endParaRPr>
          </a:p>
        </p:txBody>
      </p:sp>
      <p:sp>
        <p:nvSpPr>
          <p:cNvPr id="16" name="Content Placeholder 2"/>
          <p:cNvSpPr txBox="1">
            <a:spLocks/>
          </p:cNvSpPr>
          <p:nvPr/>
        </p:nvSpPr>
        <p:spPr>
          <a:xfrm>
            <a:off x="2480949" y="2165384"/>
            <a:ext cx="1752600" cy="68580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b="1" dirty="0">
                <a:solidFill>
                  <a:srgbClr val="10253F"/>
                </a:solidFill>
              </a:rPr>
              <a:t>Satisfactory</a:t>
            </a:r>
          </a:p>
        </p:txBody>
      </p:sp>
      <p:sp>
        <p:nvSpPr>
          <p:cNvPr id="17" name="Content Placeholder 2"/>
          <p:cNvSpPr txBox="1">
            <a:spLocks/>
          </p:cNvSpPr>
          <p:nvPr/>
        </p:nvSpPr>
        <p:spPr>
          <a:xfrm>
            <a:off x="4995549" y="2165384"/>
            <a:ext cx="1752600" cy="68580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b="1" dirty="0">
                <a:solidFill>
                  <a:srgbClr val="1F497D">
                    <a:lumMod val="50000"/>
                  </a:srgbClr>
                </a:solidFill>
              </a:rPr>
              <a:t>Advanced</a:t>
            </a:r>
          </a:p>
        </p:txBody>
      </p:sp>
      <p:sp>
        <p:nvSpPr>
          <p:cNvPr id="19" name="Title 6"/>
          <p:cNvSpPr txBox="1">
            <a:spLocks/>
          </p:cNvSpPr>
          <p:nvPr/>
        </p:nvSpPr>
        <p:spPr>
          <a:xfrm>
            <a:off x="197450" y="238857"/>
            <a:ext cx="8766000" cy="1057216"/>
          </a:xfrm>
          <a:prstGeom prst="rect">
            <a:avLst/>
          </a:prstGeom>
        </p:spPr>
        <p:txBody>
          <a:bodyPr anchor="ctr"/>
          <a:lstStyle>
            <a:lvl1pPr algn="r" defTabSz="914400" rtl="0" eaLnBrk="1" latinLnBrk="0" hangingPunct="1">
              <a:spcBef>
                <a:spcPct val="0"/>
              </a:spcBef>
              <a:buNone/>
              <a:defRPr sz="3200" kern="1200">
                <a:solidFill>
                  <a:srgbClr val="800080"/>
                </a:solidFill>
                <a:latin typeface="Century Gothic"/>
                <a:ea typeface="+mj-ea"/>
                <a:cs typeface="Century Gothic"/>
              </a:defRPr>
            </a:lvl1pPr>
          </a:lstStyle>
          <a:p>
            <a:pPr algn="l"/>
            <a:r>
              <a:rPr lang="en-US" sz="2800" dirty="0">
                <a:solidFill>
                  <a:srgbClr val="777776"/>
                </a:solidFill>
              </a:rPr>
              <a:t>the Level II Phase-in is like </a:t>
            </a:r>
            <a:r>
              <a:rPr lang="en-US" sz="2800" b="1" dirty="0">
                <a:solidFill>
                  <a:srgbClr val="FF6600"/>
                </a:solidFill>
              </a:rPr>
              <a:t>grading on a curve …</a:t>
            </a:r>
          </a:p>
        </p:txBody>
      </p:sp>
      <p:cxnSp>
        <p:nvCxnSpPr>
          <p:cNvPr id="11" name="Straight Connector 10"/>
          <p:cNvCxnSpPr/>
          <p:nvPr/>
        </p:nvCxnSpPr>
        <p:spPr>
          <a:xfrm>
            <a:off x="3272445" y="2698784"/>
            <a:ext cx="0" cy="2286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Content Placeholder 1"/>
          <p:cNvSpPr txBox="1">
            <a:spLocks/>
          </p:cNvSpPr>
          <p:nvPr/>
        </p:nvSpPr>
        <p:spPr>
          <a:xfrm>
            <a:off x="3252248" y="1925237"/>
            <a:ext cx="2041847" cy="816012"/>
          </a:xfrm>
          <a:prstGeom prst="rect">
            <a:avLst/>
          </a:prstGeom>
          <a:solidFill>
            <a:srgbClr val="035EA0"/>
          </a:solidFill>
          <a:ln w="28575">
            <a:solidFill>
              <a:schemeClr val="accent1">
                <a:lumMod val="50000"/>
              </a:schemeClr>
            </a:solidFill>
          </a:ln>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1400" b="1" dirty="0">
                <a:solidFill>
                  <a:prstClr val="white"/>
                </a:solidFill>
              </a:rPr>
              <a:t>Level II - Final </a:t>
            </a:r>
          </a:p>
          <a:p>
            <a:pPr marL="0" indent="0" algn="ctr">
              <a:spcBef>
                <a:spcPts val="0"/>
              </a:spcBef>
              <a:buFont typeface="Arial" pitchFamily="34" charset="0"/>
              <a:buNone/>
            </a:pPr>
            <a:r>
              <a:rPr lang="en-US" sz="1400" b="1" dirty="0">
                <a:solidFill>
                  <a:prstClr val="white"/>
                </a:solidFill>
              </a:rPr>
              <a:t>Grade 8 Reading = 1700</a:t>
            </a:r>
          </a:p>
          <a:p>
            <a:pPr marL="0" indent="0" algn="ctr">
              <a:spcBef>
                <a:spcPts val="0"/>
              </a:spcBef>
              <a:buFont typeface="Arial" pitchFamily="34" charset="0"/>
              <a:buNone/>
            </a:pPr>
            <a:r>
              <a:rPr lang="en-US" sz="1400" b="1" dirty="0">
                <a:solidFill>
                  <a:prstClr val="white"/>
                </a:solidFill>
              </a:rPr>
              <a:t>(≈ 75% correct)</a:t>
            </a:r>
          </a:p>
        </p:txBody>
      </p:sp>
      <p:sp>
        <p:nvSpPr>
          <p:cNvPr id="32" name="Content Placeholder 2"/>
          <p:cNvSpPr txBox="1">
            <a:spLocks/>
          </p:cNvSpPr>
          <p:nvPr/>
        </p:nvSpPr>
        <p:spPr>
          <a:xfrm>
            <a:off x="5821284" y="4802718"/>
            <a:ext cx="2590800" cy="507540"/>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1800" b="1" dirty="0">
                <a:solidFill>
                  <a:srgbClr val="339933"/>
                </a:solidFill>
                <a:cs typeface="Rockwell"/>
              </a:rPr>
              <a:t>Well Prepared</a:t>
            </a:r>
          </a:p>
        </p:txBody>
      </p:sp>
      <p:sp>
        <p:nvSpPr>
          <p:cNvPr id="33" name="Content Placeholder 2"/>
          <p:cNvSpPr txBox="1">
            <a:spLocks/>
          </p:cNvSpPr>
          <p:nvPr/>
        </p:nvSpPr>
        <p:spPr>
          <a:xfrm>
            <a:off x="423042" y="4779648"/>
            <a:ext cx="2792897" cy="553680"/>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1800" b="1" dirty="0">
                <a:solidFill>
                  <a:srgbClr val="FF0000"/>
                </a:solidFill>
                <a:cs typeface="Rockwell"/>
              </a:rPr>
              <a:t>Inadequately Prepared</a:t>
            </a:r>
          </a:p>
        </p:txBody>
      </p:sp>
      <p:sp>
        <p:nvSpPr>
          <p:cNvPr id="34" name="Content Placeholder 2"/>
          <p:cNvSpPr txBox="1">
            <a:spLocks/>
          </p:cNvSpPr>
          <p:nvPr/>
        </p:nvSpPr>
        <p:spPr>
          <a:xfrm>
            <a:off x="3244471" y="4827264"/>
            <a:ext cx="2590800" cy="473740"/>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1800" b="1" dirty="0">
                <a:solidFill>
                  <a:srgbClr val="035EA0"/>
                </a:solidFill>
                <a:cs typeface="Rockwell"/>
              </a:rPr>
              <a:t>Sufficiently Prepared</a:t>
            </a:r>
          </a:p>
        </p:txBody>
      </p:sp>
      <p:sp>
        <p:nvSpPr>
          <p:cNvPr id="35" name="Rectangle 34"/>
          <p:cNvSpPr/>
          <p:nvPr/>
        </p:nvSpPr>
        <p:spPr>
          <a:xfrm>
            <a:off x="2266413" y="3090759"/>
            <a:ext cx="996696" cy="1632611"/>
          </a:xfrm>
          <a:prstGeom prst="rect">
            <a:avLst/>
          </a:prstGeom>
          <a:gradFill flip="none" rotWithShape="1">
            <a:gsLst>
              <a:gs pos="0">
                <a:srgbClr val="CC00CC"/>
              </a:gs>
              <a:gs pos="73000">
                <a:srgbClr val="047CD6"/>
              </a:gs>
              <a:gs pos="45000">
                <a:srgbClr val="9866FF"/>
              </a:gs>
              <a:gs pos="21000">
                <a:srgbClr val="CC66FF"/>
              </a:gs>
              <a:gs pos="100000">
                <a:srgbClr val="035EA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400" b="1" dirty="0">
                <a:solidFill>
                  <a:prstClr val="white"/>
                </a:solidFill>
              </a:rPr>
              <a:t>Phase-In</a:t>
            </a:r>
          </a:p>
          <a:p>
            <a:pPr algn="ctr"/>
            <a:r>
              <a:rPr lang="en-US" sz="1200" b="1" dirty="0">
                <a:solidFill>
                  <a:prstClr val="white"/>
                </a:solidFill>
              </a:rPr>
              <a:t>Standard</a:t>
            </a:r>
          </a:p>
          <a:p>
            <a:pPr algn="ctr"/>
            <a:r>
              <a:rPr lang="en-US" sz="1200" b="1" dirty="0">
                <a:solidFill>
                  <a:prstClr val="white"/>
                </a:solidFill>
              </a:rPr>
              <a:t>Progression</a:t>
            </a:r>
          </a:p>
        </p:txBody>
      </p:sp>
      <p:cxnSp>
        <p:nvCxnSpPr>
          <p:cNvPr id="22" name="Straight Connector 21"/>
          <p:cNvCxnSpPr/>
          <p:nvPr/>
        </p:nvCxnSpPr>
        <p:spPr>
          <a:xfrm>
            <a:off x="2266413" y="2517230"/>
            <a:ext cx="0" cy="24688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Content Placeholder 1"/>
          <p:cNvSpPr txBox="1">
            <a:spLocks/>
          </p:cNvSpPr>
          <p:nvPr/>
        </p:nvSpPr>
        <p:spPr>
          <a:xfrm>
            <a:off x="61783" y="1996233"/>
            <a:ext cx="2216554" cy="914400"/>
          </a:xfrm>
          <a:prstGeom prst="rect">
            <a:avLst/>
          </a:prstGeom>
          <a:solidFill>
            <a:srgbClr val="CC0099"/>
          </a:solidFill>
          <a:ln w="28575">
            <a:solidFill>
              <a:schemeClr val="tx1"/>
            </a:solidFill>
          </a:ln>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Wingdings" panose="05000000000000000000" pitchFamily="2" charset="2"/>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spcBef>
                <a:spcPts val="0"/>
              </a:spcBef>
            </a:pPr>
            <a:r>
              <a:rPr lang="en-US" sz="1400" b="1" dirty="0">
                <a:solidFill>
                  <a:schemeClr val="bg1"/>
                </a:solidFill>
              </a:rPr>
              <a:t>Level II – 2015-16 Std. Progression</a:t>
            </a:r>
          </a:p>
          <a:p>
            <a:pPr algn="ctr">
              <a:lnSpc>
                <a:spcPct val="100000"/>
              </a:lnSpc>
              <a:spcBef>
                <a:spcPts val="0"/>
              </a:spcBef>
            </a:pPr>
            <a:r>
              <a:rPr lang="en-US" sz="1400" b="1" dirty="0">
                <a:solidFill>
                  <a:schemeClr val="bg1"/>
                </a:solidFill>
              </a:rPr>
              <a:t>Grade 8 Reading = 1587 </a:t>
            </a:r>
          </a:p>
          <a:p>
            <a:pPr algn="ctr">
              <a:lnSpc>
                <a:spcPct val="100000"/>
              </a:lnSpc>
              <a:spcBef>
                <a:spcPts val="0"/>
              </a:spcBef>
            </a:pPr>
            <a:r>
              <a:rPr lang="en-US" sz="1400" b="1" dirty="0">
                <a:solidFill>
                  <a:schemeClr val="bg1"/>
                </a:solidFill>
              </a:rPr>
              <a:t>(</a:t>
            </a:r>
            <a:r>
              <a:rPr lang="en-US" sz="1400" b="1" dirty="0">
                <a:solidFill>
                  <a:schemeClr val="bg1"/>
                </a:solidFill>
                <a:latin typeface="Calibri" panose="020F0502020204030204" pitchFamily="34" charset="0"/>
              </a:rPr>
              <a:t>≈ 54% correct)</a:t>
            </a:r>
            <a:endParaRPr lang="en-US" sz="1400" b="1" dirty="0">
              <a:solidFill>
                <a:schemeClr val="bg1"/>
              </a:solidFill>
            </a:endParaRPr>
          </a:p>
        </p:txBody>
      </p:sp>
      <p:sp>
        <p:nvSpPr>
          <p:cNvPr id="23" name="Rounded Rectangular Callout 22"/>
          <p:cNvSpPr/>
          <p:nvPr/>
        </p:nvSpPr>
        <p:spPr>
          <a:xfrm>
            <a:off x="1116382" y="5582771"/>
            <a:ext cx="7758334" cy="1108045"/>
          </a:xfrm>
          <a:prstGeom prst="wedgeRoundRectCallout">
            <a:avLst>
              <a:gd name="adj1" fmla="val -31269"/>
              <a:gd name="adj2" fmla="val -141640"/>
              <a:gd name="adj3" fmla="val 16667"/>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Students who meet the </a:t>
            </a:r>
            <a:r>
              <a:rPr lang="en-US" sz="2000" b="1" u="sng" dirty="0">
                <a:solidFill>
                  <a:prstClr val="white"/>
                </a:solidFill>
              </a:rPr>
              <a:t>Phase-in standard</a:t>
            </a:r>
            <a:r>
              <a:rPr lang="en-US" sz="2000" dirty="0">
                <a:solidFill>
                  <a:prstClr val="white"/>
                </a:solidFill>
              </a:rPr>
              <a:t> are treated as having </a:t>
            </a:r>
            <a:r>
              <a:rPr lang="en-US" dirty="0">
                <a:solidFill>
                  <a:prstClr val="white"/>
                </a:solidFill>
              </a:rPr>
              <a:t>achieved “Satisfactory Academic Performance”</a:t>
            </a:r>
          </a:p>
        </p:txBody>
      </p:sp>
    </p:spTree>
    <p:extLst>
      <p:ext uri="{BB962C8B-B14F-4D97-AF65-F5344CB8AC3E}">
        <p14:creationId xmlns:p14="http://schemas.microsoft.com/office/powerpoint/2010/main" val="2833678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75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ircle(in)">
                                      <p:cBhvr>
                                        <p:cTn id="17" dur="75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10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5" grpId="0" animBg="1"/>
      <p:bldP spid="26"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itle 6"/>
          <p:cNvSpPr txBox="1">
            <a:spLocks/>
          </p:cNvSpPr>
          <p:nvPr/>
        </p:nvSpPr>
        <p:spPr>
          <a:xfrm>
            <a:off x="272823" y="185854"/>
            <a:ext cx="8681484" cy="1030124"/>
          </a:xfrm>
          <a:prstGeom prst="rect">
            <a:avLst/>
          </a:prstGeom>
        </p:spPr>
        <p:txBody>
          <a:bodyPr anchor="ctr"/>
          <a:lstStyle>
            <a:lvl1pPr algn="r" defTabSz="914400" rtl="0" eaLnBrk="1" latinLnBrk="0" hangingPunct="1">
              <a:spcBef>
                <a:spcPct val="0"/>
              </a:spcBef>
              <a:buNone/>
              <a:defRPr sz="3200" kern="1200">
                <a:solidFill>
                  <a:srgbClr val="800080"/>
                </a:solidFill>
                <a:latin typeface="Century Gothic"/>
                <a:ea typeface="+mj-ea"/>
                <a:cs typeface="Century Gothic"/>
              </a:defRPr>
            </a:lvl1pPr>
          </a:lstStyle>
          <a:p>
            <a:pPr algn="l"/>
            <a:r>
              <a:rPr lang="en-US" sz="2400" dirty="0">
                <a:solidFill>
                  <a:srgbClr val="777776"/>
                </a:solidFill>
              </a:rPr>
              <a:t>the level II phase-in has </a:t>
            </a:r>
            <a:r>
              <a:rPr lang="en-US" sz="2400" u="sng" dirty="0">
                <a:solidFill>
                  <a:srgbClr val="FF6600"/>
                </a:solidFill>
              </a:rPr>
              <a:t>effectively</a:t>
            </a:r>
            <a:r>
              <a:rPr lang="en-US" sz="2400" dirty="0">
                <a:solidFill>
                  <a:srgbClr val="777776"/>
                </a:solidFill>
              </a:rPr>
              <a:t> turned STAAR into an assessment with </a:t>
            </a:r>
            <a:r>
              <a:rPr lang="en-US" sz="2400" b="1" dirty="0">
                <a:solidFill>
                  <a:srgbClr val="FF6600"/>
                </a:solidFill>
              </a:rPr>
              <a:t>4 performance levels/categories </a:t>
            </a:r>
            <a:r>
              <a:rPr lang="en-US" sz="2400" dirty="0">
                <a:solidFill>
                  <a:srgbClr val="777776"/>
                </a:solidFill>
              </a:rPr>
              <a:t>…</a:t>
            </a:r>
          </a:p>
        </p:txBody>
      </p:sp>
      <p:sp>
        <p:nvSpPr>
          <p:cNvPr id="22" name="Rectangle 21"/>
          <p:cNvSpPr>
            <a:spLocks/>
          </p:cNvSpPr>
          <p:nvPr/>
        </p:nvSpPr>
        <p:spPr>
          <a:xfrm>
            <a:off x="273732" y="2358320"/>
            <a:ext cx="2103120" cy="1828800"/>
          </a:xfrm>
          <a:prstGeom prst="rect">
            <a:avLst/>
          </a:prstGeom>
          <a:solidFill>
            <a:srgbClr val="FF0000"/>
          </a:solid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ea typeface="Calibri"/>
                <a:cs typeface="Calibri"/>
              </a:rPr>
              <a:t>Level I</a:t>
            </a:r>
            <a:endParaRPr kumimoji="0" lang="en-US" sz="16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ea typeface="Calibri"/>
                <a:cs typeface="Calibri"/>
              </a:rPr>
              <a:t>Unsatisfactory</a:t>
            </a:r>
            <a:endParaRPr kumimoji="0" lang="en-US" sz="18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ea typeface="Calibri"/>
                <a:cs typeface="Calibri"/>
              </a:rPr>
              <a:t>Academic</a:t>
            </a:r>
            <a:endParaRPr kumimoji="0" lang="en-US" sz="18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ea typeface="Calibri"/>
                <a:cs typeface="Calibri"/>
              </a:rPr>
              <a:t>Performance</a:t>
            </a:r>
            <a:endParaRPr kumimoji="0" lang="en-US" sz="18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ea typeface="Calibri"/>
                <a:cs typeface="Calibri"/>
              </a:rPr>
              <a:t> </a:t>
            </a:r>
            <a:endParaRPr kumimoji="0" lang="en-US" sz="1600" b="0" i="0" u="none" strike="noStrike" kern="0" cap="none" spc="0" normalizeH="0" baseline="0" noProof="0" dirty="0">
              <a:ln>
                <a:noFill/>
              </a:ln>
              <a:solidFill>
                <a:prstClr val="white"/>
              </a:solidFill>
              <a:effectLst/>
              <a:uLnTx/>
              <a:uFillTx/>
              <a:ea typeface="Calibri"/>
              <a:cs typeface="Times New Roman"/>
            </a:endParaRPr>
          </a:p>
        </p:txBody>
      </p:sp>
      <p:sp>
        <p:nvSpPr>
          <p:cNvPr id="24" name="Rectangle 23"/>
          <p:cNvSpPr>
            <a:spLocks/>
          </p:cNvSpPr>
          <p:nvPr/>
        </p:nvSpPr>
        <p:spPr>
          <a:xfrm>
            <a:off x="4547649" y="2358320"/>
            <a:ext cx="2103120" cy="1828800"/>
          </a:xfrm>
          <a:prstGeom prst="rect">
            <a:avLst/>
          </a:prstGeom>
          <a:solidFill>
            <a:schemeClr val="accent5">
              <a:lumMod val="75000"/>
            </a:schemeClr>
          </a:solid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ea typeface="Calibri"/>
                <a:cs typeface="Calibri"/>
              </a:rPr>
              <a:t>Level II</a:t>
            </a:r>
            <a:endParaRPr kumimoji="0" lang="en-US" sz="16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ea typeface="Calibri"/>
                <a:cs typeface="Calibri"/>
              </a:rPr>
              <a:t>Postsecondary</a:t>
            </a:r>
            <a:r>
              <a:rPr kumimoji="0" lang="en-US" sz="1800" b="0" i="1" u="none" strike="noStrike" kern="0" cap="none" spc="0" normalizeH="0" noProof="0" dirty="0">
                <a:ln>
                  <a:noFill/>
                </a:ln>
                <a:solidFill>
                  <a:prstClr val="white"/>
                </a:solidFill>
                <a:effectLst/>
                <a:uLnTx/>
                <a:uFillTx/>
                <a:ea typeface="Calibri"/>
                <a:cs typeface="Calibri"/>
              </a:rPr>
              <a:t> </a:t>
            </a:r>
            <a:r>
              <a:rPr lang="en-US" i="1" kern="0" dirty="0">
                <a:solidFill>
                  <a:prstClr val="white"/>
                </a:solidFill>
                <a:ea typeface="Calibri"/>
                <a:cs typeface="Calibri"/>
              </a:rPr>
              <a:t>Readiness Academic</a:t>
            </a:r>
            <a:endParaRPr kumimoji="0" lang="en-US" sz="18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ea typeface="Calibri"/>
                <a:cs typeface="Calibri"/>
              </a:rPr>
              <a:t>Performance</a:t>
            </a:r>
            <a:endParaRPr kumimoji="0" lang="en-US" sz="18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ea typeface="Calibri"/>
                <a:cs typeface="Calibri"/>
              </a:rPr>
              <a:t> </a:t>
            </a:r>
            <a:endParaRPr kumimoji="0" lang="en-US" sz="1600" b="0" i="0" u="none" strike="noStrike" kern="0" cap="none" spc="0" normalizeH="0" baseline="0" noProof="0" dirty="0">
              <a:ln>
                <a:noFill/>
              </a:ln>
              <a:solidFill>
                <a:prstClr val="white"/>
              </a:solidFill>
              <a:effectLst/>
              <a:uLnTx/>
              <a:uFillTx/>
              <a:ea typeface="Calibri"/>
              <a:cs typeface="Times New Roman"/>
            </a:endParaRPr>
          </a:p>
        </p:txBody>
      </p:sp>
      <p:sp>
        <p:nvSpPr>
          <p:cNvPr id="26" name="Rectangle 25"/>
          <p:cNvSpPr>
            <a:spLocks/>
          </p:cNvSpPr>
          <p:nvPr/>
        </p:nvSpPr>
        <p:spPr>
          <a:xfrm>
            <a:off x="6681374" y="2358320"/>
            <a:ext cx="2103120" cy="1828800"/>
          </a:xfrm>
          <a:prstGeom prst="rect">
            <a:avLst/>
          </a:prstGeom>
          <a:solidFill>
            <a:srgbClr val="86C440"/>
          </a:solid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10253F"/>
                </a:solidFill>
                <a:effectLst/>
                <a:uLnTx/>
                <a:uFillTx/>
                <a:ea typeface="Calibri"/>
                <a:cs typeface="Calibri"/>
              </a:rPr>
              <a:t>Level III</a:t>
            </a:r>
            <a:endParaRPr kumimoji="0" lang="en-US" sz="1600" b="0" i="0" u="none" strike="noStrike" kern="0" cap="none" spc="0" normalizeH="0" baseline="0" noProof="0" dirty="0">
              <a:ln>
                <a:noFill/>
              </a:ln>
              <a:solidFill>
                <a:srgbClr val="10253F"/>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10253F"/>
                </a:solidFill>
                <a:effectLst/>
                <a:uLnTx/>
                <a:uFillTx/>
                <a:ea typeface="Calibri"/>
                <a:cs typeface="Calibri"/>
              </a:rPr>
              <a:t>Advanced</a:t>
            </a:r>
            <a:endParaRPr kumimoji="0" lang="en-US" sz="1800" b="0" i="0" u="none" strike="noStrike" kern="0" cap="none" spc="0" normalizeH="0" baseline="0" noProof="0" dirty="0">
              <a:ln>
                <a:noFill/>
              </a:ln>
              <a:solidFill>
                <a:srgbClr val="10253F"/>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10253F"/>
                </a:solidFill>
                <a:effectLst/>
                <a:uLnTx/>
                <a:uFillTx/>
                <a:ea typeface="Calibri"/>
                <a:cs typeface="Calibri"/>
              </a:rPr>
              <a:t>Academic</a:t>
            </a:r>
            <a:endParaRPr kumimoji="0" lang="en-US" sz="1800" b="0" i="0" u="none" strike="noStrike" kern="0" cap="none" spc="0" normalizeH="0" baseline="0" noProof="0" dirty="0">
              <a:ln>
                <a:noFill/>
              </a:ln>
              <a:solidFill>
                <a:srgbClr val="10253F"/>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10253F"/>
                </a:solidFill>
                <a:effectLst/>
                <a:uLnTx/>
                <a:uFillTx/>
                <a:ea typeface="Calibri"/>
                <a:cs typeface="Calibri"/>
              </a:rPr>
              <a:t>Performance</a:t>
            </a:r>
            <a:endParaRPr kumimoji="0" lang="en-US" sz="1800" b="0" i="0" u="none" strike="noStrike" kern="0" cap="none" spc="0" normalizeH="0" baseline="0" noProof="0" dirty="0">
              <a:ln>
                <a:noFill/>
              </a:ln>
              <a:solidFill>
                <a:srgbClr val="10253F"/>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prstClr val="white"/>
                </a:solidFill>
                <a:effectLst/>
                <a:uLnTx/>
                <a:uFillTx/>
                <a:ea typeface="Calibri"/>
                <a:cs typeface="Calibri"/>
              </a:rPr>
              <a:t> </a:t>
            </a:r>
            <a:endParaRPr kumimoji="0" lang="en-US" sz="1600" b="0" i="0" u="none" strike="noStrike" kern="0" cap="none" spc="0" normalizeH="0" baseline="0" noProof="0" dirty="0">
              <a:ln>
                <a:noFill/>
              </a:ln>
              <a:solidFill>
                <a:prstClr val="white"/>
              </a:solidFill>
              <a:effectLst/>
              <a:uLnTx/>
              <a:uFillTx/>
              <a:ea typeface="Calibri"/>
              <a:cs typeface="Times New Roman"/>
            </a:endParaRPr>
          </a:p>
        </p:txBody>
      </p:sp>
      <p:sp>
        <p:nvSpPr>
          <p:cNvPr id="27" name="Content Placeholder 2"/>
          <p:cNvSpPr txBox="1">
            <a:spLocks/>
          </p:cNvSpPr>
          <p:nvPr/>
        </p:nvSpPr>
        <p:spPr>
          <a:xfrm>
            <a:off x="1545373" y="1244610"/>
            <a:ext cx="1752600" cy="805369"/>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10253F"/>
                </a:solidFill>
                <a:effectLst/>
                <a:uLnTx/>
                <a:uFillTx/>
                <a:latin typeface="+mn-lt"/>
                <a:ea typeface="+mn-ea"/>
                <a:cs typeface="+mn-cs"/>
              </a:rPr>
              <a:t>Satisfactory</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US" sz="1600" b="1" dirty="0">
                <a:solidFill>
                  <a:srgbClr val="10253F"/>
                </a:solidFill>
              </a:rPr>
              <a:t>(at Phase-in)</a:t>
            </a:r>
            <a:endParaRPr kumimoji="0" lang="en-US" sz="1600" b="1" i="0" u="none" strike="noStrike" kern="1200" cap="none" spc="0" normalizeH="0" baseline="0" noProof="0" dirty="0">
              <a:ln>
                <a:noFill/>
              </a:ln>
              <a:solidFill>
                <a:srgbClr val="10253F"/>
              </a:solidFill>
              <a:effectLst/>
              <a:uLnTx/>
              <a:uFillTx/>
            </a:endParaRPr>
          </a:p>
        </p:txBody>
      </p:sp>
      <p:sp>
        <p:nvSpPr>
          <p:cNvPr id="29" name="Content Placeholder 2"/>
          <p:cNvSpPr txBox="1">
            <a:spLocks/>
          </p:cNvSpPr>
          <p:nvPr/>
        </p:nvSpPr>
        <p:spPr>
          <a:xfrm>
            <a:off x="5800856" y="1364179"/>
            <a:ext cx="1752600" cy="68580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1F497D">
                    <a:lumMod val="50000"/>
                  </a:srgbClr>
                </a:solidFill>
                <a:effectLst/>
                <a:uLnTx/>
                <a:uFillTx/>
                <a:latin typeface="+mn-lt"/>
                <a:ea typeface="+mn-ea"/>
                <a:cs typeface="+mn-cs"/>
              </a:rPr>
              <a:t>Advanced</a:t>
            </a:r>
          </a:p>
        </p:txBody>
      </p:sp>
      <p:sp>
        <p:nvSpPr>
          <p:cNvPr id="30" name="Content Placeholder 2"/>
          <p:cNvSpPr txBox="1">
            <a:spLocks/>
          </p:cNvSpPr>
          <p:nvPr/>
        </p:nvSpPr>
        <p:spPr>
          <a:xfrm>
            <a:off x="3479781" y="1267324"/>
            <a:ext cx="2067277" cy="889138"/>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10253F"/>
                </a:solidFill>
                <a:effectLst/>
                <a:uLnTx/>
                <a:uFillTx/>
                <a:latin typeface="+mn-lt"/>
                <a:ea typeface="+mn-ea"/>
                <a:cs typeface="+mn-cs"/>
              </a:rPr>
              <a:t>Postsecondary</a:t>
            </a:r>
          </a:p>
        </p:txBody>
      </p:sp>
      <p:sp>
        <p:nvSpPr>
          <p:cNvPr id="31" name="Rectangle 30"/>
          <p:cNvSpPr>
            <a:spLocks/>
          </p:cNvSpPr>
          <p:nvPr/>
        </p:nvSpPr>
        <p:spPr>
          <a:xfrm>
            <a:off x="2412470" y="2362083"/>
            <a:ext cx="2103120" cy="1828800"/>
          </a:xfrm>
          <a:prstGeom prst="rect">
            <a:avLst/>
          </a:prstGeom>
          <a:solidFill>
            <a:srgbClr val="035EA0"/>
          </a:solid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ea typeface="Calibri"/>
                <a:cs typeface="Calibri"/>
              </a:rPr>
              <a:t>Level II</a:t>
            </a:r>
            <a:endParaRPr kumimoji="0" lang="en-US" sz="16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ea typeface="Calibri"/>
                <a:cs typeface="Calibri"/>
              </a:rPr>
              <a:t>Satisfactory</a:t>
            </a:r>
            <a:endParaRPr kumimoji="0" lang="en-US" sz="18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ea typeface="Calibri"/>
                <a:cs typeface="Calibri"/>
              </a:rPr>
              <a:t>Academic</a:t>
            </a:r>
            <a:endParaRPr kumimoji="0" lang="en-US" sz="18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ea typeface="Calibri"/>
                <a:cs typeface="Calibri"/>
              </a:rPr>
              <a:t>Performance</a:t>
            </a:r>
            <a:endParaRPr kumimoji="0" lang="en-US" sz="18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ea typeface="Calibri"/>
                <a:cs typeface="Calibri"/>
              </a:rPr>
              <a:t> </a:t>
            </a:r>
            <a:endParaRPr kumimoji="0" lang="en-US" sz="1600" b="0" i="0" u="none" strike="noStrike" kern="0" cap="none" spc="0" normalizeH="0" baseline="0" noProof="0" dirty="0">
              <a:ln>
                <a:noFill/>
              </a:ln>
              <a:solidFill>
                <a:prstClr val="white"/>
              </a:solidFill>
              <a:effectLst/>
              <a:uLnTx/>
              <a:uFillTx/>
              <a:ea typeface="Calibri"/>
              <a:cs typeface="Times New Roman"/>
            </a:endParaRPr>
          </a:p>
        </p:txBody>
      </p:sp>
      <p:cxnSp>
        <p:nvCxnSpPr>
          <p:cNvPr id="35" name="Straight Connector 34"/>
          <p:cNvCxnSpPr/>
          <p:nvPr/>
        </p:nvCxnSpPr>
        <p:spPr>
          <a:xfrm>
            <a:off x="159262" y="4219515"/>
            <a:ext cx="87782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518835" y="1977323"/>
            <a:ext cx="0" cy="2514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665423" y="1977323"/>
            <a:ext cx="0" cy="2514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390555" y="2049979"/>
            <a:ext cx="0" cy="2514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390833" y="2030344"/>
            <a:ext cx="0" cy="3017520"/>
          </a:xfrm>
          <a:prstGeom prst="line">
            <a:avLst/>
          </a:prstGeom>
          <a:ln w="57150">
            <a:solidFill>
              <a:srgbClr val="035EA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530452" y="1977323"/>
            <a:ext cx="0" cy="3867912"/>
          </a:xfrm>
          <a:prstGeom prst="line">
            <a:avLst/>
          </a:prstGeom>
          <a:ln w="7302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6677157" y="6000683"/>
            <a:ext cx="2107337" cy="640080"/>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2060"/>
                </a:solidFill>
              </a:rPr>
              <a:t>% of students scoring Level III</a:t>
            </a:r>
          </a:p>
        </p:txBody>
      </p:sp>
      <p:cxnSp>
        <p:nvCxnSpPr>
          <p:cNvPr id="44" name="Straight Connector 43"/>
          <p:cNvCxnSpPr/>
          <p:nvPr/>
        </p:nvCxnSpPr>
        <p:spPr>
          <a:xfrm>
            <a:off x="6664628" y="1977323"/>
            <a:ext cx="0" cy="4663440"/>
          </a:xfrm>
          <a:prstGeom prst="line">
            <a:avLst/>
          </a:prstGeom>
          <a:ln w="73025">
            <a:solidFill>
              <a:srgbClr val="86C440"/>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2378129" y="4402981"/>
            <a:ext cx="6406365" cy="640080"/>
          </a:xfrm>
          <a:prstGeom prst="rect">
            <a:avLst/>
          </a:prstGeom>
          <a:solidFill>
            <a:srgbClr val="035EA0"/>
          </a:solidFill>
          <a:ln>
            <a:solidFill>
              <a:srgbClr val="035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 of students scoring Level II Satisfactory (Phase-in) or above</a:t>
            </a:r>
          </a:p>
        </p:txBody>
      </p:sp>
      <p:sp>
        <p:nvSpPr>
          <p:cNvPr id="42" name="Rectangle 41"/>
          <p:cNvSpPr/>
          <p:nvPr/>
        </p:nvSpPr>
        <p:spPr>
          <a:xfrm>
            <a:off x="4525136" y="5205085"/>
            <a:ext cx="4254042" cy="640080"/>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 of students scoring Level II Postsecondary Readiness or above</a:t>
            </a:r>
          </a:p>
        </p:txBody>
      </p:sp>
    </p:spTree>
    <p:extLst>
      <p:ext uri="{BB962C8B-B14F-4D97-AF65-F5344CB8AC3E}">
        <p14:creationId xmlns:p14="http://schemas.microsoft.com/office/powerpoint/2010/main" val="36311251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down)">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out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outVertic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outVertic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wipe(up)">
                                      <p:cBhvr>
                                        <p:cTn id="70" dur="5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500"/>
                                        <p:tgtEl>
                                          <p:spTgt spid="41"/>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wipe(up)">
                                      <p:cBhvr>
                                        <p:cTn id="80" dur="500"/>
                                        <p:tgtEl>
                                          <p:spTgt spid="40"/>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wipe(left)">
                                      <p:cBhvr>
                                        <p:cTn id="85" dur="500"/>
                                        <p:tgtEl>
                                          <p:spTgt spid="42"/>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nodeType="click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wipe(up)">
                                      <p:cBhvr>
                                        <p:cTn id="90" dur="500"/>
                                        <p:tgtEl>
                                          <p:spTgt spid="44"/>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animEffect transition="in" filter="wipe(left)">
                                      <p:cBhvr>
                                        <p:cTn id="9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6" grpId="0" animBg="1"/>
      <p:bldP spid="27" grpId="0"/>
      <p:bldP spid="29" grpId="0"/>
      <p:bldP spid="30" grpId="0"/>
      <p:bldP spid="31" grpId="0" animBg="1"/>
      <p:bldP spid="43" grpId="0" animBg="1"/>
      <p:bldP spid="41" grpId="0" animBg="1"/>
      <p:bldP spid="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79" y="627394"/>
            <a:ext cx="3895936" cy="2466680"/>
          </a:xfrm>
        </p:spPr>
        <p:txBody>
          <a:bodyPr>
            <a:noAutofit/>
          </a:bodyPr>
          <a:lstStyle/>
          <a:p>
            <a:pPr>
              <a:lnSpc>
                <a:spcPct val="100000"/>
              </a:lnSpc>
            </a:pPr>
            <a:r>
              <a:rPr lang="en-US" sz="2800" dirty="0"/>
              <a:t>so … what would the </a:t>
            </a:r>
            <a:r>
              <a:rPr lang="en-US" sz="2800" dirty="0">
                <a:solidFill>
                  <a:srgbClr val="FF6600"/>
                </a:solidFill>
              </a:rPr>
              <a:t>PROPOSED</a:t>
            </a:r>
            <a:r>
              <a:rPr lang="en-US" sz="2800" dirty="0"/>
              <a:t> amendment to</a:t>
            </a:r>
            <a:br>
              <a:rPr lang="en-US" sz="2800" dirty="0"/>
            </a:br>
            <a:r>
              <a:rPr lang="en-US" sz="2800" dirty="0"/>
              <a:t>19 TAC </a:t>
            </a:r>
            <a:r>
              <a:rPr lang="en-US" sz="2800" dirty="0">
                <a:cs typeface="Calibri" panose="020F0502020204030204" pitchFamily="34" charset="0"/>
              </a:rPr>
              <a:t>§101.3041</a:t>
            </a:r>
            <a:br>
              <a:rPr lang="en-US" sz="2800" dirty="0">
                <a:cs typeface="Calibri" panose="020F0502020204030204" pitchFamily="34" charset="0"/>
              </a:rPr>
            </a:br>
            <a:r>
              <a:rPr lang="en-US" sz="2800" dirty="0">
                <a:cs typeface="Calibri" panose="020F0502020204030204" pitchFamily="34" charset="0"/>
              </a:rPr>
              <a:t>do</a:t>
            </a:r>
            <a:r>
              <a:rPr lang="en-US" sz="2800" dirty="0"/>
              <a: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980" y="3043796"/>
            <a:ext cx="2651760" cy="2651760"/>
          </a:xfrm>
          <a:prstGeom prst="rect">
            <a:avLst/>
          </a:prstGeom>
        </p:spPr>
      </p:pic>
      <p:pic>
        <p:nvPicPr>
          <p:cNvPr id="7" name="Picture 6"/>
          <p:cNvPicPr>
            <a:picLocks noChangeAspect="1"/>
          </p:cNvPicPr>
          <p:nvPr/>
        </p:nvPicPr>
        <p:blipFill>
          <a:blip r:embed="rId3"/>
          <a:stretch>
            <a:fillRect/>
          </a:stretch>
        </p:blipFill>
        <p:spPr>
          <a:xfrm>
            <a:off x="5294455" y="1689159"/>
            <a:ext cx="3657600" cy="4719312"/>
          </a:xfrm>
          <a:prstGeom prst="rect">
            <a:avLst/>
          </a:prstGeom>
          <a:ln w="19050">
            <a:solidFill>
              <a:schemeClr val="tx1"/>
            </a:solidFill>
          </a:ln>
          <a:effectLst>
            <a:outerShdw blurRad="292100" dist="139700" dir="2700000" algn="tl" rotWithShape="0">
              <a:srgbClr val="333333">
                <a:alpha val="65000"/>
              </a:srgbClr>
            </a:outerShdw>
          </a:effectLst>
          <a:scene3d>
            <a:camera prst="perspectiveContrastingLeftFacing">
              <a:rot lat="577259" lon="2028866" rev="21280940"/>
            </a:camera>
            <a:lightRig rig="threePt" dir="t"/>
          </a:scene3d>
        </p:spPr>
      </p:pic>
      <p:pic>
        <p:nvPicPr>
          <p:cNvPr id="8" name="Picture 7"/>
          <p:cNvPicPr>
            <a:picLocks noChangeAspect="1"/>
          </p:cNvPicPr>
          <p:nvPr/>
        </p:nvPicPr>
        <p:blipFill>
          <a:blip r:embed="rId4"/>
          <a:stretch>
            <a:fillRect/>
          </a:stretch>
        </p:blipFill>
        <p:spPr>
          <a:xfrm>
            <a:off x="4753985" y="1310788"/>
            <a:ext cx="3657600" cy="4715748"/>
          </a:xfrm>
          <a:prstGeom prst="rect">
            <a:avLst/>
          </a:prstGeom>
          <a:ln w="19050">
            <a:solidFill>
              <a:schemeClr val="tx1"/>
            </a:solidFill>
          </a:ln>
          <a:effectLst>
            <a:outerShdw blurRad="292100" dist="139700" dir="2700000" algn="tl" rotWithShape="0">
              <a:srgbClr val="333333">
                <a:alpha val="65000"/>
              </a:srgbClr>
            </a:outerShdw>
          </a:effectLst>
          <a:scene3d>
            <a:camera prst="perspectiveContrastingLeftFacing">
              <a:rot lat="577259" lon="2028866" rev="21280940"/>
            </a:camera>
            <a:lightRig rig="threePt" dir="t"/>
          </a:scene3d>
        </p:spPr>
      </p:pic>
      <p:pic>
        <p:nvPicPr>
          <p:cNvPr id="9" name="Picture 8"/>
          <p:cNvPicPr>
            <a:picLocks noChangeAspect="1"/>
          </p:cNvPicPr>
          <p:nvPr/>
        </p:nvPicPr>
        <p:blipFill>
          <a:blip r:embed="rId5"/>
          <a:stretch>
            <a:fillRect/>
          </a:stretch>
        </p:blipFill>
        <p:spPr>
          <a:xfrm>
            <a:off x="4095998" y="805850"/>
            <a:ext cx="3657600" cy="4711836"/>
          </a:xfrm>
          <a:prstGeom prst="rect">
            <a:avLst/>
          </a:prstGeom>
          <a:ln w="19050">
            <a:solidFill>
              <a:schemeClr val="tx1"/>
            </a:solidFill>
          </a:ln>
          <a:effectLst>
            <a:outerShdw blurRad="292100" dist="139700" dir="2700000" algn="tl" rotWithShape="0">
              <a:srgbClr val="333333">
                <a:alpha val="65000"/>
              </a:srgbClr>
            </a:outerShdw>
          </a:effectLst>
          <a:scene3d>
            <a:camera prst="perspectiveContrastingLeftFacing">
              <a:rot lat="577259" lon="2028866" rev="21280940"/>
            </a:camera>
            <a:lightRig rig="threePt" dir="t"/>
          </a:scene3d>
        </p:spPr>
      </p:pic>
    </p:spTree>
    <p:extLst>
      <p:ext uri="{BB962C8B-B14F-4D97-AF65-F5344CB8AC3E}">
        <p14:creationId xmlns:p14="http://schemas.microsoft.com/office/powerpoint/2010/main" val="297739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itle 6"/>
          <p:cNvSpPr txBox="1">
            <a:spLocks/>
          </p:cNvSpPr>
          <p:nvPr/>
        </p:nvSpPr>
        <p:spPr>
          <a:xfrm>
            <a:off x="112060" y="185854"/>
            <a:ext cx="8952196" cy="1173012"/>
          </a:xfrm>
          <a:prstGeom prst="rect">
            <a:avLst/>
          </a:prstGeom>
        </p:spPr>
        <p:txBody>
          <a:bodyPr anchor="ctr"/>
          <a:lstStyle>
            <a:lvl1pPr algn="r" defTabSz="914400" rtl="0" eaLnBrk="1" latinLnBrk="0" hangingPunct="1">
              <a:spcBef>
                <a:spcPct val="0"/>
              </a:spcBef>
              <a:buNone/>
              <a:defRPr sz="3200" kern="1200">
                <a:solidFill>
                  <a:srgbClr val="800080"/>
                </a:solidFill>
                <a:latin typeface="Century Gothic"/>
                <a:ea typeface="+mj-ea"/>
                <a:cs typeface="Century Gothic"/>
              </a:defRPr>
            </a:lvl1pPr>
          </a:lstStyle>
          <a:p>
            <a:pPr algn="l"/>
            <a:r>
              <a:rPr lang="en-US" sz="2400" dirty="0">
                <a:solidFill>
                  <a:srgbClr val="777776"/>
                </a:solidFill>
                <a:latin typeface="Century Gothic" panose="020B0502020202020204" pitchFamily="34" charset="0"/>
              </a:rPr>
              <a:t>the proposed amendment to 19 TAC </a:t>
            </a:r>
            <a:r>
              <a:rPr lang="en-US" sz="2400" dirty="0">
                <a:solidFill>
                  <a:srgbClr val="777776"/>
                </a:solidFill>
                <a:latin typeface="Century Gothic" panose="020B0502020202020204" pitchFamily="34" charset="0"/>
                <a:cs typeface="Calibri" panose="020F0502020204030204" pitchFamily="34" charset="0"/>
              </a:rPr>
              <a:t>§101.3041 would </a:t>
            </a:r>
            <a:r>
              <a:rPr lang="en-US" sz="2400" b="1" u="sng" dirty="0">
                <a:solidFill>
                  <a:srgbClr val="FF6600"/>
                </a:solidFill>
                <a:latin typeface="Century Gothic" panose="020B0502020202020204" pitchFamily="34" charset="0"/>
              </a:rPr>
              <a:t>officially</a:t>
            </a:r>
            <a:r>
              <a:rPr lang="en-US" sz="2400" dirty="0">
                <a:solidFill>
                  <a:srgbClr val="777776"/>
                </a:solidFill>
                <a:latin typeface="Century Gothic" panose="020B0502020202020204" pitchFamily="34" charset="0"/>
              </a:rPr>
              <a:t> turn STAAR into an assessment with </a:t>
            </a:r>
            <a:r>
              <a:rPr lang="en-US" sz="2400" dirty="0">
                <a:solidFill>
                  <a:srgbClr val="FF6600"/>
                </a:solidFill>
                <a:latin typeface="Century Gothic" panose="020B0502020202020204" pitchFamily="34" charset="0"/>
              </a:rPr>
              <a:t>4 performance levels/categories </a:t>
            </a:r>
            <a:r>
              <a:rPr lang="en-US" sz="2400" dirty="0">
                <a:solidFill>
                  <a:srgbClr val="777776"/>
                </a:solidFill>
                <a:latin typeface="Century Gothic" panose="020B0502020202020204" pitchFamily="34" charset="0"/>
              </a:rPr>
              <a:t>…</a:t>
            </a:r>
          </a:p>
        </p:txBody>
      </p:sp>
      <p:sp>
        <p:nvSpPr>
          <p:cNvPr id="22" name="Rectangle 21"/>
          <p:cNvSpPr>
            <a:spLocks/>
          </p:cNvSpPr>
          <p:nvPr/>
        </p:nvSpPr>
        <p:spPr>
          <a:xfrm>
            <a:off x="273732" y="2677296"/>
            <a:ext cx="2103120" cy="1828800"/>
          </a:xfrm>
          <a:prstGeom prst="rect">
            <a:avLst/>
          </a:prstGeom>
          <a:solidFill>
            <a:srgbClr val="FF0000"/>
          </a:solid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ea typeface="Calibri"/>
                <a:cs typeface="Calibri"/>
              </a:rPr>
              <a:t>Did Not Meet Grade Level</a:t>
            </a:r>
            <a:endParaRPr kumimoji="0" lang="en-US" sz="1400" b="0" i="0" u="none" strike="noStrike" kern="0" cap="none" spc="0" normalizeH="0" baseline="0" noProof="0" dirty="0">
              <a:ln>
                <a:noFill/>
              </a:ln>
              <a:solidFill>
                <a:prstClr val="white"/>
              </a:solidFill>
              <a:effectLst/>
              <a:uLnTx/>
              <a:uFillTx/>
              <a:ea typeface="Calibri"/>
              <a:cs typeface="Times New Roman"/>
            </a:endParaRPr>
          </a:p>
        </p:txBody>
      </p:sp>
      <p:sp>
        <p:nvSpPr>
          <p:cNvPr id="24" name="Rectangle 23"/>
          <p:cNvSpPr>
            <a:spLocks/>
          </p:cNvSpPr>
          <p:nvPr/>
        </p:nvSpPr>
        <p:spPr>
          <a:xfrm>
            <a:off x="4547649" y="2677296"/>
            <a:ext cx="2103120" cy="1828800"/>
          </a:xfrm>
          <a:prstGeom prst="rect">
            <a:avLst/>
          </a:prstGeom>
          <a:solidFill>
            <a:schemeClr val="accent5">
              <a:lumMod val="75000"/>
            </a:schemeClr>
          </a:solid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ea typeface="Calibri"/>
                <a:cs typeface="Calibri"/>
              </a:rPr>
              <a:t>Meets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ea typeface="Calibri"/>
                <a:cs typeface="Calibri"/>
              </a:rPr>
              <a:t>Grade Level</a:t>
            </a:r>
            <a:endParaRPr kumimoji="0" lang="en-US" sz="2400" b="0" i="0" u="none" strike="noStrike" kern="0" cap="none" spc="0" normalizeH="0" baseline="0" noProof="0" dirty="0">
              <a:ln>
                <a:noFill/>
              </a:ln>
              <a:solidFill>
                <a:prstClr val="white"/>
              </a:solidFill>
              <a:effectLst/>
              <a:uLnTx/>
              <a:uFillTx/>
              <a:ea typeface="Calibri"/>
              <a:cs typeface="Times New Roman"/>
            </a:endParaRPr>
          </a:p>
        </p:txBody>
      </p:sp>
      <p:sp>
        <p:nvSpPr>
          <p:cNvPr id="26" name="Rectangle 25"/>
          <p:cNvSpPr>
            <a:spLocks/>
          </p:cNvSpPr>
          <p:nvPr/>
        </p:nvSpPr>
        <p:spPr>
          <a:xfrm>
            <a:off x="6681374" y="2677296"/>
            <a:ext cx="2103120" cy="1828800"/>
          </a:xfrm>
          <a:prstGeom prst="rect">
            <a:avLst/>
          </a:prstGeom>
          <a:solidFill>
            <a:srgbClr val="86C440"/>
          </a:solid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10253F"/>
                </a:solidFill>
                <a:effectLst/>
                <a:uLnTx/>
                <a:uFillTx/>
                <a:ea typeface="Calibri"/>
                <a:cs typeface="Calibri"/>
              </a:rPr>
              <a:t>Masters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10253F"/>
                </a:solidFill>
                <a:effectLst/>
                <a:uLnTx/>
                <a:uFillTx/>
                <a:ea typeface="Calibri"/>
                <a:cs typeface="Calibri"/>
              </a:rPr>
              <a:t>Grade</a:t>
            </a:r>
            <a:r>
              <a:rPr kumimoji="0" lang="en-US" sz="2400" b="1" i="0" u="none" strike="noStrike" kern="0" cap="none" spc="0" normalizeH="0" noProof="0" dirty="0">
                <a:ln>
                  <a:noFill/>
                </a:ln>
                <a:solidFill>
                  <a:srgbClr val="10253F"/>
                </a:solidFill>
                <a:effectLst/>
                <a:uLnTx/>
                <a:uFillTx/>
                <a:ea typeface="Calibri"/>
                <a:cs typeface="Calibri"/>
              </a:rPr>
              <a:t> Level</a:t>
            </a:r>
            <a:endParaRPr kumimoji="0" lang="en-US" sz="1400" b="0" i="0" u="none" strike="noStrike" kern="0" cap="none" spc="0" normalizeH="0" baseline="0" noProof="0" dirty="0">
              <a:ln>
                <a:noFill/>
              </a:ln>
              <a:solidFill>
                <a:prstClr val="white"/>
              </a:solidFill>
              <a:effectLst/>
              <a:uLnTx/>
              <a:uFillTx/>
              <a:ea typeface="Calibri"/>
              <a:cs typeface="Times New Roman"/>
            </a:endParaRPr>
          </a:p>
        </p:txBody>
      </p:sp>
      <p:sp>
        <p:nvSpPr>
          <p:cNvPr id="27" name="Content Placeholder 2"/>
          <p:cNvSpPr txBox="1">
            <a:spLocks/>
          </p:cNvSpPr>
          <p:nvPr/>
        </p:nvSpPr>
        <p:spPr>
          <a:xfrm>
            <a:off x="1518793" y="1631513"/>
            <a:ext cx="1752600" cy="805369"/>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10253F"/>
                </a:solidFill>
                <a:effectLst/>
                <a:uLnTx/>
                <a:uFillTx/>
                <a:latin typeface="+mn-lt"/>
                <a:ea typeface="+mn-ea"/>
                <a:cs typeface="+mn-cs"/>
              </a:rPr>
              <a:t>Approaches</a:t>
            </a:r>
            <a:endParaRPr kumimoji="0" lang="en-US" sz="1600" b="1" i="0" u="none" strike="noStrike" kern="1200" cap="none" spc="0" normalizeH="0" baseline="0" noProof="0" dirty="0">
              <a:ln>
                <a:noFill/>
              </a:ln>
              <a:solidFill>
                <a:srgbClr val="10253F"/>
              </a:solidFill>
              <a:effectLst/>
              <a:uLnTx/>
              <a:uFillTx/>
            </a:endParaRPr>
          </a:p>
        </p:txBody>
      </p:sp>
      <p:sp>
        <p:nvSpPr>
          <p:cNvPr id="29" name="Content Placeholder 2"/>
          <p:cNvSpPr txBox="1">
            <a:spLocks/>
          </p:cNvSpPr>
          <p:nvPr/>
        </p:nvSpPr>
        <p:spPr>
          <a:xfrm>
            <a:off x="5800856" y="1683155"/>
            <a:ext cx="1752600" cy="68580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1F497D">
                    <a:lumMod val="50000"/>
                  </a:srgbClr>
                </a:solidFill>
                <a:effectLst/>
                <a:uLnTx/>
                <a:uFillTx/>
                <a:latin typeface="+mn-lt"/>
                <a:ea typeface="+mn-ea"/>
                <a:cs typeface="+mn-cs"/>
              </a:rPr>
              <a:t>Masters</a:t>
            </a:r>
          </a:p>
        </p:txBody>
      </p:sp>
      <p:sp>
        <p:nvSpPr>
          <p:cNvPr id="30" name="Content Placeholder 2"/>
          <p:cNvSpPr txBox="1">
            <a:spLocks/>
          </p:cNvSpPr>
          <p:nvPr/>
        </p:nvSpPr>
        <p:spPr>
          <a:xfrm>
            <a:off x="3479781" y="1586300"/>
            <a:ext cx="2067277" cy="889138"/>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10253F"/>
                </a:solidFill>
                <a:effectLst/>
                <a:uLnTx/>
                <a:uFillTx/>
                <a:latin typeface="+mn-lt"/>
                <a:ea typeface="+mn-ea"/>
                <a:cs typeface="+mn-cs"/>
              </a:rPr>
              <a:t>Meets</a:t>
            </a:r>
          </a:p>
        </p:txBody>
      </p:sp>
      <p:sp>
        <p:nvSpPr>
          <p:cNvPr id="31" name="Rectangle 30"/>
          <p:cNvSpPr>
            <a:spLocks/>
          </p:cNvSpPr>
          <p:nvPr/>
        </p:nvSpPr>
        <p:spPr>
          <a:xfrm>
            <a:off x="2412470" y="2681059"/>
            <a:ext cx="2103120" cy="1828800"/>
          </a:xfrm>
          <a:prstGeom prst="rect">
            <a:avLst/>
          </a:prstGeom>
          <a:solidFill>
            <a:srgbClr val="035EA0"/>
          </a:solid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ea typeface="Calibri"/>
                <a:cs typeface="Calibri"/>
              </a:rPr>
              <a:t>Approaches Grade Level</a:t>
            </a:r>
            <a:endParaRPr kumimoji="0" lang="en-US" sz="1400" b="0" i="0" u="none" strike="noStrike" kern="0" cap="none" spc="0" normalizeH="0" baseline="0" noProof="0" dirty="0">
              <a:ln>
                <a:noFill/>
              </a:ln>
              <a:solidFill>
                <a:prstClr val="white"/>
              </a:solidFill>
              <a:effectLst/>
              <a:uLnTx/>
              <a:uFillTx/>
              <a:ea typeface="Calibri"/>
              <a:cs typeface="Times New Roman"/>
            </a:endParaRPr>
          </a:p>
        </p:txBody>
      </p:sp>
      <p:cxnSp>
        <p:nvCxnSpPr>
          <p:cNvPr id="35" name="Straight Connector 34"/>
          <p:cNvCxnSpPr/>
          <p:nvPr/>
        </p:nvCxnSpPr>
        <p:spPr>
          <a:xfrm>
            <a:off x="159262" y="4538491"/>
            <a:ext cx="87782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518835" y="2296299"/>
            <a:ext cx="0" cy="2514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665423" y="2296299"/>
            <a:ext cx="0" cy="2514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390555" y="2368955"/>
            <a:ext cx="0" cy="2514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ontent Placeholder 2"/>
          <p:cNvSpPr txBox="1">
            <a:spLocks/>
          </p:cNvSpPr>
          <p:nvPr/>
        </p:nvSpPr>
        <p:spPr>
          <a:xfrm>
            <a:off x="246072" y="4606418"/>
            <a:ext cx="2037803" cy="1886065"/>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ts val="0"/>
              </a:spcBef>
              <a:buNone/>
              <a:defRPr/>
            </a:pPr>
            <a:r>
              <a:rPr lang="en-US" sz="1600" b="1" i="1" dirty="0">
                <a:solidFill>
                  <a:srgbClr val="FF0000"/>
                </a:solidFill>
              </a:rPr>
              <a:t>Unlikely</a:t>
            </a:r>
            <a:r>
              <a:rPr lang="en-US" sz="1600" i="1" dirty="0">
                <a:solidFill>
                  <a:srgbClr val="FF0000"/>
                </a:solidFill>
              </a:rPr>
              <a:t> to succeed in the next grade or course without </a:t>
            </a:r>
            <a:r>
              <a:rPr lang="en-US" sz="1600" b="1" i="1" dirty="0">
                <a:solidFill>
                  <a:srgbClr val="FF0000"/>
                </a:solidFill>
              </a:rPr>
              <a:t>significant, ongoing academic intervention</a:t>
            </a:r>
            <a:endParaRPr kumimoji="0" lang="en-US" sz="1600" b="1" i="1" u="none" strike="noStrike" kern="1200" cap="none" spc="0" normalizeH="0" baseline="0" noProof="0" dirty="0">
              <a:ln>
                <a:noFill/>
              </a:ln>
              <a:solidFill>
                <a:srgbClr val="FF0000"/>
              </a:solidFill>
              <a:effectLst/>
              <a:uLnTx/>
              <a:uFillTx/>
            </a:endParaRPr>
          </a:p>
        </p:txBody>
      </p:sp>
      <p:sp>
        <p:nvSpPr>
          <p:cNvPr id="21" name="Content Placeholder 2"/>
          <p:cNvSpPr txBox="1">
            <a:spLocks/>
          </p:cNvSpPr>
          <p:nvPr/>
        </p:nvSpPr>
        <p:spPr>
          <a:xfrm>
            <a:off x="2497236" y="4633040"/>
            <a:ext cx="1914918" cy="159167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ts val="0"/>
              </a:spcBef>
              <a:buNone/>
              <a:defRPr/>
            </a:pPr>
            <a:r>
              <a:rPr lang="en-US" sz="1600" b="1" i="1" dirty="0">
                <a:solidFill>
                  <a:srgbClr val="035EA0"/>
                </a:solidFill>
              </a:rPr>
              <a:t>Likely</a:t>
            </a:r>
            <a:r>
              <a:rPr lang="en-US" sz="1600" i="1" dirty="0">
                <a:solidFill>
                  <a:srgbClr val="035EA0"/>
                </a:solidFill>
              </a:rPr>
              <a:t> to succeed in the next grade or course with </a:t>
            </a:r>
            <a:r>
              <a:rPr lang="en-US" sz="1600" b="1" i="1" dirty="0">
                <a:solidFill>
                  <a:srgbClr val="035EA0"/>
                </a:solidFill>
              </a:rPr>
              <a:t>targeted academic intervention</a:t>
            </a:r>
            <a:endParaRPr kumimoji="0" lang="en-US" sz="1600" b="1" i="1" u="none" strike="noStrike" kern="1200" cap="none" spc="0" normalizeH="0" baseline="0" noProof="0" dirty="0">
              <a:ln>
                <a:noFill/>
              </a:ln>
              <a:solidFill>
                <a:srgbClr val="035EA0"/>
              </a:solidFill>
              <a:effectLst/>
              <a:uLnTx/>
              <a:uFillTx/>
            </a:endParaRPr>
          </a:p>
        </p:txBody>
      </p:sp>
      <p:sp>
        <p:nvSpPr>
          <p:cNvPr id="23" name="Content Placeholder 2"/>
          <p:cNvSpPr txBox="1">
            <a:spLocks/>
          </p:cNvSpPr>
          <p:nvPr/>
        </p:nvSpPr>
        <p:spPr>
          <a:xfrm>
            <a:off x="6844401" y="4633040"/>
            <a:ext cx="1777066" cy="1960092"/>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ts val="0"/>
              </a:spcBef>
              <a:buNone/>
              <a:defRPr/>
            </a:pPr>
            <a:r>
              <a:rPr lang="en-US" sz="1600" b="1" i="1" dirty="0">
                <a:solidFill>
                  <a:srgbClr val="339933"/>
                </a:solidFill>
              </a:rPr>
              <a:t>Expected</a:t>
            </a:r>
            <a:r>
              <a:rPr lang="en-US" sz="1600" i="1" dirty="0">
                <a:solidFill>
                  <a:srgbClr val="339933"/>
                </a:solidFill>
              </a:rPr>
              <a:t> to succeed in the next grade or course with </a:t>
            </a:r>
            <a:r>
              <a:rPr lang="en-US" sz="1600" b="1" i="1" dirty="0">
                <a:solidFill>
                  <a:srgbClr val="339933"/>
                </a:solidFill>
              </a:rPr>
              <a:t>little or no academic intervention</a:t>
            </a:r>
            <a:endParaRPr kumimoji="0" lang="en-US" sz="1600" b="1" i="1" u="none" strike="noStrike" kern="1200" cap="none" spc="0" normalizeH="0" baseline="0" noProof="0" dirty="0">
              <a:ln>
                <a:noFill/>
              </a:ln>
              <a:solidFill>
                <a:srgbClr val="339933"/>
              </a:solidFill>
              <a:effectLst/>
              <a:uLnTx/>
              <a:uFillTx/>
            </a:endParaRPr>
          </a:p>
        </p:txBody>
      </p:sp>
      <p:sp>
        <p:nvSpPr>
          <p:cNvPr id="25" name="Content Placeholder 2"/>
          <p:cNvSpPr txBox="1">
            <a:spLocks/>
          </p:cNvSpPr>
          <p:nvPr/>
        </p:nvSpPr>
        <p:spPr>
          <a:xfrm>
            <a:off x="4706855" y="4633040"/>
            <a:ext cx="1860691" cy="2078723"/>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ts val="0"/>
              </a:spcBef>
              <a:buNone/>
              <a:defRPr/>
            </a:pPr>
            <a:r>
              <a:rPr lang="en-US" sz="1600" b="1" i="1" dirty="0">
                <a:solidFill>
                  <a:schemeClr val="accent5">
                    <a:lumMod val="75000"/>
                  </a:schemeClr>
                </a:solidFill>
              </a:rPr>
              <a:t>High likelihood </a:t>
            </a:r>
            <a:r>
              <a:rPr lang="en-US" sz="1600" i="1" dirty="0">
                <a:solidFill>
                  <a:schemeClr val="accent5">
                    <a:lumMod val="75000"/>
                  </a:schemeClr>
                </a:solidFill>
              </a:rPr>
              <a:t>of success in the next grade or course but may still need some </a:t>
            </a:r>
            <a:r>
              <a:rPr lang="en-US" sz="1600" b="1" i="1" dirty="0">
                <a:solidFill>
                  <a:schemeClr val="accent5">
                    <a:lumMod val="75000"/>
                  </a:schemeClr>
                </a:solidFill>
              </a:rPr>
              <a:t>short-term, targeted academic intervention</a:t>
            </a:r>
            <a:endParaRPr kumimoji="0" lang="en-US" sz="1600" b="1" i="1" u="none" strike="noStrike" kern="1200" cap="none" spc="0" normalizeH="0" baseline="0" noProof="0" dirty="0">
              <a:ln>
                <a:noFill/>
              </a:ln>
              <a:solidFill>
                <a:schemeClr val="accent5">
                  <a:lumMod val="75000"/>
                </a:schemeClr>
              </a:solidFill>
              <a:effectLst/>
              <a:uLnTx/>
              <a:uFillTx/>
            </a:endParaRPr>
          </a:p>
        </p:txBody>
      </p:sp>
    </p:spTree>
    <p:extLst>
      <p:ext uri="{BB962C8B-B14F-4D97-AF65-F5344CB8AC3E}">
        <p14:creationId xmlns:p14="http://schemas.microsoft.com/office/powerpoint/2010/main" val="1524782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down)">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out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outVertic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outVertic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1000"/>
                                        <p:tgtEl>
                                          <p:spTgt spid="20"/>
                                        </p:tgtEl>
                                      </p:cBhvr>
                                    </p:animEffect>
                                    <p:anim calcmode="lin" valueType="num">
                                      <p:cBhvr>
                                        <p:cTn id="71" dur="1000" fill="hold"/>
                                        <p:tgtEl>
                                          <p:spTgt spid="20"/>
                                        </p:tgtEl>
                                        <p:attrNameLst>
                                          <p:attrName>ppt_x</p:attrName>
                                        </p:attrNameLst>
                                      </p:cBhvr>
                                      <p:tavLst>
                                        <p:tav tm="0">
                                          <p:val>
                                            <p:strVal val="#ppt_x"/>
                                          </p:val>
                                        </p:tav>
                                        <p:tav tm="100000">
                                          <p:val>
                                            <p:strVal val="#ppt_x"/>
                                          </p:val>
                                        </p:tav>
                                      </p:tavLst>
                                    </p:anim>
                                    <p:anim calcmode="lin" valueType="num">
                                      <p:cBhvr>
                                        <p:cTn id="7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000"/>
                                        <p:tgtEl>
                                          <p:spTgt spid="21"/>
                                        </p:tgtEl>
                                      </p:cBhvr>
                                    </p:animEffect>
                                    <p:anim calcmode="lin" valueType="num">
                                      <p:cBhvr>
                                        <p:cTn id="78" dur="1000" fill="hold"/>
                                        <p:tgtEl>
                                          <p:spTgt spid="21"/>
                                        </p:tgtEl>
                                        <p:attrNameLst>
                                          <p:attrName>ppt_x</p:attrName>
                                        </p:attrNameLst>
                                      </p:cBhvr>
                                      <p:tavLst>
                                        <p:tav tm="0">
                                          <p:val>
                                            <p:strVal val="#ppt_x"/>
                                          </p:val>
                                        </p:tav>
                                        <p:tav tm="100000">
                                          <p:val>
                                            <p:strVal val="#ppt_x"/>
                                          </p:val>
                                        </p:tav>
                                      </p:tavLst>
                                    </p:anim>
                                    <p:anim calcmode="lin" valueType="num">
                                      <p:cBhvr>
                                        <p:cTn id="7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1000"/>
                                        <p:tgtEl>
                                          <p:spTgt spid="25"/>
                                        </p:tgtEl>
                                      </p:cBhvr>
                                    </p:animEffect>
                                    <p:anim calcmode="lin" valueType="num">
                                      <p:cBhvr>
                                        <p:cTn id="85" dur="1000" fill="hold"/>
                                        <p:tgtEl>
                                          <p:spTgt spid="25"/>
                                        </p:tgtEl>
                                        <p:attrNameLst>
                                          <p:attrName>ppt_x</p:attrName>
                                        </p:attrNameLst>
                                      </p:cBhvr>
                                      <p:tavLst>
                                        <p:tav tm="0">
                                          <p:val>
                                            <p:strVal val="#ppt_x"/>
                                          </p:val>
                                        </p:tav>
                                        <p:tav tm="100000">
                                          <p:val>
                                            <p:strVal val="#ppt_x"/>
                                          </p:val>
                                        </p:tav>
                                      </p:tavLst>
                                    </p:anim>
                                    <p:anim calcmode="lin" valueType="num">
                                      <p:cBhvr>
                                        <p:cTn id="8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1000"/>
                                        <p:tgtEl>
                                          <p:spTgt spid="23"/>
                                        </p:tgtEl>
                                      </p:cBhvr>
                                    </p:animEffect>
                                    <p:anim calcmode="lin" valueType="num">
                                      <p:cBhvr>
                                        <p:cTn id="92" dur="1000" fill="hold"/>
                                        <p:tgtEl>
                                          <p:spTgt spid="23"/>
                                        </p:tgtEl>
                                        <p:attrNameLst>
                                          <p:attrName>ppt_x</p:attrName>
                                        </p:attrNameLst>
                                      </p:cBhvr>
                                      <p:tavLst>
                                        <p:tav tm="0">
                                          <p:val>
                                            <p:strVal val="#ppt_x"/>
                                          </p:val>
                                        </p:tav>
                                        <p:tav tm="100000">
                                          <p:val>
                                            <p:strVal val="#ppt_x"/>
                                          </p:val>
                                        </p:tav>
                                      </p:tavLst>
                                    </p:anim>
                                    <p:anim calcmode="lin" valueType="num">
                                      <p:cBhvr>
                                        <p:cTn id="9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6" grpId="0" animBg="1"/>
      <p:bldP spid="27" grpId="0"/>
      <p:bldP spid="29" grpId="0"/>
      <p:bldP spid="30" grpId="0"/>
      <p:bldP spid="31" grpId="0" animBg="1"/>
      <p:bldP spid="20" grpId="0"/>
      <p:bldP spid="21" grpId="0"/>
      <p:bldP spid="23"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289" y="547650"/>
            <a:ext cx="8722223" cy="1414927"/>
          </a:xfrm>
        </p:spPr>
        <p:txBody>
          <a:bodyPr>
            <a:normAutofit/>
          </a:bodyPr>
          <a:lstStyle/>
          <a:p>
            <a:r>
              <a:rPr lang="en-US" sz="2800" dirty="0"/>
              <a:t>the </a:t>
            </a:r>
            <a:r>
              <a:rPr lang="en-US" sz="2800" dirty="0">
                <a:solidFill>
                  <a:srgbClr val="FF6600"/>
                </a:solidFill>
              </a:rPr>
              <a:t>PROPOSED</a:t>
            </a:r>
            <a:r>
              <a:rPr lang="en-US" sz="2800" dirty="0"/>
              <a:t> amendment to 19 TAC </a:t>
            </a:r>
            <a:r>
              <a:rPr lang="en-US" sz="2800" dirty="0">
                <a:cs typeface="Calibri" panose="020F0502020204030204" pitchFamily="34" charset="0"/>
              </a:rPr>
              <a:t>§101.3041 would …</a:t>
            </a:r>
            <a:r>
              <a:rPr lang="en-US" sz="2800" dirty="0"/>
              <a:t> </a:t>
            </a:r>
          </a:p>
        </p:txBody>
      </p:sp>
      <p:sp>
        <p:nvSpPr>
          <p:cNvPr id="5" name="Content Placeholder 4"/>
          <p:cNvSpPr>
            <a:spLocks noGrp="1"/>
          </p:cNvSpPr>
          <p:nvPr>
            <p:ph idx="1"/>
          </p:nvPr>
        </p:nvSpPr>
        <p:spPr>
          <a:xfrm>
            <a:off x="500618" y="1962577"/>
            <a:ext cx="8177567" cy="3733478"/>
          </a:xfrm>
        </p:spPr>
        <p:txBody>
          <a:bodyPr>
            <a:normAutofit/>
          </a:bodyPr>
          <a:lstStyle/>
          <a:p>
            <a:pPr>
              <a:lnSpc>
                <a:spcPct val="100000"/>
              </a:lnSpc>
              <a:spcBef>
                <a:spcPts val="1200"/>
              </a:spcBef>
            </a:pPr>
            <a:r>
              <a:rPr lang="en-US" sz="2800" dirty="0">
                <a:solidFill>
                  <a:srgbClr val="FF6600"/>
                </a:solidFill>
              </a:rPr>
              <a:t>Simplify</a:t>
            </a:r>
            <a:r>
              <a:rPr lang="en-US" sz="2800" dirty="0"/>
              <a:t> and </a:t>
            </a:r>
            <a:r>
              <a:rPr lang="en-US" sz="2800" dirty="0">
                <a:solidFill>
                  <a:srgbClr val="FF6600"/>
                </a:solidFill>
              </a:rPr>
              <a:t>stabilize</a:t>
            </a:r>
            <a:r>
              <a:rPr lang="en-US" sz="2800" dirty="0"/>
              <a:t> STAAR performance standards</a:t>
            </a:r>
          </a:p>
          <a:p>
            <a:pPr lvl="1">
              <a:lnSpc>
                <a:spcPct val="100000"/>
              </a:lnSpc>
              <a:spcBef>
                <a:spcPts val="1200"/>
              </a:spcBef>
            </a:pPr>
            <a:r>
              <a:rPr lang="en-US" sz="2400" dirty="0"/>
              <a:t>“Officially” establish </a:t>
            </a:r>
            <a:r>
              <a:rPr lang="en-US" sz="2400" dirty="0">
                <a:solidFill>
                  <a:srgbClr val="FF6600"/>
                </a:solidFill>
              </a:rPr>
              <a:t>4 distinct performance levels</a:t>
            </a:r>
          </a:p>
          <a:p>
            <a:pPr lvl="2">
              <a:lnSpc>
                <a:spcPct val="100000"/>
              </a:lnSpc>
              <a:spcBef>
                <a:spcPts val="1200"/>
              </a:spcBef>
            </a:pPr>
            <a:r>
              <a:rPr lang="en-US" sz="2200" dirty="0">
                <a:solidFill>
                  <a:srgbClr val="FF6600"/>
                </a:solidFill>
              </a:rPr>
              <a:t>3 levels of success </a:t>
            </a:r>
            <a:r>
              <a:rPr lang="en-US" sz="2200" dirty="0">
                <a:solidFill>
                  <a:schemeClr val="tx1">
                    <a:lumMod val="50000"/>
                    <a:lumOff val="50000"/>
                  </a:schemeClr>
                </a:solidFill>
              </a:rPr>
              <a:t>(low, medium, high)</a:t>
            </a:r>
          </a:p>
          <a:p>
            <a:pPr lvl="1">
              <a:lnSpc>
                <a:spcPct val="100000"/>
              </a:lnSpc>
              <a:spcBef>
                <a:spcPts val="1200"/>
              </a:spcBef>
            </a:pPr>
            <a:r>
              <a:rPr lang="en-US" sz="2400" dirty="0">
                <a:solidFill>
                  <a:srgbClr val="FF6600"/>
                </a:solidFill>
              </a:rPr>
              <a:t>Eliminate the confusion </a:t>
            </a:r>
            <a:r>
              <a:rPr lang="en-US" sz="2400" dirty="0"/>
              <a:t>of the phase-in plan</a:t>
            </a:r>
          </a:p>
          <a:p>
            <a:pPr lvl="1">
              <a:lnSpc>
                <a:spcPct val="100000"/>
              </a:lnSpc>
              <a:spcBef>
                <a:spcPts val="1200"/>
              </a:spcBef>
            </a:pPr>
            <a:r>
              <a:rPr lang="en-US" sz="2400" dirty="0">
                <a:solidFill>
                  <a:srgbClr val="FF6600"/>
                </a:solidFill>
              </a:rPr>
              <a:t>Establish 2015-16 as the base year</a:t>
            </a:r>
            <a:r>
              <a:rPr lang="en-US" sz="2400" dirty="0"/>
              <a:t> for the lowest level of success and allow year-to-year comparisons of student performance on a going-forward basis</a:t>
            </a:r>
          </a:p>
        </p:txBody>
      </p:sp>
    </p:spTree>
    <p:extLst>
      <p:ext uri="{BB962C8B-B14F-4D97-AF65-F5344CB8AC3E}">
        <p14:creationId xmlns:p14="http://schemas.microsoft.com/office/powerpoint/2010/main" val="21376364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1000"/>
                                        <p:tgtEl>
                                          <p:spTgt spid="5">
                                            <p:txEl>
                                              <p:pRg st="3" end="3"/>
                                            </p:txEl>
                                          </p:spTgt>
                                        </p:tgtEl>
                                      </p:cBhvr>
                                    </p:animEffect>
                                    <p:anim calcmode="lin" valueType="num">
                                      <p:cBhvr>
                                        <p:cTn id="2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1000"/>
                                        <p:tgtEl>
                                          <p:spTgt spid="5">
                                            <p:txEl>
                                              <p:pRg st="4" end="4"/>
                                            </p:txEl>
                                          </p:spTgt>
                                        </p:tgtEl>
                                      </p:cBhvr>
                                    </p:animEffect>
                                    <p:anim calcmode="lin" valueType="num">
                                      <p:cBhvr>
                                        <p:cTn id="3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0819" y="697425"/>
            <a:ext cx="8722223" cy="1685187"/>
          </a:xfrm>
        </p:spPr>
        <p:txBody>
          <a:bodyPr>
            <a:normAutofit/>
          </a:bodyPr>
          <a:lstStyle/>
          <a:p>
            <a:r>
              <a:rPr lang="en-US" sz="9600" dirty="0">
                <a:solidFill>
                  <a:srgbClr val="FF6600"/>
                </a:solidFill>
              </a:rPr>
              <a:t>BUT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3789" y="904760"/>
            <a:ext cx="3189269" cy="4846320"/>
          </a:xfrm>
          <a:prstGeom prst="rect">
            <a:avLst/>
          </a:prstGeom>
        </p:spPr>
      </p:pic>
      <p:sp>
        <p:nvSpPr>
          <p:cNvPr id="5" name="Content Placeholder 4"/>
          <p:cNvSpPr>
            <a:spLocks noGrp="1"/>
          </p:cNvSpPr>
          <p:nvPr>
            <p:ph idx="1"/>
          </p:nvPr>
        </p:nvSpPr>
        <p:spPr>
          <a:xfrm>
            <a:off x="383661" y="2892057"/>
            <a:ext cx="5687531" cy="2336966"/>
          </a:xfrm>
          <a:prstGeom prst="roundRect">
            <a:avLst/>
          </a:prstGeom>
          <a:solidFill>
            <a:srgbClr val="376092"/>
          </a:solidFill>
        </p:spPr>
        <p:txBody>
          <a:bodyPr anchor="ctr">
            <a:normAutofit/>
          </a:bodyPr>
          <a:lstStyle/>
          <a:p>
            <a:pPr marL="0" indent="0" algn="ctr">
              <a:lnSpc>
                <a:spcPct val="100000"/>
              </a:lnSpc>
              <a:spcBef>
                <a:spcPts val="1200"/>
              </a:spcBef>
              <a:buNone/>
            </a:pPr>
            <a:r>
              <a:rPr lang="en-US" sz="8000" dirty="0">
                <a:solidFill>
                  <a:schemeClr val="bg1"/>
                </a:solidFill>
              </a:rPr>
              <a:t>Satisfactory</a:t>
            </a:r>
          </a:p>
        </p:txBody>
      </p:sp>
    </p:spTree>
    <p:extLst>
      <p:ext uri="{BB962C8B-B14F-4D97-AF65-F5344CB8AC3E}">
        <p14:creationId xmlns:p14="http://schemas.microsoft.com/office/powerpoint/2010/main" val="26936419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75" y="579548"/>
            <a:ext cx="8413879" cy="1441509"/>
          </a:xfrm>
        </p:spPr>
        <p:txBody>
          <a:bodyPr>
            <a:noAutofit/>
          </a:bodyPr>
          <a:lstStyle/>
          <a:p>
            <a:pPr>
              <a:lnSpc>
                <a:spcPct val="100000"/>
              </a:lnSpc>
            </a:pPr>
            <a:r>
              <a:rPr lang="en-US" sz="2400" dirty="0"/>
              <a:t>There are at least 3 statutory references to </a:t>
            </a:r>
            <a:r>
              <a:rPr lang="en-US" sz="2400" dirty="0">
                <a:solidFill>
                  <a:srgbClr val="FF6600"/>
                </a:solidFill>
              </a:rPr>
              <a:t>“Satisfactory Performance”</a:t>
            </a:r>
            <a:r>
              <a:rPr lang="en-US" sz="2400" dirty="0"/>
              <a:t> on STAAR in the Texas Education Code</a:t>
            </a:r>
          </a:p>
        </p:txBody>
      </p:sp>
      <p:sp>
        <p:nvSpPr>
          <p:cNvPr id="6" name="Content Placeholder 5"/>
          <p:cNvSpPr>
            <a:spLocks noGrp="1"/>
          </p:cNvSpPr>
          <p:nvPr>
            <p:ph idx="1"/>
          </p:nvPr>
        </p:nvSpPr>
        <p:spPr>
          <a:xfrm>
            <a:off x="605792" y="2021057"/>
            <a:ext cx="8082762" cy="3638655"/>
          </a:xfrm>
        </p:spPr>
        <p:txBody>
          <a:bodyPr>
            <a:normAutofit/>
          </a:bodyPr>
          <a:lstStyle/>
          <a:p>
            <a:pPr marL="457200" lvl="0" indent="-457200">
              <a:lnSpc>
                <a:spcPct val="100000"/>
              </a:lnSpc>
              <a:buFont typeface="+mj-lt"/>
              <a:buAutoNum type="arabicPeriod"/>
            </a:pPr>
            <a:r>
              <a:rPr lang="en-US" sz="2000" dirty="0">
                <a:cs typeface="Calibri" panose="020F0502020204030204" pitchFamily="34" charset="0"/>
              </a:rPr>
              <a:t>§</a:t>
            </a:r>
            <a:r>
              <a:rPr lang="en-US" sz="2000" dirty="0"/>
              <a:t>39.0241 – TEA is required to </a:t>
            </a:r>
            <a:r>
              <a:rPr lang="en-US" sz="2000" dirty="0">
                <a:solidFill>
                  <a:srgbClr val="FF6600"/>
                </a:solidFill>
              </a:rPr>
              <a:t>“determine the level of performance considered to be satisfactory</a:t>
            </a:r>
            <a:r>
              <a:rPr lang="en-US" sz="2000" dirty="0"/>
              <a:t>” on STAAR</a:t>
            </a:r>
          </a:p>
          <a:p>
            <a:pPr marL="457200" lvl="0" indent="-457200">
              <a:lnSpc>
                <a:spcPct val="100000"/>
              </a:lnSpc>
              <a:buFont typeface="+mj-lt"/>
              <a:buAutoNum type="arabicPeriod"/>
            </a:pPr>
            <a:r>
              <a:rPr lang="en-US" sz="2000" dirty="0">
                <a:cs typeface="Calibri" panose="020F0502020204030204" pitchFamily="34" charset="0"/>
              </a:rPr>
              <a:t>§</a:t>
            </a:r>
            <a:r>
              <a:rPr lang="en-US" sz="2000" dirty="0"/>
              <a:t>39.025 – </a:t>
            </a:r>
            <a:r>
              <a:rPr lang="en-US" sz="2000" dirty="0">
                <a:solidFill>
                  <a:srgbClr val="FF6600"/>
                </a:solidFill>
              </a:rPr>
              <a:t>“satisfactory performance” </a:t>
            </a:r>
            <a:r>
              <a:rPr lang="en-US" sz="2000" dirty="0"/>
              <a:t>is the performance level required on </a:t>
            </a:r>
            <a:r>
              <a:rPr lang="en-US" sz="2000" dirty="0">
                <a:solidFill>
                  <a:srgbClr val="FF6600"/>
                </a:solidFill>
              </a:rPr>
              <a:t>EOCs</a:t>
            </a:r>
            <a:r>
              <a:rPr lang="en-US" sz="2000" dirty="0"/>
              <a:t> in order for students to </a:t>
            </a:r>
            <a:r>
              <a:rPr lang="en-US" sz="2000" dirty="0">
                <a:solidFill>
                  <a:srgbClr val="FF6600"/>
                </a:solidFill>
              </a:rPr>
              <a:t>graduate</a:t>
            </a:r>
          </a:p>
          <a:p>
            <a:pPr marL="457200" lvl="0" indent="-457200">
              <a:lnSpc>
                <a:spcPct val="100000"/>
              </a:lnSpc>
              <a:buFont typeface="+mj-lt"/>
              <a:buAutoNum type="arabicPeriod"/>
            </a:pPr>
            <a:r>
              <a:rPr lang="en-US" sz="2000" dirty="0">
                <a:cs typeface="Calibri" panose="020F0502020204030204" pitchFamily="34" charset="0"/>
              </a:rPr>
              <a:t>§</a:t>
            </a:r>
            <a:r>
              <a:rPr lang="en-US" sz="2000" dirty="0"/>
              <a:t>28.0211 – </a:t>
            </a:r>
            <a:r>
              <a:rPr lang="en-US" sz="2000" dirty="0">
                <a:solidFill>
                  <a:srgbClr val="FF6600"/>
                </a:solidFill>
              </a:rPr>
              <a:t>“satisfactory performance” </a:t>
            </a:r>
            <a:r>
              <a:rPr lang="en-US" sz="2000" dirty="0"/>
              <a:t>is the performance level required in connection with </a:t>
            </a:r>
            <a:r>
              <a:rPr lang="en-US" sz="2000" dirty="0">
                <a:solidFill>
                  <a:srgbClr val="FF6600"/>
                </a:solidFill>
              </a:rPr>
              <a:t>SSI</a:t>
            </a:r>
          </a:p>
        </p:txBody>
      </p:sp>
      <p:sp>
        <p:nvSpPr>
          <p:cNvPr id="7" name="Content Placeholder 5"/>
          <p:cNvSpPr txBox="1">
            <a:spLocks/>
          </p:cNvSpPr>
          <p:nvPr/>
        </p:nvSpPr>
        <p:spPr>
          <a:xfrm>
            <a:off x="274675" y="4521171"/>
            <a:ext cx="8592878" cy="1174011"/>
          </a:xfrm>
          <a:prstGeom prst="roundRect">
            <a:avLst/>
          </a:prstGeom>
          <a:solidFill>
            <a:srgbClr val="FF6600"/>
          </a:solidFill>
        </p:spPr>
        <p:txBody>
          <a:bodyPr vert="horz" lIns="91440" tIns="45720" rIns="91440" bIns="45720" rtlCol="0" anchor="ctr">
            <a:normAutofit fontScale="92500" lnSpcReduction="20000"/>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q"/>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dirty="0">
                <a:solidFill>
                  <a:schemeClr val="bg1"/>
                </a:solidFill>
              </a:rPr>
              <a:t>The PROPOSED rule amendment does not clarify what is considered</a:t>
            </a:r>
          </a:p>
          <a:p>
            <a:pPr marL="0" indent="0" algn="ctr">
              <a:lnSpc>
                <a:spcPct val="100000"/>
              </a:lnSpc>
              <a:buNone/>
            </a:pPr>
            <a:r>
              <a:rPr lang="en-US" sz="4300" dirty="0">
                <a:solidFill>
                  <a:schemeClr val="bg1"/>
                </a:solidFill>
              </a:rPr>
              <a:t>SATISFACTORY</a:t>
            </a:r>
          </a:p>
        </p:txBody>
      </p:sp>
    </p:spTree>
    <p:extLst>
      <p:ext uri="{BB962C8B-B14F-4D97-AF65-F5344CB8AC3E}">
        <p14:creationId xmlns:p14="http://schemas.microsoft.com/office/powerpoint/2010/main" val="1043917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1)">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Rectangle 19"/>
          <p:cNvSpPr>
            <a:spLocks/>
          </p:cNvSpPr>
          <p:nvPr/>
        </p:nvSpPr>
        <p:spPr>
          <a:xfrm>
            <a:off x="273732" y="2251994"/>
            <a:ext cx="2103120" cy="1828800"/>
          </a:xfrm>
          <a:prstGeom prst="rect">
            <a:avLst/>
          </a:prstGeom>
          <a:solidFill>
            <a:srgbClr val="FF0000"/>
          </a:solid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ea typeface="Calibri"/>
                <a:cs typeface="Calibri"/>
              </a:rPr>
              <a:t>Did Not Meet Grade Level</a:t>
            </a:r>
            <a:endParaRPr kumimoji="0" lang="en-US" sz="1400" b="0" i="0" u="none" strike="noStrike" kern="0" cap="none" spc="0" normalizeH="0" baseline="0" noProof="0" dirty="0">
              <a:ln>
                <a:noFill/>
              </a:ln>
              <a:solidFill>
                <a:prstClr val="white"/>
              </a:solidFill>
              <a:effectLst/>
              <a:uLnTx/>
              <a:uFillTx/>
              <a:ea typeface="Calibri"/>
              <a:cs typeface="Times New Roman"/>
            </a:endParaRPr>
          </a:p>
        </p:txBody>
      </p:sp>
      <p:sp>
        <p:nvSpPr>
          <p:cNvPr id="21" name="Rectangle 20"/>
          <p:cNvSpPr>
            <a:spLocks/>
          </p:cNvSpPr>
          <p:nvPr/>
        </p:nvSpPr>
        <p:spPr>
          <a:xfrm>
            <a:off x="4547649" y="2251994"/>
            <a:ext cx="2103120" cy="1828800"/>
          </a:xfrm>
          <a:prstGeom prst="rect">
            <a:avLst/>
          </a:prstGeom>
          <a:solidFill>
            <a:schemeClr val="accent5">
              <a:lumMod val="75000"/>
            </a:schemeClr>
          </a:solid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ea typeface="Calibri"/>
                <a:cs typeface="Calibri"/>
              </a:rPr>
              <a:t>Meets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ea typeface="Calibri"/>
                <a:cs typeface="Calibri"/>
              </a:rPr>
              <a:t>Grade Level</a:t>
            </a:r>
            <a:endParaRPr kumimoji="0" lang="en-US" sz="2400" b="0" i="0" u="none" strike="noStrike" kern="0" cap="none" spc="0" normalizeH="0" baseline="0" noProof="0" dirty="0">
              <a:ln>
                <a:noFill/>
              </a:ln>
              <a:solidFill>
                <a:prstClr val="white"/>
              </a:solidFill>
              <a:effectLst/>
              <a:uLnTx/>
              <a:uFillTx/>
              <a:ea typeface="Calibri"/>
              <a:cs typeface="Times New Roman"/>
            </a:endParaRPr>
          </a:p>
        </p:txBody>
      </p:sp>
      <p:sp>
        <p:nvSpPr>
          <p:cNvPr id="23" name="Rectangle 22"/>
          <p:cNvSpPr>
            <a:spLocks/>
          </p:cNvSpPr>
          <p:nvPr/>
        </p:nvSpPr>
        <p:spPr>
          <a:xfrm>
            <a:off x="6681374" y="2251994"/>
            <a:ext cx="2103120" cy="1828800"/>
          </a:xfrm>
          <a:prstGeom prst="rect">
            <a:avLst/>
          </a:prstGeom>
          <a:solidFill>
            <a:srgbClr val="86C440"/>
          </a:solid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10253F"/>
                </a:solidFill>
                <a:effectLst/>
                <a:uLnTx/>
                <a:uFillTx/>
                <a:ea typeface="Calibri"/>
                <a:cs typeface="Calibri"/>
              </a:rPr>
              <a:t>Masters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10253F"/>
                </a:solidFill>
                <a:effectLst/>
                <a:uLnTx/>
                <a:uFillTx/>
                <a:ea typeface="Calibri"/>
                <a:cs typeface="Calibri"/>
              </a:rPr>
              <a:t>Grade</a:t>
            </a:r>
            <a:r>
              <a:rPr kumimoji="0" lang="en-US" sz="2400" b="1" i="0" u="none" strike="noStrike" kern="0" cap="none" spc="0" normalizeH="0" noProof="0" dirty="0">
                <a:ln>
                  <a:noFill/>
                </a:ln>
                <a:solidFill>
                  <a:srgbClr val="10253F"/>
                </a:solidFill>
                <a:effectLst/>
                <a:uLnTx/>
                <a:uFillTx/>
                <a:ea typeface="Calibri"/>
                <a:cs typeface="Calibri"/>
              </a:rPr>
              <a:t> Level</a:t>
            </a:r>
            <a:endParaRPr kumimoji="0" lang="en-US" sz="1400" b="0" i="0" u="none" strike="noStrike" kern="0" cap="none" spc="0" normalizeH="0" baseline="0" noProof="0" dirty="0">
              <a:ln>
                <a:noFill/>
              </a:ln>
              <a:solidFill>
                <a:prstClr val="white"/>
              </a:solidFill>
              <a:effectLst/>
              <a:uLnTx/>
              <a:uFillTx/>
              <a:ea typeface="Calibri"/>
              <a:cs typeface="Times New Roman"/>
            </a:endParaRPr>
          </a:p>
        </p:txBody>
      </p:sp>
      <p:sp>
        <p:nvSpPr>
          <p:cNvPr id="25" name="Content Placeholder 2"/>
          <p:cNvSpPr txBox="1">
            <a:spLocks/>
          </p:cNvSpPr>
          <p:nvPr/>
        </p:nvSpPr>
        <p:spPr>
          <a:xfrm>
            <a:off x="1518793" y="1206211"/>
            <a:ext cx="1752600" cy="805369"/>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10253F"/>
                </a:solidFill>
                <a:effectLst/>
                <a:uLnTx/>
                <a:uFillTx/>
                <a:latin typeface="+mn-lt"/>
                <a:ea typeface="+mn-ea"/>
                <a:cs typeface="+mn-cs"/>
              </a:rPr>
              <a:t>Approaches</a:t>
            </a:r>
            <a:endParaRPr kumimoji="0" lang="en-US" sz="1600" b="1" i="0" u="none" strike="noStrike" kern="1200" cap="none" spc="0" normalizeH="0" baseline="0" noProof="0" dirty="0">
              <a:ln>
                <a:noFill/>
              </a:ln>
              <a:solidFill>
                <a:srgbClr val="10253F"/>
              </a:solidFill>
              <a:effectLst/>
              <a:uLnTx/>
              <a:uFillTx/>
            </a:endParaRPr>
          </a:p>
        </p:txBody>
      </p:sp>
      <p:sp>
        <p:nvSpPr>
          <p:cNvPr id="28" name="Content Placeholder 2"/>
          <p:cNvSpPr txBox="1">
            <a:spLocks/>
          </p:cNvSpPr>
          <p:nvPr/>
        </p:nvSpPr>
        <p:spPr>
          <a:xfrm>
            <a:off x="5800856" y="1257853"/>
            <a:ext cx="1752600" cy="68580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1F497D">
                    <a:lumMod val="50000"/>
                  </a:srgbClr>
                </a:solidFill>
                <a:effectLst/>
                <a:uLnTx/>
                <a:uFillTx/>
                <a:latin typeface="+mn-lt"/>
                <a:ea typeface="+mn-ea"/>
                <a:cs typeface="+mn-cs"/>
              </a:rPr>
              <a:t>Masters</a:t>
            </a:r>
          </a:p>
        </p:txBody>
      </p:sp>
      <p:sp>
        <p:nvSpPr>
          <p:cNvPr id="32" name="Content Placeholder 2"/>
          <p:cNvSpPr txBox="1">
            <a:spLocks/>
          </p:cNvSpPr>
          <p:nvPr/>
        </p:nvSpPr>
        <p:spPr>
          <a:xfrm>
            <a:off x="3479781" y="1160998"/>
            <a:ext cx="2067277" cy="889138"/>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10253F"/>
                </a:solidFill>
                <a:effectLst/>
                <a:uLnTx/>
                <a:uFillTx/>
                <a:latin typeface="+mn-lt"/>
                <a:ea typeface="+mn-ea"/>
                <a:cs typeface="+mn-cs"/>
              </a:rPr>
              <a:t>Meets</a:t>
            </a:r>
          </a:p>
        </p:txBody>
      </p:sp>
      <p:sp>
        <p:nvSpPr>
          <p:cNvPr id="33" name="Rectangle 32"/>
          <p:cNvSpPr>
            <a:spLocks/>
          </p:cNvSpPr>
          <p:nvPr/>
        </p:nvSpPr>
        <p:spPr>
          <a:xfrm>
            <a:off x="2412470" y="2255757"/>
            <a:ext cx="2103120" cy="1828800"/>
          </a:xfrm>
          <a:prstGeom prst="rect">
            <a:avLst/>
          </a:prstGeom>
          <a:solidFill>
            <a:srgbClr val="035EA0"/>
          </a:solid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ea typeface="Calibri"/>
                <a:cs typeface="Calibri"/>
              </a:rPr>
              <a:t>Approaches Grade Level</a:t>
            </a:r>
            <a:endParaRPr kumimoji="0" lang="en-US" sz="1400" b="0" i="0" u="none" strike="noStrike" kern="0" cap="none" spc="0" normalizeH="0" baseline="0" noProof="0" dirty="0">
              <a:ln>
                <a:noFill/>
              </a:ln>
              <a:solidFill>
                <a:prstClr val="white"/>
              </a:solidFill>
              <a:effectLst/>
              <a:uLnTx/>
              <a:uFillTx/>
              <a:ea typeface="Calibri"/>
              <a:cs typeface="Times New Roman"/>
            </a:endParaRPr>
          </a:p>
        </p:txBody>
      </p:sp>
      <p:cxnSp>
        <p:nvCxnSpPr>
          <p:cNvPr id="34" name="Straight Connector 33"/>
          <p:cNvCxnSpPr/>
          <p:nvPr/>
        </p:nvCxnSpPr>
        <p:spPr>
          <a:xfrm>
            <a:off x="159262" y="4113189"/>
            <a:ext cx="87782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518835" y="1870997"/>
            <a:ext cx="0" cy="2514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665423" y="1870997"/>
            <a:ext cx="0" cy="2514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390555" y="1943653"/>
            <a:ext cx="0" cy="2514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6"/>
          <p:cNvSpPr txBox="1">
            <a:spLocks/>
          </p:cNvSpPr>
          <p:nvPr/>
        </p:nvSpPr>
        <p:spPr>
          <a:xfrm>
            <a:off x="272823" y="185854"/>
            <a:ext cx="8681484" cy="1030124"/>
          </a:xfrm>
          <a:prstGeom prst="rect">
            <a:avLst/>
          </a:prstGeom>
        </p:spPr>
        <p:txBody>
          <a:bodyPr anchor="ctr"/>
          <a:lstStyle>
            <a:lvl1pPr algn="r" defTabSz="914400" rtl="0" eaLnBrk="1" latinLnBrk="0" hangingPunct="1">
              <a:spcBef>
                <a:spcPct val="0"/>
              </a:spcBef>
              <a:buNone/>
              <a:defRPr sz="3200" kern="1200">
                <a:solidFill>
                  <a:srgbClr val="800080"/>
                </a:solidFill>
                <a:latin typeface="Century Gothic"/>
                <a:ea typeface="+mj-ea"/>
                <a:cs typeface="Century Gothic"/>
              </a:defRPr>
            </a:lvl1pPr>
          </a:lstStyle>
          <a:p>
            <a:pPr algn="l"/>
            <a:r>
              <a:rPr lang="en-US" sz="2400" dirty="0">
                <a:solidFill>
                  <a:srgbClr val="777776"/>
                </a:solidFill>
              </a:rPr>
              <a:t>the </a:t>
            </a:r>
            <a:r>
              <a:rPr lang="en-US" sz="2400" dirty="0">
                <a:solidFill>
                  <a:srgbClr val="FF6600"/>
                </a:solidFill>
              </a:rPr>
              <a:t>PROPOSED</a:t>
            </a:r>
            <a:r>
              <a:rPr lang="en-US" sz="2400" dirty="0">
                <a:solidFill>
                  <a:srgbClr val="777776"/>
                </a:solidFill>
              </a:rPr>
              <a:t> labels for each performance level seem to be confusing and misleading …</a:t>
            </a:r>
          </a:p>
        </p:txBody>
      </p:sp>
      <p:cxnSp>
        <p:nvCxnSpPr>
          <p:cNvPr id="39" name="Straight Connector 38"/>
          <p:cNvCxnSpPr/>
          <p:nvPr/>
        </p:nvCxnSpPr>
        <p:spPr>
          <a:xfrm>
            <a:off x="2390833" y="1961234"/>
            <a:ext cx="0" cy="3063240"/>
          </a:xfrm>
          <a:prstGeom prst="line">
            <a:avLst/>
          </a:prstGeom>
          <a:ln w="57150">
            <a:solidFill>
              <a:srgbClr val="035EA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530452" y="1876318"/>
            <a:ext cx="0" cy="3977640"/>
          </a:xfrm>
          <a:prstGeom prst="line">
            <a:avLst/>
          </a:prstGeom>
          <a:ln w="7302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6677157" y="6000683"/>
            <a:ext cx="2107337" cy="756308"/>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738"/>
            <a:r>
              <a:rPr lang="en-US" sz="1600" b="1" dirty="0">
                <a:solidFill>
                  <a:srgbClr val="002060"/>
                </a:solidFill>
              </a:rPr>
              <a:t>% of students scoring “Masters Grade Level”</a:t>
            </a:r>
          </a:p>
        </p:txBody>
      </p:sp>
      <p:cxnSp>
        <p:nvCxnSpPr>
          <p:cNvPr id="44" name="Straight Connector 43"/>
          <p:cNvCxnSpPr/>
          <p:nvPr/>
        </p:nvCxnSpPr>
        <p:spPr>
          <a:xfrm>
            <a:off x="6664628" y="1876313"/>
            <a:ext cx="0" cy="4892040"/>
          </a:xfrm>
          <a:prstGeom prst="line">
            <a:avLst/>
          </a:prstGeom>
          <a:ln w="73025">
            <a:solidFill>
              <a:srgbClr val="86C440"/>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2378129" y="4402981"/>
            <a:ext cx="6406365" cy="640080"/>
          </a:xfrm>
          <a:prstGeom prst="rect">
            <a:avLst/>
          </a:prstGeom>
          <a:solidFill>
            <a:srgbClr val="035EA0"/>
          </a:solidFill>
          <a:ln>
            <a:solidFill>
              <a:srgbClr val="035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9863"/>
            <a:r>
              <a:rPr lang="en-US" sz="1600" b="1" dirty="0">
                <a:solidFill>
                  <a:schemeClr val="bg1"/>
                </a:solidFill>
              </a:rPr>
              <a:t>% of students scoring at or above </a:t>
            </a:r>
            <a:r>
              <a:rPr lang="en-US" sz="2000" b="1" dirty="0">
                <a:solidFill>
                  <a:schemeClr val="bg1"/>
                </a:solidFill>
              </a:rPr>
              <a:t>“Approaches Grade Level”</a:t>
            </a:r>
            <a:endParaRPr lang="en-US" sz="1600" b="1" dirty="0">
              <a:solidFill>
                <a:schemeClr val="bg1"/>
              </a:solidFill>
            </a:endParaRPr>
          </a:p>
        </p:txBody>
      </p:sp>
      <p:sp>
        <p:nvSpPr>
          <p:cNvPr id="42" name="Rectangle 41"/>
          <p:cNvSpPr/>
          <p:nvPr/>
        </p:nvSpPr>
        <p:spPr>
          <a:xfrm>
            <a:off x="4525136" y="5205085"/>
            <a:ext cx="4254042" cy="640080"/>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7475"/>
            <a:r>
              <a:rPr lang="en-US" sz="1600" b="1" dirty="0">
                <a:solidFill>
                  <a:schemeClr val="bg1"/>
                </a:solidFill>
              </a:rPr>
              <a:t>% of students scoring at or above  “Meets Grade Level”</a:t>
            </a:r>
          </a:p>
        </p:txBody>
      </p:sp>
      <p:sp>
        <p:nvSpPr>
          <p:cNvPr id="48" name="Rounded Rectangular Callout 47"/>
          <p:cNvSpPr/>
          <p:nvPr/>
        </p:nvSpPr>
        <p:spPr>
          <a:xfrm>
            <a:off x="100973" y="5185928"/>
            <a:ext cx="4279641" cy="1571063"/>
          </a:xfrm>
          <a:prstGeom prst="wedgeRoundRectCallout">
            <a:avLst>
              <a:gd name="adj1" fmla="val -577"/>
              <a:gd name="adj2" fmla="val -64852"/>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9863" indent="-169863">
              <a:spcBef>
                <a:spcPts val="300"/>
              </a:spcBef>
              <a:buFont typeface="Arial" panose="020B0604020202020204" pitchFamily="34" charset="0"/>
              <a:buChar char="•"/>
            </a:pPr>
            <a:r>
              <a:rPr lang="en-US" b="1" dirty="0">
                <a:solidFill>
                  <a:prstClr val="white"/>
                </a:solidFill>
              </a:rPr>
              <a:t>“Approaches Grade Level” </a:t>
            </a:r>
            <a:r>
              <a:rPr lang="en-US" sz="1600" dirty="0">
                <a:solidFill>
                  <a:prstClr val="white"/>
                </a:solidFill>
              </a:rPr>
              <a:t>does not seem to connote “Satisfactory Performance”</a:t>
            </a:r>
          </a:p>
          <a:p>
            <a:pPr marL="169863" indent="-169863">
              <a:spcBef>
                <a:spcPts val="300"/>
              </a:spcBef>
              <a:buFont typeface="Arial" panose="020B0604020202020204" pitchFamily="34" charset="0"/>
              <a:buChar char="•"/>
            </a:pPr>
            <a:r>
              <a:rPr lang="en-US" sz="1600" dirty="0">
                <a:solidFill>
                  <a:prstClr val="white"/>
                </a:solidFill>
              </a:rPr>
              <a:t>Seems likely to confuse students and parents</a:t>
            </a:r>
          </a:p>
          <a:p>
            <a:pPr marL="169863" indent="-169863">
              <a:spcBef>
                <a:spcPts val="300"/>
              </a:spcBef>
              <a:buFont typeface="Arial" panose="020B0604020202020204" pitchFamily="34" charset="0"/>
              <a:buChar char="•"/>
            </a:pPr>
            <a:r>
              <a:rPr lang="en-US" sz="1600" dirty="0">
                <a:solidFill>
                  <a:prstClr val="white"/>
                </a:solidFill>
              </a:rPr>
              <a:t>Seems misleading – students are NOT taking below-grade-level tests</a:t>
            </a:r>
          </a:p>
        </p:txBody>
      </p:sp>
    </p:spTree>
    <p:extLst>
      <p:ext uri="{BB962C8B-B14F-4D97-AF65-F5344CB8AC3E}">
        <p14:creationId xmlns:p14="http://schemas.microsoft.com/office/powerpoint/2010/main" val="3425179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up)">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up)">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48">
                                            <p:bg/>
                                          </p:spTgt>
                                        </p:tgtEl>
                                        <p:attrNameLst>
                                          <p:attrName>style.visibility</p:attrName>
                                        </p:attrNameLst>
                                      </p:cBhvr>
                                      <p:to>
                                        <p:strVal val="visible"/>
                                      </p:to>
                                    </p:set>
                                    <p:animEffect transition="in" filter="fade">
                                      <p:cBhvr>
                                        <p:cTn id="37" dur="1000"/>
                                        <p:tgtEl>
                                          <p:spTgt spid="48">
                                            <p:bg/>
                                          </p:spTgt>
                                        </p:tgtEl>
                                      </p:cBhvr>
                                    </p:animEffect>
                                    <p:anim calcmode="lin" valueType="num">
                                      <p:cBhvr>
                                        <p:cTn id="38" dur="1000" fill="hold"/>
                                        <p:tgtEl>
                                          <p:spTgt spid="48">
                                            <p:bg/>
                                          </p:spTgt>
                                        </p:tgtEl>
                                        <p:attrNameLst>
                                          <p:attrName>ppt_x</p:attrName>
                                        </p:attrNameLst>
                                      </p:cBhvr>
                                      <p:tavLst>
                                        <p:tav tm="0">
                                          <p:val>
                                            <p:strVal val="#ppt_x"/>
                                          </p:val>
                                        </p:tav>
                                        <p:tav tm="100000">
                                          <p:val>
                                            <p:strVal val="#ppt_x"/>
                                          </p:val>
                                        </p:tav>
                                      </p:tavLst>
                                    </p:anim>
                                    <p:anim calcmode="lin" valueType="num">
                                      <p:cBhvr>
                                        <p:cTn id="39" dur="1000" fill="hold"/>
                                        <p:tgtEl>
                                          <p:spTgt spid="48">
                                            <p:bg/>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8">
                                            <p:txEl>
                                              <p:pRg st="0" end="0"/>
                                            </p:txEl>
                                          </p:spTgt>
                                        </p:tgtEl>
                                        <p:attrNameLst>
                                          <p:attrName>style.visibility</p:attrName>
                                        </p:attrNameLst>
                                      </p:cBhvr>
                                      <p:to>
                                        <p:strVal val="visible"/>
                                      </p:to>
                                    </p:set>
                                    <p:animEffect transition="in" filter="fade">
                                      <p:cBhvr>
                                        <p:cTn id="42" dur="1000"/>
                                        <p:tgtEl>
                                          <p:spTgt spid="48">
                                            <p:txEl>
                                              <p:pRg st="0" end="0"/>
                                            </p:txEl>
                                          </p:spTgt>
                                        </p:tgtEl>
                                      </p:cBhvr>
                                    </p:animEffect>
                                    <p:anim calcmode="lin" valueType="num">
                                      <p:cBhvr>
                                        <p:cTn id="43" dur="10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4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8">
                                            <p:txEl>
                                              <p:pRg st="1" end="1"/>
                                            </p:txEl>
                                          </p:spTgt>
                                        </p:tgtEl>
                                        <p:attrNameLst>
                                          <p:attrName>style.visibility</p:attrName>
                                        </p:attrNameLst>
                                      </p:cBhvr>
                                      <p:to>
                                        <p:strVal val="visible"/>
                                      </p:to>
                                    </p:set>
                                    <p:animEffect transition="in" filter="fade">
                                      <p:cBhvr>
                                        <p:cTn id="49" dur="1000"/>
                                        <p:tgtEl>
                                          <p:spTgt spid="48">
                                            <p:txEl>
                                              <p:pRg st="1" end="1"/>
                                            </p:txEl>
                                          </p:spTgt>
                                        </p:tgtEl>
                                      </p:cBhvr>
                                    </p:animEffect>
                                    <p:anim calcmode="lin" valueType="num">
                                      <p:cBhvr>
                                        <p:cTn id="50" dur="1000" fill="hold"/>
                                        <p:tgtEl>
                                          <p:spTgt spid="48">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4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8">
                                            <p:txEl>
                                              <p:pRg st="2" end="2"/>
                                            </p:txEl>
                                          </p:spTgt>
                                        </p:tgtEl>
                                        <p:attrNameLst>
                                          <p:attrName>style.visibility</p:attrName>
                                        </p:attrNameLst>
                                      </p:cBhvr>
                                      <p:to>
                                        <p:strVal val="visible"/>
                                      </p:to>
                                    </p:set>
                                    <p:animEffect transition="in" filter="fade">
                                      <p:cBhvr>
                                        <p:cTn id="56" dur="1000"/>
                                        <p:tgtEl>
                                          <p:spTgt spid="48">
                                            <p:txEl>
                                              <p:pRg st="2" end="2"/>
                                            </p:txEl>
                                          </p:spTgt>
                                        </p:tgtEl>
                                      </p:cBhvr>
                                    </p:animEffect>
                                    <p:anim calcmode="lin" valueType="num">
                                      <p:cBhvr>
                                        <p:cTn id="57" dur="1000" fill="hold"/>
                                        <p:tgtEl>
                                          <p:spTgt spid="48">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4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1" grpId="0" animBg="1"/>
      <p:bldP spid="42" grpId="0" animBg="1"/>
      <p:bldP spid="48"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89939" y="557845"/>
            <a:ext cx="7600488" cy="1079131"/>
          </a:xfrm>
        </p:spPr>
        <p:txBody>
          <a:bodyPr/>
          <a:lstStyle/>
          <a:p>
            <a:r>
              <a:rPr lang="en-US" dirty="0"/>
              <a:t>is there anything that can be done?</a:t>
            </a:r>
          </a:p>
        </p:txBody>
      </p:sp>
      <p:sp>
        <p:nvSpPr>
          <p:cNvPr id="7" name="Content Placeholder 6"/>
          <p:cNvSpPr>
            <a:spLocks noGrp="1"/>
          </p:cNvSpPr>
          <p:nvPr>
            <p:ph idx="1"/>
          </p:nvPr>
        </p:nvSpPr>
        <p:spPr>
          <a:xfrm>
            <a:off x="601628" y="1600293"/>
            <a:ext cx="4358461" cy="4250028"/>
          </a:xfrm>
        </p:spPr>
        <p:txBody>
          <a:bodyPr>
            <a:normAutofit fontScale="92500" lnSpcReduction="10000"/>
          </a:bodyPr>
          <a:lstStyle/>
          <a:p>
            <a:pPr marL="0" indent="0">
              <a:lnSpc>
                <a:spcPct val="120000"/>
              </a:lnSpc>
              <a:spcBef>
                <a:spcPts val="600"/>
              </a:spcBef>
              <a:buNone/>
            </a:pPr>
            <a:r>
              <a:rPr lang="en-US" sz="4800" b="1" dirty="0">
                <a:solidFill>
                  <a:srgbClr val="FF6600"/>
                </a:solidFill>
              </a:rPr>
              <a:t>Yes</a:t>
            </a:r>
            <a:r>
              <a:rPr lang="en-US" sz="3500" dirty="0"/>
              <a:t> …</a:t>
            </a:r>
          </a:p>
          <a:p>
            <a:pPr lvl="1">
              <a:lnSpc>
                <a:spcPct val="110000"/>
              </a:lnSpc>
              <a:spcBef>
                <a:spcPts val="1200"/>
              </a:spcBef>
            </a:pPr>
            <a:r>
              <a:rPr lang="en-US" sz="1900" dirty="0"/>
              <a:t>The amendment to 89 TAC </a:t>
            </a:r>
            <a:r>
              <a:rPr lang="en-US" sz="1900" dirty="0">
                <a:cs typeface="Calibri" panose="020F0502020204030204" pitchFamily="34" charset="0"/>
              </a:rPr>
              <a:t>§101.3041 was </a:t>
            </a:r>
            <a:r>
              <a:rPr lang="en-US" sz="1900" dirty="0">
                <a:solidFill>
                  <a:srgbClr val="FF6600"/>
                </a:solidFill>
                <a:cs typeface="Calibri" panose="020F0502020204030204" pitchFamily="34" charset="0"/>
              </a:rPr>
              <a:t>PROPOSED</a:t>
            </a:r>
            <a:r>
              <a:rPr lang="en-US" sz="1900" dirty="0">
                <a:cs typeface="Calibri" panose="020F0502020204030204" pitchFamily="34" charset="0"/>
              </a:rPr>
              <a:t> on </a:t>
            </a:r>
            <a:r>
              <a:rPr lang="en-US" sz="1900" dirty="0">
                <a:solidFill>
                  <a:srgbClr val="FF6600"/>
                </a:solidFill>
                <a:cs typeface="Calibri" panose="020F0502020204030204" pitchFamily="34" charset="0"/>
              </a:rPr>
              <a:t>December 9, 2016</a:t>
            </a:r>
          </a:p>
          <a:p>
            <a:pPr lvl="1">
              <a:lnSpc>
                <a:spcPct val="110000"/>
              </a:lnSpc>
              <a:spcBef>
                <a:spcPts val="600"/>
              </a:spcBef>
            </a:pPr>
            <a:r>
              <a:rPr lang="en-US" sz="1900" dirty="0">
                <a:cs typeface="Calibri" panose="020F0502020204030204" pitchFamily="34" charset="0"/>
              </a:rPr>
              <a:t>It remains open for public comment until </a:t>
            </a:r>
            <a:r>
              <a:rPr lang="en-US" sz="1900" dirty="0">
                <a:solidFill>
                  <a:srgbClr val="FF6600"/>
                </a:solidFill>
                <a:cs typeface="Calibri" panose="020F0502020204030204" pitchFamily="34" charset="0"/>
              </a:rPr>
              <a:t>January 9, 2017</a:t>
            </a:r>
          </a:p>
          <a:p>
            <a:pPr lvl="1">
              <a:lnSpc>
                <a:spcPct val="110000"/>
              </a:lnSpc>
              <a:spcBef>
                <a:spcPts val="600"/>
              </a:spcBef>
            </a:pPr>
            <a:r>
              <a:rPr lang="en-US" sz="1900" dirty="0">
                <a:solidFill>
                  <a:srgbClr val="FF6600"/>
                </a:solidFill>
                <a:cs typeface="Calibri" panose="020F0502020204030204" pitchFamily="34" charset="0"/>
              </a:rPr>
              <a:t>Public comment can be submitted </a:t>
            </a:r>
            <a:r>
              <a:rPr lang="en-US" sz="1900" dirty="0">
                <a:cs typeface="Calibri" panose="020F0502020204030204" pitchFamily="34" charset="0"/>
              </a:rPr>
              <a:t>by email to: </a:t>
            </a:r>
            <a:r>
              <a:rPr lang="en-US" sz="1900" u="sng" dirty="0">
                <a:hlinkClick r:id="rId2"/>
              </a:rPr>
              <a:t>rules@tea.texas.gov</a:t>
            </a:r>
            <a:endParaRPr lang="en-US" sz="1900" dirty="0">
              <a:cs typeface="Calibri" panose="020F0502020204030204" pitchFamily="34" charset="0"/>
            </a:endParaRPr>
          </a:p>
          <a:p>
            <a:pPr lvl="1">
              <a:lnSpc>
                <a:spcPct val="110000"/>
              </a:lnSpc>
              <a:spcBef>
                <a:spcPts val="600"/>
              </a:spcBef>
            </a:pPr>
            <a:r>
              <a:rPr lang="en-US" sz="1900" dirty="0"/>
              <a:t>A document with possible language for a comment is posted on the </a:t>
            </a:r>
            <a:r>
              <a:rPr lang="en-US" sz="1900" b="1" dirty="0">
                <a:solidFill>
                  <a:srgbClr val="86C440"/>
                </a:solidFill>
              </a:rPr>
              <a:t>a</a:t>
            </a:r>
            <a:r>
              <a:rPr lang="en-US" sz="1900" b="1" dirty="0">
                <a:solidFill>
                  <a:srgbClr val="376092"/>
                </a:solidFill>
              </a:rPr>
              <a:t>c2016</a:t>
            </a:r>
            <a:r>
              <a:rPr lang="en-US" sz="1900" dirty="0"/>
              <a:t> website for Webinar 9</a:t>
            </a:r>
          </a:p>
        </p:txBody>
      </p:sp>
      <p:pic>
        <p:nvPicPr>
          <p:cNvPr id="9" name="Picture 8"/>
          <p:cNvPicPr>
            <a:picLocks noChangeAspect="1"/>
          </p:cNvPicPr>
          <p:nvPr/>
        </p:nvPicPr>
        <p:blipFill>
          <a:blip r:embed="rId3"/>
          <a:stretch>
            <a:fillRect/>
          </a:stretch>
        </p:blipFill>
        <p:spPr>
          <a:xfrm>
            <a:off x="6133834" y="2637892"/>
            <a:ext cx="2743200" cy="3538341"/>
          </a:xfrm>
          <a:prstGeom prst="rect">
            <a:avLst/>
          </a:prstGeom>
          <a:ln>
            <a:solidFill>
              <a:schemeClr val="tx1"/>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a:stretch>
            <a:fillRect/>
          </a:stretch>
        </p:blipFill>
        <p:spPr>
          <a:xfrm>
            <a:off x="5883871" y="2311980"/>
            <a:ext cx="2743200" cy="3538341"/>
          </a:xfrm>
          <a:prstGeom prst="rect">
            <a:avLst/>
          </a:prstGeom>
          <a:ln>
            <a:solidFill>
              <a:schemeClr val="tx1"/>
            </a:solid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5"/>
          <a:stretch>
            <a:fillRect/>
          </a:stretch>
        </p:blipFill>
        <p:spPr>
          <a:xfrm>
            <a:off x="5597190" y="2041103"/>
            <a:ext cx="2743200" cy="3538341"/>
          </a:xfrm>
          <a:prstGeom prst="rect">
            <a:avLst/>
          </a:prstGeom>
          <a:ln>
            <a:solidFill>
              <a:schemeClr val="tx1"/>
            </a:solid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6"/>
          <a:stretch>
            <a:fillRect/>
          </a:stretch>
        </p:blipFill>
        <p:spPr>
          <a:xfrm>
            <a:off x="5347227" y="1613929"/>
            <a:ext cx="2743200" cy="3538341"/>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952361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42" presetClass="entr" presetSubtype="0"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par>
                          <p:cTn id="51" fill="hold">
                            <p:stCondLst>
                              <p:cond delay="2000"/>
                            </p:stCondLst>
                            <p:childTnLst>
                              <p:par>
                                <p:cTn id="52" presetID="42" presetClass="entr" presetSubtype="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childTnLst>
                          </p:cTn>
                        </p:par>
                        <p:par>
                          <p:cTn id="57" fill="hold">
                            <p:stCondLst>
                              <p:cond delay="3000"/>
                            </p:stCondLst>
                            <p:childTnLst>
                              <p:par>
                                <p:cTn id="58" presetID="42" presetClass="entr" presetSubtype="0" fill="hold"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210" y="567750"/>
            <a:ext cx="7598929" cy="1011186"/>
          </a:xfrm>
        </p:spPr>
        <p:txBody>
          <a:bodyPr/>
          <a:lstStyle/>
          <a:p>
            <a:r>
              <a:rPr lang="en-US" dirty="0"/>
              <a:t>agenda – webinar 9b</a:t>
            </a:r>
          </a:p>
        </p:txBody>
      </p:sp>
      <p:sp>
        <p:nvSpPr>
          <p:cNvPr id="3" name="Content Placeholder 2"/>
          <p:cNvSpPr>
            <a:spLocks noGrp="1"/>
          </p:cNvSpPr>
          <p:nvPr>
            <p:ph idx="1"/>
          </p:nvPr>
        </p:nvSpPr>
        <p:spPr>
          <a:xfrm>
            <a:off x="1119800" y="1461977"/>
            <a:ext cx="7652060" cy="5066414"/>
          </a:xfrm>
        </p:spPr>
        <p:txBody>
          <a:bodyPr>
            <a:noAutofit/>
          </a:bodyPr>
          <a:lstStyle/>
          <a:p>
            <a:pPr>
              <a:lnSpc>
                <a:spcPct val="100000"/>
              </a:lnSpc>
              <a:spcBef>
                <a:spcPts val="600"/>
              </a:spcBef>
            </a:pPr>
            <a:r>
              <a:rPr lang="en-US" sz="1800" dirty="0">
                <a:solidFill>
                  <a:srgbClr val="FF6600"/>
                </a:solidFill>
              </a:rPr>
              <a:t>PROPOSED Amendment to Commissioner Rule </a:t>
            </a:r>
            <a:r>
              <a:rPr lang="en-US" sz="1800" dirty="0">
                <a:solidFill>
                  <a:srgbClr val="FF6600"/>
                </a:solidFill>
                <a:latin typeface="Calibri" panose="020F0502020204030204" pitchFamily="34" charset="0"/>
                <a:cs typeface="Calibri" panose="020F0502020204030204" pitchFamily="34" charset="0"/>
              </a:rPr>
              <a:t>§101.3041</a:t>
            </a:r>
            <a:endParaRPr lang="en-US" sz="1800" dirty="0">
              <a:solidFill>
                <a:srgbClr val="FF6600"/>
              </a:solidFill>
            </a:endParaRPr>
          </a:p>
          <a:p>
            <a:pPr lvl="1">
              <a:lnSpc>
                <a:spcPct val="100000"/>
              </a:lnSpc>
              <a:spcBef>
                <a:spcPts val="300"/>
              </a:spcBef>
            </a:pPr>
            <a:r>
              <a:rPr lang="en-US" sz="1600" dirty="0"/>
              <a:t>Published on December 9, 2016, the PROPOSED amendment would</a:t>
            </a:r>
          </a:p>
          <a:p>
            <a:pPr lvl="2">
              <a:lnSpc>
                <a:spcPct val="100000"/>
              </a:lnSpc>
              <a:spcBef>
                <a:spcPts val="300"/>
              </a:spcBef>
            </a:pPr>
            <a:r>
              <a:rPr lang="en-US" sz="1400" dirty="0">
                <a:solidFill>
                  <a:srgbClr val="FF6600"/>
                </a:solidFill>
              </a:rPr>
              <a:t>Eliminate the phase-in </a:t>
            </a:r>
            <a:r>
              <a:rPr lang="en-US" sz="1400" dirty="0"/>
              <a:t>of the Level II-Satisfactory Standard for STAAR</a:t>
            </a:r>
          </a:p>
          <a:p>
            <a:pPr lvl="2">
              <a:lnSpc>
                <a:spcPct val="100000"/>
              </a:lnSpc>
              <a:spcBef>
                <a:spcPts val="300"/>
              </a:spcBef>
            </a:pPr>
            <a:r>
              <a:rPr lang="en-US" sz="1400" dirty="0"/>
              <a:t>Establish </a:t>
            </a:r>
            <a:r>
              <a:rPr lang="en-US" sz="1400" dirty="0">
                <a:solidFill>
                  <a:srgbClr val="FF6600"/>
                </a:solidFill>
              </a:rPr>
              <a:t>4 “stable” performance levels </a:t>
            </a:r>
            <a:r>
              <a:rPr lang="en-US" sz="1400" dirty="0"/>
              <a:t>or categories</a:t>
            </a:r>
          </a:p>
          <a:p>
            <a:pPr lvl="2">
              <a:lnSpc>
                <a:spcPct val="100000"/>
              </a:lnSpc>
              <a:spcBef>
                <a:spcPts val="300"/>
              </a:spcBef>
            </a:pPr>
            <a:r>
              <a:rPr lang="en-US" sz="1400" dirty="0"/>
              <a:t>Significantly change the </a:t>
            </a:r>
            <a:r>
              <a:rPr lang="en-US" sz="1400" dirty="0">
                <a:solidFill>
                  <a:srgbClr val="FF6600"/>
                </a:solidFill>
              </a:rPr>
              <a:t>labels</a:t>
            </a:r>
            <a:r>
              <a:rPr lang="en-US" sz="1400" dirty="0"/>
              <a:t> for each performance level</a:t>
            </a:r>
          </a:p>
          <a:p>
            <a:pPr lvl="1">
              <a:lnSpc>
                <a:spcPct val="100000"/>
              </a:lnSpc>
              <a:spcBef>
                <a:spcPts val="300"/>
              </a:spcBef>
            </a:pPr>
            <a:r>
              <a:rPr lang="en-US" sz="1600" dirty="0"/>
              <a:t>Public comment period ends </a:t>
            </a:r>
            <a:r>
              <a:rPr lang="en-US" sz="1600" b="1" dirty="0">
                <a:solidFill>
                  <a:srgbClr val="FF6600"/>
                </a:solidFill>
              </a:rPr>
              <a:t>January 9, 2017</a:t>
            </a:r>
          </a:p>
          <a:p>
            <a:pPr>
              <a:lnSpc>
                <a:spcPct val="100000"/>
              </a:lnSpc>
              <a:spcBef>
                <a:spcPts val="1200"/>
              </a:spcBef>
            </a:pPr>
            <a:r>
              <a:rPr lang="en-US" sz="1800" dirty="0">
                <a:solidFill>
                  <a:srgbClr val="FF6600"/>
                </a:solidFill>
              </a:rPr>
              <a:t>The New Accountability System (A-F Ratings) </a:t>
            </a:r>
          </a:p>
          <a:p>
            <a:pPr lvl="1">
              <a:lnSpc>
                <a:spcPct val="100000"/>
              </a:lnSpc>
              <a:spcBef>
                <a:spcPts val="300"/>
              </a:spcBef>
            </a:pPr>
            <a:r>
              <a:rPr lang="en-US" sz="1600" dirty="0"/>
              <a:t>Preliminary information released December 16, 2016 (Domains I-IV)</a:t>
            </a:r>
          </a:p>
          <a:p>
            <a:pPr lvl="2">
              <a:lnSpc>
                <a:spcPct val="100000"/>
              </a:lnSpc>
              <a:spcBef>
                <a:spcPts val="300"/>
              </a:spcBef>
            </a:pPr>
            <a:r>
              <a:rPr lang="en-US" sz="1400" dirty="0">
                <a:solidFill>
                  <a:srgbClr val="FF6600"/>
                </a:solidFill>
              </a:rPr>
              <a:t>Data Tables, Methodology Summaries, and Targets</a:t>
            </a:r>
          </a:p>
          <a:p>
            <a:pPr lvl="2">
              <a:lnSpc>
                <a:spcPct val="100000"/>
              </a:lnSpc>
              <a:spcBef>
                <a:spcPts val="300"/>
              </a:spcBef>
            </a:pPr>
            <a:r>
              <a:rPr lang="en-US" sz="1400" dirty="0"/>
              <a:t>lead4ward</a:t>
            </a:r>
            <a:r>
              <a:rPr lang="en-US" sz="1400" dirty="0">
                <a:solidFill>
                  <a:srgbClr val="FF6600"/>
                </a:solidFill>
              </a:rPr>
              <a:t> Template</a:t>
            </a:r>
            <a:r>
              <a:rPr lang="en-US" sz="1400" dirty="0"/>
              <a:t> for predicting/confirming Domain Scores and Letter Grades</a:t>
            </a:r>
          </a:p>
          <a:p>
            <a:pPr lvl="1">
              <a:lnSpc>
                <a:spcPct val="100000"/>
              </a:lnSpc>
              <a:spcBef>
                <a:spcPts val="300"/>
              </a:spcBef>
            </a:pPr>
            <a:r>
              <a:rPr lang="en-US" sz="1600" dirty="0"/>
              <a:t>What do the Domains </a:t>
            </a:r>
            <a:r>
              <a:rPr lang="en-US" sz="1600" dirty="0">
                <a:solidFill>
                  <a:srgbClr val="FF6600"/>
                </a:solidFill>
              </a:rPr>
              <a:t>mean</a:t>
            </a:r>
            <a:r>
              <a:rPr lang="en-US" sz="1600" dirty="0"/>
              <a:t> and what can we </a:t>
            </a:r>
            <a:r>
              <a:rPr lang="en-US" sz="1600" dirty="0">
                <a:solidFill>
                  <a:srgbClr val="FF6600"/>
                </a:solidFill>
              </a:rPr>
              <a:t>do</a:t>
            </a:r>
            <a:r>
              <a:rPr lang="en-US" sz="1600" dirty="0"/>
              <a:t>?</a:t>
            </a:r>
          </a:p>
          <a:p>
            <a:pPr lvl="1">
              <a:lnSpc>
                <a:spcPct val="100000"/>
              </a:lnSpc>
              <a:spcBef>
                <a:spcPts val="300"/>
              </a:spcBef>
            </a:pPr>
            <a:r>
              <a:rPr lang="en-US" sz="1600" dirty="0"/>
              <a:t>TEA’s January 1, 2017 Legislative Report</a:t>
            </a:r>
          </a:p>
          <a:p>
            <a:pPr>
              <a:lnSpc>
                <a:spcPct val="100000"/>
              </a:lnSpc>
              <a:spcBef>
                <a:spcPts val="1200"/>
              </a:spcBef>
            </a:pPr>
            <a:r>
              <a:rPr lang="en-US" sz="1800" dirty="0"/>
              <a:t>3 Themes for Spring ’17 (</a:t>
            </a:r>
            <a:r>
              <a:rPr lang="en-US" sz="1800" dirty="0">
                <a:solidFill>
                  <a:srgbClr val="FF6600"/>
                </a:solidFill>
              </a:rPr>
              <a:t>our ABCs for A-F</a:t>
            </a:r>
            <a:r>
              <a:rPr lang="en-US" sz="1800" dirty="0"/>
              <a:t>)</a:t>
            </a:r>
          </a:p>
          <a:p>
            <a:pPr lvl="1">
              <a:lnSpc>
                <a:spcPct val="100000"/>
              </a:lnSpc>
              <a:spcBef>
                <a:spcPts val="300"/>
              </a:spcBef>
              <a:buFont typeface="+mj-lt"/>
              <a:buAutoNum type="alphaUcPeriod"/>
            </a:pPr>
            <a:r>
              <a:rPr lang="en-US" b="1" dirty="0">
                <a:solidFill>
                  <a:srgbClr val="FF6600"/>
                </a:solidFill>
              </a:rPr>
              <a:t>Achieve</a:t>
            </a:r>
            <a:r>
              <a:rPr lang="en-US" sz="1600" dirty="0"/>
              <a:t> </a:t>
            </a:r>
          </a:p>
          <a:p>
            <a:pPr lvl="1">
              <a:lnSpc>
                <a:spcPct val="100000"/>
              </a:lnSpc>
              <a:spcBef>
                <a:spcPts val="300"/>
              </a:spcBef>
              <a:buFont typeface="+mj-lt"/>
              <a:buAutoNum type="alphaUcPeriod"/>
            </a:pPr>
            <a:r>
              <a:rPr lang="en-US" b="1" dirty="0">
                <a:solidFill>
                  <a:srgbClr val="FF6600"/>
                </a:solidFill>
              </a:rPr>
              <a:t>Believe</a:t>
            </a:r>
            <a:r>
              <a:rPr lang="en-US" sz="1600" dirty="0"/>
              <a:t> </a:t>
            </a:r>
          </a:p>
          <a:p>
            <a:pPr lvl="1">
              <a:lnSpc>
                <a:spcPct val="100000"/>
              </a:lnSpc>
              <a:spcBef>
                <a:spcPts val="300"/>
              </a:spcBef>
              <a:buFont typeface="+mj-lt"/>
              <a:buAutoNum type="alphaUcPeriod"/>
            </a:pPr>
            <a:r>
              <a:rPr lang="en-US" b="1" dirty="0">
                <a:solidFill>
                  <a:srgbClr val="FF6600"/>
                </a:solidFill>
              </a:rPr>
              <a:t>Conceive</a:t>
            </a:r>
            <a:r>
              <a:rPr lang="en-US" sz="1600" dirty="0"/>
              <a:t> </a:t>
            </a:r>
          </a:p>
        </p:txBody>
      </p:sp>
      <p:sp>
        <p:nvSpPr>
          <p:cNvPr id="5" name="Content Placeholder 2"/>
          <p:cNvSpPr txBox="1">
            <a:spLocks/>
          </p:cNvSpPr>
          <p:nvPr/>
        </p:nvSpPr>
        <p:spPr>
          <a:xfrm>
            <a:off x="2349795" y="5346404"/>
            <a:ext cx="4439093" cy="400494"/>
          </a:xfrm>
          <a:prstGeom prst="rect">
            <a:avLst/>
          </a:prstGeom>
        </p:spPr>
        <p:txBody>
          <a:bodyPr vert="horz" lIns="91440" tIns="45720" rIns="91440" bIns="45720" rtlCol="0">
            <a:no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chemeClr val="tx1">
                    <a:lumMod val="50000"/>
                    <a:lumOff val="50000"/>
                  </a:schemeClr>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chemeClr val="tx1">
                    <a:lumMod val="50000"/>
                    <a:lumOff val="50000"/>
                  </a:schemeClr>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chemeClr val="tx1">
                    <a:lumMod val="50000"/>
                    <a:lumOff val="50000"/>
                  </a:schemeClr>
                </a:solidFill>
                <a:latin typeface="+mn-lt"/>
                <a:ea typeface="+mn-ea"/>
                <a:cs typeface="+mn-cs"/>
              </a:defRPr>
            </a:lvl3pPr>
            <a:lvl4pPr marL="1658938" indent="-287338" algn="l" defTabSz="914400" rtl="0" eaLnBrk="1" latinLnBrk="0" hangingPunct="1">
              <a:lnSpc>
                <a:spcPct val="90000"/>
              </a:lnSpc>
              <a:spcBef>
                <a:spcPts val="500"/>
              </a:spcBef>
              <a:buFont typeface="Courier New" panose="02070309020205020404" pitchFamily="49" charset="0"/>
              <a:buChar char="o"/>
              <a:defRPr sz="16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Bef>
                <a:spcPts val="300"/>
              </a:spcBef>
              <a:buNone/>
            </a:pPr>
            <a:r>
              <a:rPr lang="en-US" sz="1600" dirty="0"/>
              <a:t>at </a:t>
            </a:r>
            <a:r>
              <a:rPr lang="en-US" sz="1600" dirty="0">
                <a:solidFill>
                  <a:srgbClr val="FF6600"/>
                </a:solidFill>
              </a:rPr>
              <a:t>Level II-Final</a:t>
            </a:r>
            <a:r>
              <a:rPr lang="en-US" sz="1600" dirty="0"/>
              <a:t> (or “Meets Grade Level”)</a:t>
            </a:r>
          </a:p>
        </p:txBody>
      </p:sp>
      <p:sp>
        <p:nvSpPr>
          <p:cNvPr id="7" name="Content Placeholder 2"/>
          <p:cNvSpPr txBox="1">
            <a:spLocks/>
          </p:cNvSpPr>
          <p:nvPr/>
        </p:nvSpPr>
        <p:spPr>
          <a:xfrm>
            <a:off x="2284226" y="5684024"/>
            <a:ext cx="4688960" cy="624323"/>
          </a:xfrm>
          <a:prstGeom prst="rect">
            <a:avLst/>
          </a:prstGeom>
        </p:spPr>
        <p:txBody>
          <a:bodyPr vert="horz" lIns="91440" tIns="45720" rIns="91440" bIns="45720" rtlCol="0">
            <a:no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chemeClr val="tx1">
                    <a:lumMod val="50000"/>
                    <a:lumOff val="50000"/>
                  </a:schemeClr>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chemeClr val="tx1">
                    <a:lumMod val="50000"/>
                    <a:lumOff val="50000"/>
                  </a:schemeClr>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chemeClr val="tx1">
                    <a:lumMod val="50000"/>
                    <a:lumOff val="50000"/>
                  </a:schemeClr>
                </a:solidFill>
                <a:latin typeface="+mn-lt"/>
                <a:ea typeface="+mn-ea"/>
                <a:cs typeface="+mn-cs"/>
              </a:defRPr>
            </a:lvl3pPr>
            <a:lvl4pPr marL="1658938" indent="-287338" algn="l" defTabSz="914400" rtl="0" eaLnBrk="1" latinLnBrk="0" hangingPunct="1">
              <a:lnSpc>
                <a:spcPct val="90000"/>
              </a:lnSpc>
              <a:spcBef>
                <a:spcPts val="500"/>
              </a:spcBef>
              <a:buFont typeface="Courier New" panose="02070309020205020404" pitchFamily="49" charset="0"/>
              <a:buChar char="o"/>
              <a:defRPr sz="16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Bef>
                <a:spcPts val="300"/>
              </a:spcBef>
              <a:buNone/>
            </a:pPr>
            <a:r>
              <a:rPr lang="en-US" sz="1600" dirty="0"/>
              <a:t>in </a:t>
            </a:r>
            <a:r>
              <a:rPr lang="en-US" sz="1600" dirty="0">
                <a:solidFill>
                  <a:srgbClr val="FF6600"/>
                </a:solidFill>
              </a:rPr>
              <a:t>student progress </a:t>
            </a:r>
            <a:r>
              <a:rPr lang="en-US" sz="1600" dirty="0"/>
              <a:t>(no one goes backward!)</a:t>
            </a:r>
          </a:p>
        </p:txBody>
      </p:sp>
      <p:sp>
        <p:nvSpPr>
          <p:cNvPr id="8" name="Content Placeholder 2"/>
          <p:cNvSpPr txBox="1">
            <a:spLocks/>
          </p:cNvSpPr>
          <p:nvPr/>
        </p:nvSpPr>
        <p:spPr>
          <a:xfrm>
            <a:off x="2473839" y="6032750"/>
            <a:ext cx="4777566" cy="624323"/>
          </a:xfrm>
          <a:prstGeom prst="rect">
            <a:avLst/>
          </a:prstGeom>
        </p:spPr>
        <p:txBody>
          <a:bodyPr vert="horz" lIns="91440" tIns="45720" rIns="91440" bIns="45720" rtlCol="0">
            <a:no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chemeClr val="tx1">
                    <a:lumMod val="50000"/>
                    <a:lumOff val="50000"/>
                  </a:schemeClr>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chemeClr val="tx1">
                    <a:lumMod val="50000"/>
                    <a:lumOff val="50000"/>
                  </a:schemeClr>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chemeClr val="tx1">
                    <a:lumMod val="50000"/>
                    <a:lumOff val="50000"/>
                  </a:schemeClr>
                </a:solidFill>
                <a:latin typeface="+mn-lt"/>
                <a:ea typeface="+mn-ea"/>
                <a:cs typeface="+mn-cs"/>
              </a:defRPr>
            </a:lvl3pPr>
            <a:lvl4pPr marL="1658938" indent="-287338" algn="l" defTabSz="914400" rtl="0" eaLnBrk="1" latinLnBrk="0" hangingPunct="1">
              <a:lnSpc>
                <a:spcPct val="90000"/>
              </a:lnSpc>
              <a:spcBef>
                <a:spcPts val="500"/>
              </a:spcBef>
              <a:buFont typeface="Courier New" panose="02070309020205020404" pitchFamily="49" charset="0"/>
              <a:buChar char="o"/>
              <a:defRPr sz="16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Bef>
                <a:spcPts val="300"/>
              </a:spcBef>
              <a:buNone/>
            </a:pPr>
            <a:r>
              <a:rPr lang="en-US" sz="1600" dirty="0"/>
              <a:t>success for </a:t>
            </a:r>
            <a:r>
              <a:rPr lang="en-US" sz="1600" dirty="0">
                <a:solidFill>
                  <a:srgbClr val="FF6600"/>
                </a:solidFill>
              </a:rPr>
              <a:t>all students </a:t>
            </a:r>
            <a:r>
              <a:rPr lang="en-US" sz="1600" dirty="0"/>
              <a:t>(particularly </a:t>
            </a:r>
            <a:r>
              <a:rPr lang="en-US" sz="1600" dirty="0" err="1"/>
              <a:t>EcoDis</a:t>
            </a:r>
            <a:r>
              <a:rPr lang="en-US" sz="1600" dirty="0"/>
              <a:t>!) </a:t>
            </a:r>
          </a:p>
        </p:txBody>
      </p:sp>
    </p:spTree>
    <p:extLst>
      <p:ext uri="{BB962C8B-B14F-4D97-AF65-F5344CB8AC3E}">
        <p14:creationId xmlns:p14="http://schemas.microsoft.com/office/powerpoint/2010/main" val="35779016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fade">
                                      <p:cBhvr>
                                        <p:cTn id="57" dur="1000"/>
                                        <p:tgtEl>
                                          <p:spTgt spid="3">
                                            <p:txEl>
                                              <p:pRg st="8" end="8"/>
                                            </p:txEl>
                                          </p:spTgt>
                                        </p:tgtEl>
                                      </p:cBhvr>
                                    </p:animEffect>
                                    <p:anim calcmode="lin" valueType="num">
                                      <p:cBhvr>
                                        <p:cTn id="5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fade">
                                      <p:cBhvr>
                                        <p:cTn id="62" dur="1000"/>
                                        <p:tgtEl>
                                          <p:spTgt spid="3">
                                            <p:txEl>
                                              <p:pRg st="9" end="9"/>
                                            </p:txEl>
                                          </p:spTgt>
                                        </p:tgtEl>
                                      </p:cBhvr>
                                    </p:animEffect>
                                    <p:anim calcmode="lin" valueType="num">
                                      <p:cBhvr>
                                        <p:cTn id="6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
                                            <p:txEl>
                                              <p:pRg st="10" end="10"/>
                                            </p:txEl>
                                          </p:spTgt>
                                        </p:tgtEl>
                                        <p:attrNameLst>
                                          <p:attrName>style.visibility</p:attrName>
                                        </p:attrNameLst>
                                      </p:cBhvr>
                                      <p:to>
                                        <p:strVal val="visible"/>
                                      </p:to>
                                    </p:set>
                                    <p:animEffect transition="in" filter="fade">
                                      <p:cBhvr>
                                        <p:cTn id="69" dur="1000"/>
                                        <p:tgtEl>
                                          <p:spTgt spid="3">
                                            <p:txEl>
                                              <p:pRg st="10" end="10"/>
                                            </p:txEl>
                                          </p:spTgt>
                                        </p:tgtEl>
                                      </p:cBhvr>
                                    </p:animEffect>
                                    <p:anim calcmode="lin" valueType="num">
                                      <p:cBhvr>
                                        <p:cTn id="7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3">
                                            <p:txEl>
                                              <p:pRg st="11" end="11"/>
                                            </p:txEl>
                                          </p:spTgt>
                                        </p:tgtEl>
                                        <p:attrNameLst>
                                          <p:attrName>style.visibility</p:attrName>
                                        </p:attrNameLst>
                                      </p:cBhvr>
                                      <p:to>
                                        <p:strVal val="visible"/>
                                      </p:to>
                                    </p:set>
                                    <p:animEffect transition="in" filter="fade">
                                      <p:cBhvr>
                                        <p:cTn id="76" dur="1000"/>
                                        <p:tgtEl>
                                          <p:spTgt spid="3">
                                            <p:txEl>
                                              <p:pRg st="11" end="11"/>
                                            </p:txEl>
                                          </p:spTgt>
                                        </p:tgtEl>
                                      </p:cBhvr>
                                    </p:animEffect>
                                    <p:anim calcmode="lin" valueType="num">
                                      <p:cBhvr>
                                        <p:cTn id="7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8"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3">
                                            <p:txEl>
                                              <p:pRg st="12" end="12"/>
                                            </p:txEl>
                                          </p:spTgt>
                                        </p:tgtEl>
                                        <p:attrNameLst>
                                          <p:attrName>style.visibility</p:attrName>
                                        </p:attrNameLst>
                                      </p:cBhvr>
                                      <p:to>
                                        <p:strVal val="visible"/>
                                      </p:to>
                                    </p:set>
                                    <p:animEffect transition="in" filter="fade">
                                      <p:cBhvr>
                                        <p:cTn id="83" dur="1000"/>
                                        <p:tgtEl>
                                          <p:spTgt spid="3">
                                            <p:txEl>
                                              <p:pRg st="12" end="12"/>
                                            </p:txEl>
                                          </p:spTgt>
                                        </p:tgtEl>
                                      </p:cBhvr>
                                    </p:animEffect>
                                    <p:anim calcmode="lin" valueType="num">
                                      <p:cBhvr>
                                        <p:cTn id="84"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85"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3">
                                            <p:txEl>
                                              <p:pRg st="13" end="13"/>
                                            </p:txEl>
                                          </p:spTgt>
                                        </p:tgtEl>
                                        <p:attrNameLst>
                                          <p:attrName>style.visibility</p:attrName>
                                        </p:attrNameLst>
                                      </p:cBhvr>
                                      <p:to>
                                        <p:strVal val="visible"/>
                                      </p:to>
                                    </p:set>
                                    <p:animEffect transition="in" filter="fade">
                                      <p:cBhvr>
                                        <p:cTn id="90" dur="1000"/>
                                        <p:tgtEl>
                                          <p:spTgt spid="3">
                                            <p:txEl>
                                              <p:pRg st="13" end="13"/>
                                            </p:txEl>
                                          </p:spTgt>
                                        </p:tgtEl>
                                      </p:cBhvr>
                                    </p:animEffect>
                                    <p:anim calcmode="lin" valueType="num">
                                      <p:cBhvr>
                                        <p:cTn id="91"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92"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3">
                                            <p:txEl>
                                              <p:pRg st="14" end="14"/>
                                            </p:txEl>
                                          </p:spTgt>
                                        </p:tgtEl>
                                        <p:attrNameLst>
                                          <p:attrName>style.visibility</p:attrName>
                                        </p:attrNameLst>
                                      </p:cBhvr>
                                      <p:to>
                                        <p:strVal val="visible"/>
                                      </p:to>
                                    </p:set>
                                    <p:animEffect transition="in" filter="fade">
                                      <p:cBhvr>
                                        <p:cTn id="97" dur="1000"/>
                                        <p:tgtEl>
                                          <p:spTgt spid="3">
                                            <p:txEl>
                                              <p:pRg st="14" end="14"/>
                                            </p:txEl>
                                          </p:spTgt>
                                        </p:tgtEl>
                                      </p:cBhvr>
                                    </p:animEffect>
                                    <p:anim calcmode="lin" valueType="num">
                                      <p:cBhvr>
                                        <p:cTn id="98"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99"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3">
                                            <p:txEl>
                                              <p:pRg st="15" end="15"/>
                                            </p:txEl>
                                          </p:spTgt>
                                        </p:tgtEl>
                                        <p:attrNameLst>
                                          <p:attrName>style.visibility</p:attrName>
                                        </p:attrNameLst>
                                      </p:cBhvr>
                                      <p:to>
                                        <p:strVal val="visible"/>
                                      </p:to>
                                    </p:set>
                                    <p:animEffect transition="in" filter="fade">
                                      <p:cBhvr>
                                        <p:cTn id="104" dur="1000"/>
                                        <p:tgtEl>
                                          <p:spTgt spid="3">
                                            <p:txEl>
                                              <p:pRg st="15" end="15"/>
                                            </p:txEl>
                                          </p:spTgt>
                                        </p:tgtEl>
                                      </p:cBhvr>
                                    </p:animEffect>
                                    <p:anim calcmode="lin" valueType="num">
                                      <p:cBhvr>
                                        <p:cTn id="105"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106" dur="1000" fill="hold"/>
                                        <p:tgtEl>
                                          <p:spTgt spid="3">
                                            <p:txEl>
                                              <p:pRg st="15" end="15"/>
                                            </p:tx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wipe(left)">
                                      <p:cBhvr>
                                        <p:cTn id="111" dur="500"/>
                                        <p:tgtEl>
                                          <p:spTgt spid="5"/>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7"/>
                                        </p:tgtEl>
                                        <p:attrNameLst>
                                          <p:attrName>style.visibility</p:attrName>
                                        </p:attrNameLst>
                                      </p:cBhvr>
                                      <p:to>
                                        <p:strVal val="visible"/>
                                      </p:to>
                                    </p:set>
                                    <p:animEffect transition="in" filter="wipe(left)">
                                      <p:cBhvr>
                                        <p:cTn id="116" dur="500"/>
                                        <p:tgtEl>
                                          <p:spTgt spid="7"/>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
                                        </p:tgtEl>
                                        <p:attrNameLst>
                                          <p:attrName>style.visibility</p:attrName>
                                        </p:attrNameLst>
                                      </p:cBhvr>
                                      <p:to>
                                        <p:strVal val="visible"/>
                                      </p:to>
                                    </p:set>
                                    <p:animEffect transition="in" filter="wipe(left)">
                                      <p:cBhvr>
                                        <p:cTn id="1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5"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53781" y="643344"/>
            <a:ext cx="7600488" cy="1079131"/>
          </a:xfrm>
        </p:spPr>
        <p:txBody>
          <a:bodyPr/>
          <a:lstStyle/>
          <a:p>
            <a:r>
              <a:rPr lang="en-US" dirty="0"/>
              <a:t>summary of posted document</a:t>
            </a:r>
          </a:p>
        </p:txBody>
      </p:sp>
      <p:sp>
        <p:nvSpPr>
          <p:cNvPr id="7" name="Content Placeholder 6"/>
          <p:cNvSpPr>
            <a:spLocks noGrp="1"/>
          </p:cNvSpPr>
          <p:nvPr>
            <p:ph idx="1"/>
          </p:nvPr>
        </p:nvSpPr>
        <p:spPr>
          <a:xfrm>
            <a:off x="553781" y="1685260"/>
            <a:ext cx="8079856" cy="4250028"/>
          </a:xfrm>
        </p:spPr>
        <p:txBody>
          <a:bodyPr>
            <a:normAutofit/>
          </a:bodyPr>
          <a:lstStyle/>
          <a:p>
            <a:pPr>
              <a:lnSpc>
                <a:spcPct val="110000"/>
              </a:lnSpc>
              <a:spcBef>
                <a:spcPts val="600"/>
              </a:spcBef>
            </a:pPr>
            <a:r>
              <a:rPr lang="en-US" sz="1800" dirty="0">
                <a:solidFill>
                  <a:srgbClr val="FF6600"/>
                </a:solidFill>
              </a:rPr>
              <a:t>Support the recommendation </a:t>
            </a:r>
            <a:r>
              <a:rPr lang="en-US" sz="1800" dirty="0"/>
              <a:t>to replace the current Level II phase-in plan with a final set of standards to indicate 4 levels of student performance on STAAR</a:t>
            </a:r>
          </a:p>
          <a:p>
            <a:pPr>
              <a:lnSpc>
                <a:spcPct val="110000"/>
              </a:lnSpc>
              <a:spcBef>
                <a:spcPts val="600"/>
              </a:spcBef>
            </a:pPr>
            <a:r>
              <a:rPr lang="en-US" sz="1800" dirty="0"/>
              <a:t>Urge the Commissioner to </a:t>
            </a:r>
            <a:r>
              <a:rPr lang="en-US" sz="1800" dirty="0">
                <a:solidFill>
                  <a:srgbClr val="FF6600"/>
                </a:solidFill>
              </a:rPr>
              <a:t>revise the performance labels </a:t>
            </a:r>
            <a:r>
              <a:rPr lang="en-US" sz="1800" dirty="0"/>
              <a:t>contained in the proposed revision to §101.3014 as follows:</a:t>
            </a:r>
          </a:p>
        </p:txBody>
      </p:sp>
      <p:graphicFrame>
        <p:nvGraphicFramePr>
          <p:cNvPr id="5" name="Table 4"/>
          <p:cNvGraphicFramePr>
            <a:graphicFrameLocks noGrp="1"/>
          </p:cNvGraphicFramePr>
          <p:nvPr>
            <p:extLst>
              <p:ext uri="{D42A27DB-BD31-4B8C-83A1-F6EECF244321}">
                <p14:modId xmlns:p14="http://schemas.microsoft.com/office/powerpoint/2010/main" val="1492208665"/>
              </p:ext>
            </p:extLst>
          </p:nvPr>
        </p:nvGraphicFramePr>
        <p:xfrm>
          <a:off x="829338" y="3381154"/>
          <a:ext cx="8022265" cy="2052085"/>
        </p:xfrm>
        <a:graphic>
          <a:graphicData uri="http://schemas.openxmlformats.org/drawingml/2006/table">
            <a:tbl>
              <a:tblPr firstRow="1" firstCol="1" bandRow="1"/>
              <a:tblGrid>
                <a:gridCol w="3636336">
                  <a:extLst>
                    <a:ext uri="{9D8B030D-6E8A-4147-A177-3AD203B41FA5}">
                      <a16:colId xmlns:a16="http://schemas.microsoft.com/office/drawing/2014/main" xmlns="" val="317776554"/>
                    </a:ext>
                  </a:extLst>
                </a:gridCol>
                <a:gridCol w="4385929">
                  <a:extLst>
                    <a:ext uri="{9D8B030D-6E8A-4147-A177-3AD203B41FA5}">
                      <a16:colId xmlns:a16="http://schemas.microsoft.com/office/drawing/2014/main" xmlns="" val="3556347652"/>
                    </a:ext>
                  </a:extLst>
                </a:gridCol>
              </a:tblGrid>
              <a:tr h="410417">
                <a:tc>
                  <a:txBody>
                    <a:bodyPr/>
                    <a:lstStyle/>
                    <a:p>
                      <a:pPr marL="0" marR="0" algn="ctr">
                        <a:spcBef>
                          <a:spcPts val="0"/>
                        </a:spcBef>
                        <a:spcAft>
                          <a:spcPts val="0"/>
                        </a:spcAft>
                      </a:pPr>
                      <a:r>
                        <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Performance Label in Proposed Rule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Suggested Change to Performance Label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2427717329"/>
                  </a:ext>
                </a:extLst>
              </a:tr>
              <a:tr h="410417">
                <a:tc>
                  <a:txBody>
                    <a:bodyPr/>
                    <a:lstStyle/>
                    <a:p>
                      <a:pPr marL="117475" marR="0" indent="0">
                        <a:spcBef>
                          <a:spcPts val="0"/>
                        </a:spcBef>
                        <a:spcAft>
                          <a:spcPts val="0"/>
                        </a:spcAft>
                      </a:pPr>
                      <a:r>
                        <a:rPr lang="en-US" sz="1600" i="1" dirty="0">
                          <a:effectLst/>
                          <a:latin typeface="Calibri" panose="020F0502020204030204" pitchFamily="34" charset="0"/>
                          <a:ea typeface="Calibri" panose="020F0502020204030204" pitchFamily="34" charset="0"/>
                          <a:cs typeface="Times New Roman" panose="02020603050405020304" pitchFamily="18" charset="0"/>
                        </a:rPr>
                        <a:t>Did Not Meet Grade Level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117475" marR="0" indent="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Unsatisfactory Grade Level Performance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2966917874"/>
                  </a:ext>
                </a:extLst>
              </a:tr>
              <a:tr h="410417">
                <a:tc>
                  <a:txBody>
                    <a:bodyPr/>
                    <a:lstStyle/>
                    <a:p>
                      <a:pPr marL="117475" marR="0" indent="0">
                        <a:spcBef>
                          <a:spcPts val="0"/>
                        </a:spcBef>
                        <a:spcAft>
                          <a:spcPts val="0"/>
                        </a:spcAft>
                      </a:pPr>
                      <a:r>
                        <a:rPr lang="en-US" sz="1600" i="1" dirty="0">
                          <a:effectLst/>
                          <a:latin typeface="Calibri" panose="020F0502020204030204" pitchFamily="34" charset="0"/>
                          <a:ea typeface="Calibri" panose="020F0502020204030204" pitchFamily="34" charset="0"/>
                          <a:cs typeface="Times New Roman" panose="02020603050405020304" pitchFamily="18" charset="0"/>
                        </a:rPr>
                        <a:t>Approaches Grade Level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117475" marR="0" indent="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Satisfactory Grade Level Performance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1764454260"/>
                  </a:ext>
                </a:extLst>
              </a:tr>
              <a:tr h="410417">
                <a:tc>
                  <a:txBody>
                    <a:bodyPr/>
                    <a:lstStyle/>
                    <a:p>
                      <a:pPr marL="117475" marR="0" indent="0">
                        <a:spcBef>
                          <a:spcPts val="0"/>
                        </a:spcBef>
                        <a:spcAft>
                          <a:spcPts val="0"/>
                        </a:spcAft>
                      </a:pPr>
                      <a:r>
                        <a:rPr lang="en-US" sz="1600" i="1" dirty="0">
                          <a:effectLst/>
                          <a:latin typeface="Calibri" panose="020F0502020204030204" pitchFamily="34" charset="0"/>
                          <a:ea typeface="Calibri" panose="020F0502020204030204" pitchFamily="34" charset="0"/>
                          <a:cs typeface="Times New Roman" panose="02020603050405020304" pitchFamily="18" charset="0"/>
                        </a:rPr>
                        <a:t>Meets Grade Level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117475" marR="0" indent="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Proficient Grade Level Performance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506999637"/>
                  </a:ext>
                </a:extLst>
              </a:tr>
              <a:tr h="410417">
                <a:tc>
                  <a:txBody>
                    <a:bodyPr/>
                    <a:lstStyle/>
                    <a:p>
                      <a:pPr marL="117475" marR="0" indent="0">
                        <a:spcBef>
                          <a:spcPts val="0"/>
                        </a:spcBef>
                        <a:spcAft>
                          <a:spcPts val="0"/>
                        </a:spcAft>
                      </a:pPr>
                      <a:r>
                        <a:rPr lang="en-US" sz="1600" i="1" dirty="0">
                          <a:effectLst/>
                          <a:latin typeface="Calibri" panose="020F0502020204030204" pitchFamily="34" charset="0"/>
                          <a:ea typeface="Calibri" panose="020F0502020204030204" pitchFamily="34" charset="0"/>
                          <a:cs typeface="Times New Roman" panose="02020603050405020304" pitchFamily="18" charset="0"/>
                        </a:rPr>
                        <a:t>Masters Grade Level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117475" marR="0" indent="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Advanced Grade Level Performance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2459299824"/>
                  </a:ext>
                </a:extLst>
              </a:tr>
            </a:tbl>
          </a:graphicData>
        </a:graphic>
      </p:graphicFrame>
    </p:spTree>
    <p:extLst>
      <p:ext uri="{BB962C8B-B14F-4D97-AF65-F5344CB8AC3E}">
        <p14:creationId xmlns:p14="http://schemas.microsoft.com/office/powerpoint/2010/main" val="3436717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8688" y="802759"/>
            <a:ext cx="4389120" cy="4883484"/>
          </a:xfrm>
          <a:prstGeom prst="roundRect">
            <a:avLst>
              <a:gd name="adj" fmla="val 26115"/>
            </a:avLst>
          </a:prstGeom>
          <a:scene3d>
            <a:camera prst="perspectiveHeroicExtremeLeftFacing"/>
            <a:lightRig rig="threePt" dir="t"/>
          </a:scene3d>
        </p:spPr>
      </p:pic>
      <p:sp>
        <p:nvSpPr>
          <p:cNvPr id="2" name="Content Placeholder 1"/>
          <p:cNvSpPr>
            <a:spLocks noGrp="1"/>
          </p:cNvSpPr>
          <p:nvPr>
            <p:ph idx="1"/>
          </p:nvPr>
        </p:nvSpPr>
        <p:spPr>
          <a:xfrm>
            <a:off x="308345" y="802759"/>
            <a:ext cx="4885659" cy="2971800"/>
          </a:xfrm>
          <a:prstGeom prst="roundRect">
            <a:avLst/>
          </a:prstGeom>
          <a:noFill/>
          <a:ln w="57150">
            <a:solidFill>
              <a:srgbClr val="376092"/>
            </a:solidFill>
          </a:ln>
          <a:scene3d>
            <a:camera prst="isometricOffAxis1Right"/>
            <a:lightRig rig="threePt" dir="t"/>
          </a:scene3d>
        </p:spPr>
        <p:txBody>
          <a:bodyPr anchor="ctr">
            <a:noAutofit/>
          </a:bodyPr>
          <a:lstStyle/>
          <a:p>
            <a:pPr marL="0" indent="0" algn="ctr">
              <a:lnSpc>
                <a:spcPct val="100000"/>
              </a:lnSpc>
              <a:spcBef>
                <a:spcPts val="600"/>
              </a:spcBef>
              <a:buNone/>
            </a:pPr>
            <a:r>
              <a:rPr lang="en-US" sz="3200" dirty="0">
                <a:solidFill>
                  <a:srgbClr val="FF6600"/>
                </a:solidFill>
                <a:latin typeface="Century Gothic" panose="020B0502020202020204" pitchFamily="34" charset="0"/>
              </a:rPr>
              <a:t>PROPOSED commissioner rule relating to STAAR performance standards </a:t>
            </a:r>
            <a:endParaRPr lang="en-US" sz="3200" dirty="0">
              <a:solidFill>
                <a:srgbClr val="800080"/>
              </a:solidFill>
              <a:latin typeface="Century Gothic" panose="020B0502020202020204" pitchFamily="34" charset="0"/>
            </a:endParaRPr>
          </a:p>
        </p:txBody>
      </p:sp>
    </p:spTree>
    <p:extLst>
      <p:ext uri="{BB962C8B-B14F-4D97-AF65-F5344CB8AC3E}">
        <p14:creationId xmlns:p14="http://schemas.microsoft.com/office/powerpoint/2010/main" val="41437053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1763" y="776177"/>
            <a:ext cx="8510879" cy="5069692"/>
          </a:xfrm>
          <a:noFill/>
        </p:spPr>
        <p:txBody>
          <a:bodyPr anchor="ctr">
            <a:normAutofit/>
          </a:bodyPr>
          <a:lstStyle/>
          <a:p>
            <a:pPr marL="0" indent="0" algn="ctr">
              <a:lnSpc>
                <a:spcPct val="100000"/>
              </a:lnSpc>
              <a:spcBef>
                <a:spcPts val="600"/>
              </a:spcBef>
              <a:buNone/>
            </a:pPr>
            <a:r>
              <a:rPr lang="en-US" sz="7200" dirty="0">
                <a:solidFill>
                  <a:srgbClr val="FF6600"/>
                </a:solidFill>
                <a:latin typeface="Century Gothic" panose="020B0502020202020204" pitchFamily="34" charset="0"/>
              </a:rPr>
              <a:t>the new accountability system</a:t>
            </a:r>
          </a:p>
          <a:p>
            <a:pPr marL="0" indent="0" algn="ctr">
              <a:lnSpc>
                <a:spcPct val="100000"/>
              </a:lnSpc>
              <a:spcBef>
                <a:spcPts val="600"/>
              </a:spcBef>
              <a:buNone/>
            </a:pPr>
            <a:r>
              <a:rPr lang="en-US" sz="7200" dirty="0">
                <a:solidFill>
                  <a:srgbClr val="FF6600"/>
                </a:solidFill>
                <a:latin typeface="Century Gothic" panose="020B0502020202020204" pitchFamily="34" charset="0"/>
              </a:rPr>
              <a:t>(a-f ratings)</a:t>
            </a:r>
            <a:endParaRPr lang="en-US" sz="7200" dirty="0">
              <a:solidFill>
                <a:srgbClr val="800080"/>
              </a:solidFill>
              <a:latin typeface="Century Gothic" panose="020B0502020202020204" pitchFamily="34" charset="0"/>
            </a:endParaRPr>
          </a:p>
        </p:txBody>
      </p:sp>
    </p:spTree>
    <p:extLst>
      <p:ext uri="{BB962C8B-B14F-4D97-AF65-F5344CB8AC3E}">
        <p14:creationId xmlns:p14="http://schemas.microsoft.com/office/powerpoint/2010/main" val="48952997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9958" y="3110222"/>
            <a:ext cx="3770028" cy="2806164"/>
          </a:xfrm>
        </p:spPr>
        <p:txBody>
          <a:bodyPr>
            <a:noAutofit/>
          </a:bodyPr>
          <a:lstStyle/>
          <a:p>
            <a:pPr marL="457200" indent="-457200">
              <a:lnSpc>
                <a:spcPct val="110000"/>
              </a:lnSpc>
            </a:pPr>
            <a:r>
              <a:rPr lang="en-US" sz="3600" dirty="0">
                <a:solidFill>
                  <a:srgbClr val="C00000"/>
                </a:solidFill>
              </a:rPr>
              <a:t>Tables!</a:t>
            </a:r>
          </a:p>
          <a:p>
            <a:pPr marL="457200" indent="-457200">
              <a:lnSpc>
                <a:spcPct val="110000"/>
              </a:lnSpc>
            </a:pPr>
            <a:r>
              <a:rPr lang="en-US" sz="3600" dirty="0">
                <a:solidFill>
                  <a:srgbClr val="C00000"/>
                </a:solidFill>
              </a:rPr>
              <a:t>And Summaries!</a:t>
            </a:r>
          </a:p>
          <a:p>
            <a:pPr marL="457200" indent="-457200">
              <a:lnSpc>
                <a:spcPct val="110000"/>
              </a:lnSpc>
            </a:pPr>
            <a:r>
              <a:rPr lang="en-US" sz="3600" dirty="0">
                <a:solidFill>
                  <a:srgbClr val="C00000"/>
                </a:solidFill>
              </a:rPr>
              <a:t>And Targets!</a:t>
            </a:r>
          </a:p>
          <a:p>
            <a:pPr marL="457200" indent="-457200">
              <a:lnSpc>
                <a:spcPct val="110000"/>
              </a:lnSpc>
            </a:pPr>
            <a:r>
              <a:rPr lang="en-US" sz="4800" dirty="0">
                <a:solidFill>
                  <a:srgbClr val="C00000"/>
                </a:solidFill>
              </a:rPr>
              <a:t>Oh my!</a:t>
            </a:r>
          </a:p>
        </p:txBody>
      </p:sp>
      <p:pic>
        <p:nvPicPr>
          <p:cNvPr id="3074" name="Picture 2" descr="http://www.tjmartell.org/lib/kcfinder/upload/images/gift.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472"/>
          <a:stretch/>
        </p:blipFill>
        <p:spPr bwMode="auto">
          <a:xfrm>
            <a:off x="4531378" y="734988"/>
            <a:ext cx="4564855" cy="508322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4531378" y="3655828"/>
            <a:ext cx="2651760" cy="1005840"/>
          </a:xfrm>
          <a:prstGeom prst="rect">
            <a:avLst/>
          </a:prstGeom>
          <a:solidFill>
            <a:schemeClr val="bg1"/>
          </a:solidFill>
          <a:ln>
            <a:solidFill>
              <a:srgbClr val="C00000"/>
            </a:solidFill>
          </a:ln>
          <a:scene3d>
            <a:camera prst="isometricLeftDown"/>
            <a:lightRig rig="threePt" dir="t"/>
          </a:scene3d>
        </p:spPr>
        <p:txBody>
          <a:bodyPr vert="horz" lIns="91440" tIns="45720" rIns="91440" bIns="45720" rtlCol="0" anchor="ctr">
            <a:no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q"/>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000" b="1" i="0" u="none" strike="noStrike" kern="1200" cap="none" spc="0" normalizeH="0" baseline="0" noProof="0" dirty="0">
                <a:ln>
                  <a:noFill/>
                </a:ln>
                <a:solidFill>
                  <a:schemeClr val="tx1"/>
                </a:solidFill>
                <a:effectLst/>
                <a:uLnTx/>
                <a:uFillTx/>
              </a:rPr>
              <a:t>To:</a:t>
            </a:r>
            <a:r>
              <a:rPr kumimoji="0" lang="en-US" sz="2000" b="1" i="0" u="none" strike="noStrike" kern="1200" cap="none" spc="0" normalizeH="0" noProof="0" dirty="0">
                <a:ln>
                  <a:noFill/>
                </a:ln>
                <a:solidFill>
                  <a:schemeClr val="tx1"/>
                </a:solidFill>
                <a:effectLst/>
                <a:uLnTx/>
                <a:uFillTx/>
              </a:rPr>
              <a:t>  School Districts</a:t>
            </a:r>
          </a:p>
          <a:p>
            <a:pPr marL="0" marR="0" lvl="0" indent="0"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000" b="1" i="0" u="none" strike="noStrike" kern="1200" cap="none" spc="0" normalizeH="0" noProof="0" dirty="0">
                <a:ln>
                  <a:noFill/>
                </a:ln>
                <a:solidFill>
                  <a:schemeClr val="tx1"/>
                </a:solidFill>
                <a:effectLst/>
                <a:uLnTx/>
                <a:uFillTx/>
              </a:rPr>
              <a:t>Love: TEA</a:t>
            </a:r>
          </a:p>
          <a:p>
            <a:pPr marL="0" marR="0" lvl="0" indent="0" algn="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lang="en-US" sz="300" b="1" noProof="0" dirty="0">
                <a:solidFill>
                  <a:schemeClr val="tx1"/>
                </a:solidFill>
              </a:rPr>
              <a:t>* Some assembly required</a:t>
            </a:r>
            <a:endParaRPr kumimoji="0" lang="en-US" sz="300" b="1" i="0" u="none" strike="noStrike" kern="1200" cap="none" spc="0" normalizeH="0" baseline="0" noProof="0" dirty="0">
              <a:ln>
                <a:noFill/>
              </a:ln>
              <a:solidFill>
                <a:schemeClr val="tx1"/>
              </a:solidFill>
              <a:effectLst/>
              <a:uLnTx/>
              <a:uFillTx/>
            </a:endParaRPr>
          </a:p>
        </p:txBody>
      </p:sp>
      <p:pic>
        <p:nvPicPr>
          <p:cNvPr id="4" name="HappyChristmas">
            <a:hlinkClick r:id="" action="ppaction://media"/>
          </p:cNvPr>
          <p:cNvPicPr>
            <a:picLocks noChangeAspect="1"/>
          </p:cNvPicPr>
          <p:nvPr>
            <a:audioFile r:link="rId1"/>
            <p:extLst>
              <p:ext uri="{DAA4B4D4-6D71-4841-9C94-3DE7FCFB9230}">
                <p14:media xmlns:p14="http://schemas.microsoft.com/office/powerpoint/2010/main" r:embed="rId2">
                  <p14:trim st="42900"/>
                </p14:media>
              </p:ext>
            </p:extLst>
          </p:nvPr>
        </p:nvPicPr>
        <p:blipFill>
          <a:blip r:embed="rId5"/>
          <a:stretch>
            <a:fillRect/>
          </a:stretch>
        </p:blipFill>
        <p:spPr>
          <a:xfrm>
            <a:off x="4419600" y="3276600"/>
            <a:ext cx="304800" cy="304800"/>
          </a:xfrm>
          <a:prstGeom prst="rect">
            <a:avLst/>
          </a:prstGeom>
        </p:spPr>
      </p:pic>
      <p:sp>
        <p:nvSpPr>
          <p:cNvPr id="6" name="Rectangle 5"/>
          <p:cNvSpPr/>
          <p:nvPr/>
        </p:nvSpPr>
        <p:spPr>
          <a:xfrm>
            <a:off x="8427493" y="211540"/>
            <a:ext cx="545910" cy="341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3958" y="399707"/>
            <a:ext cx="3055351" cy="2528260"/>
          </a:xfrm>
        </p:spPr>
        <p:txBody>
          <a:bodyPr/>
          <a:lstStyle/>
          <a:p>
            <a:pPr>
              <a:lnSpc>
                <a:spcPct val="120000"/>
              </a:lnSpc>
            </a:pPr>
            <a:r>
              <a:rPr lang="en-US" dirty="0"/>
              <a:t>on </a:t>
            </a:r>
            <a:r>
              <a:rPr lang="en-US" dirty="0" err="1"/>
              <a:t>december</a:t>
            </a:r>
            <a:r>
              <a:rPr lang="en-US" dirty="0"/>
              <a:t> 16</a:t>
            </a:r>
            <a:r>
              <a:rPr lang="en-US" baseline="30000" dirty="0"/>
              <a:t>th</a:t>
            </a:r>
            <a:r>
              <a:rPr lang="en-US" dirty="0"/>
              <a:t/>
            </a:r>
            <a:br>
              <a:rPr lang="en-US" dirty="0"/>
            </a:br>
            <a:r>
              <a:rPr lang="en-US" dirty="0"/>
              <a:t>we received a </a:t>
            </a:r>
            <a:r>
              <a:rPr lang="en-US" dirty="0">
                <a:solidFill>
                  <a:srgbClr val="FF6600"/>
                </a:solidFill>
              </a:rPr>
              <a:t>gift!</a:t>
            </a:r>
          </a:p>
        </p:txBody>
      </p:sp>
      <p:pic>
        <p:nvPicPr>
          <p:cNvPr id="8" name="Picture 7"/>
          <p:cNvPicPr>
            <a:picLocks noChangeAspect="1"/>
          </p:cNvPicPr>
          <p:nvPr/>
        </p:nvPicPr>
        <p:blipFill>
          <a:blip r:embed="rId6"/>
          <a:stretch>
            <a:fillRect/>
          </a:stretch>
        </p:blipFill>
        <p:spPr>
          <a:xfrm>
            <a:off x="6961723" y="150579"/>
            <a:ext cx="2011680" cy="1548151"/>
          </a:xfrm>
          <a:prstGeom prst="rect">
            <a:avLst/>
          </a:prstGeom>
          <a:ln>
            <a:solidFill>
              <a:srgbClr val="C00000"/>
            </a:solid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7"/>
          <a:stretch>
            <a:fillRect/>
          </a:stretch>
        </p:blipFill>
        <p:spPr>
          <a:xfrm>
            <a:off x="6776456" y="322284"/>
            <a:ext cx="2011680" cy="1548151"/>
          </a:xfrm>
          <a:prstGeom prst="rect">
            <a:avLst/>
          </a:prstGeom>
          <a:ln>
            <a:solidFill>
              <a:srgbClr val="C00000"/>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8"/>
          <a:stretch>
            <a:fillRect/>
          </a:stretch>
        </p:blipFill>
        <p:spPr>
          <a:xfrm>
            <a:off x="6591189" y="504538"/>
            <a:ext cx="2011680" cy="1548151"/>
          </a:xfrm>
          <a:prstGeom prst="rect">
            <a:avLst/>
          </a:prstGeom>
          <a:ln>
            <a:solidFill>
              <a:srgbClr val="C00000"/>
            </a:solid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9"/>
          <a:stretch>
            <a:fillRect/>
          </a:stretch>
        </p:blipFill>
        <p:spPr>
          <a:xfrm>
            <a:off x="3372139" y="113341"/>
            <a:ext cx="2011680" cy="1550496"/>
          </a:xfrm>
          <a:prstGeom prst="rect">
            <a:avLst/>
          </a:prstGeom>
          <a:ln>
            <a:solidFill>
              <a:srgbClr val="C00000"/>
            </a:solid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10"/>
          <a:stretch>
            <a:fillRect/>
          </a:stretch>
        </p:blipFill>
        <p:spPr>
          <a:xfrm>
            <a:off x="3586697" y="286326"/>
            <a:ext cx="2011680" cy="1548148"/>
          </a:xfrm>
          <a:prstGeom prst="rect">
            <a:avLst/>
          </a:prstGeom>
          <a:ln>
            <a:solidFill>
              <a:srgbClr val="C00000"/>
            </a:solid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11"/>
          <a:stretch>
            <a:fillRect/>
          </a:stretch>
        </p:blipFill>
        <p:spPr>
          <a:xfrm>
            <a:off x="3849008" y="525722"/>
            <a:ext cx="2011680" cy="1548148"/>
          </a:xfrm>
          <a:prstGeom prst="rect">
            <a:avLst/>
          </a:prstGeom>
          <a:ln>
            <a:solidFill>
              <a:srgbClr val="C00000"/>
            </a:solid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12"/>
          <a:stretch>
            <a:fillRect/>
          </a:stretch>
        </p:blipFill>
        <p:spPr>
          <a:xfrm>
            <a:off x="4147390" y="707976"/>
            <a:ext cx="2011680" cy="1548148"/>
          </a:xfrm>
          <a:prstGeom prst="rect">
            <a:avLst/>
          </a:prstGeom>
          <a:ln>
            <a:solidFill>
              <a:srgbClr val="C00000"/>
            </a:solid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13"/>
          <a:stretch>
            <a:fillRect/>
          </a:stretch>
        </p:blipFill>
        <p:spPr>
          <a:xfrm>
            <a:off x="6685016" y="2425695"/>
            <a:ext cx="2194560" cy="1688888"/>
          </a:xfrm>
          <a:prstGeom prst="rect">
            <a:avLst/>
          </a:prstGeom>
          <a:ln>
            <a:solidFill>
              <a:srgbClr val="C00000"/>
            </a:solidFill>
          </a:ln>
          <a:effectLst>
            <a:outerShdw blurRad="292100" dist="139700" dir="2700000" algn="tl" rotWithShape="0">
              <a:srgbClr val="333333">
                <a:alpha val="65000"/>
              </a:srgbClr>
            </a:outerShdw>
          </a:effectLst>
        </p:spPr>
      </p:pic>
      <p:sp>
        <p:nvSpPr>
          <p:cNvPr id="19" name="Content Placeholder 2"/>
          <p:cNvSpPr txBox="1">
            <a:spLocks/>
          </p:cNvSpPr>
          <p:nvPr/>
        </p:nvSpPr>
        <p:spPr>
          <a:xfrm>
            <a:off x="6258052" y="4755288"/>
            <a:ext cx="666273" cy="273660"/>
          </a:xfrm>
          <a:prstGeom prst="rect">
            <a:avLst/>
          </a:prstGeom>
          <a:noFill/>
          <a:ln w="38100">
            <a:solidFill>
              <a:srgbClr val="C00000"/>
            </a:solidFill>
          </a:ln>
          <a:scene3d>
            <a:camera prst="isometricLeftDown"/>
            <a:lightRig rig="threePt" dir="t"/>
          </a:scene3d>
        </p:spPr>
        <p:txBody>
          <a:bodyPr vert="horz" lIns="91440" tIns="45720" rIns="91440" bIns="45720" rtlCol="0" anchor="ctr">
            <a:no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q"/>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kumimoji="0" lang="en-US" sz="2000" b="1" i="0" u="none" strike="noStrike" kern="1200" cap="none" spc="0" normalizeH="0" baseline="0" noProof="0" dirty="0">
              <a:ln>
                <a:noFill/>
              </a:ln>
              <a:solidFill>
                <a:schemeClr val="tx1"/>
              </a:solidFill>
              <a:effectLst/>
              <a:uLnTx/>
              <a:uFillTx/>
            </a:endParaRPr>
          </a:p>
        </p:txBody>
      </p:sp>
      <mc:AlternateContent xmlns:mc="http://schemas.openxmlformats.org/markup-compatibility/2006" xmlns:p14="http://schemas.microsoft.com/office/powerpoint/2010/main">
        <mc:Choice Requires="p14">
          <p:contentPart p14:bwMode="auto" r:id="rId14">
            <p14:nvContentPartPr>
              <p14:cNvPr id="18" name="Ink 17"/>
              <p14:cNvContentPartPr/>
              <p14:nvPr/>
            </p14:nvContentPartPr>
            <p14:xfrm>
              <a:off x="6422143" y="4718846"/>
              <a:ext cx="0" cy="0"/>
            </p14:xfrm>
          </p:contentPart>
        </mc:Choice>
        <mc:Fallback xmlns="">
          <p:pic>
            <p:nvPicPr>
              <p:cNvPr id="18" name="Ink 17"/>
              <p:cNvPicPr/>
              <p:nvPr/>
            </p:nvPicPr>
            <p:blipFill/>
            <p:spPr/>
          </p:pic>
        </mc:Fallback>
      </mc:AlternateContent>
      <mc:AlternateContent xmlns:mc="http://schemas.openxmlformats.org/markup-compatibility/2006" xmlns:p14="http://schemas.microsoft.com/office/powerpoint/2010/main">
        <mc:Choice Requires="p14">
          <p:contentPart p14:bwMode="auto" r:id="rId15">
            <p14:nvContentPartPr>
              <p14:cNvPr id="20" name="Ink 19"/>
              <p14:cNvContentPartPr/>
              <p14:nvPr/>
            </p14:nvContentPartPr>
            <p14:xfrm>
              <a:off x="6721663" y="5001806"/>
              <a:ext cx="0" cy="360"/>
            </p14:xfrm>
          </p:contentPart>
        </mc:Choice>
        <mc:Fallback xmlns="">
          <p:pic>
            <p:nvPicPr>
              <p:cNvPr id="20" name="Ink 19"/>
              <p:cNvPicPr/>
              <p:nvPr/>
            </p:nvPicPr>
            <p:blipFill/>
            <p:spPr/>
          </p:pic>
        </mc:Fallback>
      </mc:AlternateContent>
      <mc:AlternateContent xmlns:mc="http://schemas.openxmlformats.org/markup-compatibility/2006" xmlns:p14="http://schemas.microsoft.com/office/powerpoint/2010/main">
        <mc:Choice Requires="p14">
          <p:contentPart p14:bwMode="auto" r:id="rId16">
            <p14:nvContentPartPr>
              <p14:cNvPr id="21" name="Ink 20"/>
              <p14:cNvContentPartPr/>
              <p14:nvPr/>
            </p14:nvContentPartPr>
            <p14:xfrm>
              <a:off x="6868543" y="5072726"/>
              <a:ext cx="0" cy="0"/>
            </p14:xfrm>
          </p:contentPart>
        </mc:Choice>
        <mc:Fallback xmlns="">
          <p:pic>
            <p:nvPicPr>
              <p:cNvPr id="21" name="Ink 20"/>
              <p:cNvPicPr/>
              <p:nvPr/>
            </p:nvPicPr>
            <p:blipFill/>
            <p:spPr/>
          </p:pic>
        </mc:Fallback>
      </mc:AlternateContent>
      <mc:AlternateContent xmlns:mc="http://schemas.openxmlformats.org/markup-compatibility/2006" xmlns:p14="http://schemas.microsoft.com/office/powerpoint/2010/main">
        <mc:Choice Requires="p14">
          <p:contentPart p14:bwMode="auto" r:id="rId17">
            <p14:nvContentPartPr>
              <p14:cNvPr id="22" name="Ink 21"/>
              <p14:cNvContentPartPr/>
              <p14:nvPr/>
            </p14:nvContentPartPr>
            <p14:xfrm>
              <a:off x="1088383" y="1088246"/>
              <a:ext cx="0" cy="360"/>
            </p14:xfrm>
          </p:contentPart>
        </mc:Choice>
        <mc:Fallback xmlns="">
          <p:pic>
            <p:nvPicPr>
              <p:cNvPr id="22" name="Ink 21"/>
              <p:cNvPicPr/>
              <p:nvPr/>
            </p:nvPicPr>
            <p:blipFill/>
            <p:spPr/>
          </p:pic>
        </mc:Fallback>
      </mc:AlternateContent>
      <mc:AlternateContent xmlns:mc="http://schemas.openxmlformats.org/markup-compatibility/2006" xmlns:p14="http://schemas.microsoft.com/office/powerpoint/2010/main">
        <mc:Choice Requires="p14">
          <p:contentPart p14:bwMode="auto" r:id="rId18">
            <p14:nvContentPartPr>
              <p14:cNvPr id="23" name="Ink 22"/>
              <p14:cNvContentPartPr/>
              <p14:nvPr/>
            </p14:nvContentPartPr>
            <p14:xfrm>
              <a:off x="707503" y="794486"/>
              <a:ext cx="0" cy="360"/>
            </p14:xfrm>
          </p:contentPart>
        </mc:Choice>
        <mc:Fallback xmlns="">
          <p:pic>
            <p:nvPicPr>
              <p:cNvPr id="23" name="Ink 22"/>
              <p:cNvPicPr/>
              <p:nvPr/>
            </p:nvPicPr>
            <p:blipFill/>
            <p:spPr/>
          </p:pic>
        </mc:Fallback>
      </mc:AlternateContent>
      <mc:AlternateContent xmlns:mc="http://schemas.openxmlformats.org/markup-compatibility/2006" xmlns:p14="http://schemas.microsoft.com/office/powerpoint/2010/main">
        <mc:Choice Requires="p14">
          <p:contentPart p14:bwMode="auto" r:id="rId19">
            <p14:nvContentPartPr>
              <p14:cNvPr id="24" name="Ink 23"/>
              <p14:cNvContentPartPr/>
              <p14:nvPr/>
            </p14:nvContentPartPr>
            <p14:xfrm>
              <a:off x="6487663" y="4718846"/>
              <a:ext cx="0" cy="0"/>
            </p14:xfrm>
          </p:contentPart>
        </mc:Choice>
        <mc:Fallback xmlns="">
          <p:pic>
            <p:nvPicPr>
              <p:cNvPr id="24" name="Ink 23"/>
              <p:cNvPicPr/>
              <p:nvPr/>
            </p:nvPicPr>
            <p:blipFill/>
            <p:spPr/>
          </p:pic>
        </mc:Fallback>
      </mc:AlternateContent>
      <mc:AlternateContent xmlns:mc="http://schemas.openxmlformats.org/markup-compatibility/2006" xmlns:p14="http://schemas.microsoft.com/office/powerpoint/2010/main">
        <mc:Choice Requires="p14">
          <p:contentPart p14:bwMode="auto" r:id="rId20">
            <p14:nvContentPartPr>
              <p14:cNvPr id="25" name="Ink 24"/>
              <p14:cNvContentPartPr/>
              <p14:nvPr/>
            </p14:nvContentPartPr>
            <p14:xfrm>
              <a:off x="6803023" y="5067326"/>
              <a:ext cx="360" cy="0"/>
            </p14:xfrm>
          </p:contentPart>
        </mc:Choice>
        <mc:Fallback xmlns="">
          <p:pic>
            <p:nvPicPr>
              <p:cNvPr id="25" name="Ink 24"/>
              <p:cNvPicPr/>
              <p:nvPr/>
            </p:nvPicPr>
            <p:blipFill/>
            <p:spPr/>
          </p:pic>
        </mc:Fallback>
      </mc:AlternateContent>
      <mc:AlternateContent xmlns:mc="http://schemas.openxmlformats.org/markup-compatibility/2006" xmlns:p14="http://schemas.microsoft.com/office/powerpoint/2010/main">
        <mc:Choice Requires="p14">
          <p:contentPart p14:bwMode="auto" r:id="rId21">
            <p14:nvContentPartPr>
              <p14:cNvPr id="26" name="Ink 25"/>
              <p14:cNvContentPartPr/>
              <p14:nvPr/>
            </p14:nvContentPartPr>
            <p14:xfrm>
              <a:off x="6139183" y="3886166"/>
              <a:ext cx="0" cy="0"/>
            </p14:xfrm>
          </p:contentPart>
        </mc:Choice>
        <mc:Fallback xmlns="">
          <p:pic>
            <p:nvPicPr>
              <p:cNvPr id="26" name="Ink 25"/>
              <p:cNvPicPr/>
              <p:nvPr/>
            </p:nvPicPr>
            <p:blipFill/>
            <p:spPr/>
          </p:pic>
        </mc:Fallback>
      </mc:AlternateContent>
      <p:pic>
        <p:nvPicPr>
          <p:cNvPr id="1026" name="Picture 2" descr="https://timpyles.files.wordpress.com/2012/09/some-assembly-required.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2514232"/>
            <a:ext cx="9326880" cy="448211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829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1" presetClass="mediacall" presetSubtype="0" fill="hold" nodeType="withEffect">
                                  <p:stCondLst>
                                    <p:cond delay="0"/>
                                  </p:stCondLst>
                                  <p:childTnLst>
                                    <p:cmd type="call" cmd="playFrom(0.0)">
                                      <p:cBhvr>
                                        <p:cTn id="21" dur="174577" fill="hold"/>
                                        <p:tgtEl>
                                          <p:spTgt spid="4"/>
                                        </p:tgtEl>
                                      </p:cBhvr>
                                    </p:cmd>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1000"/>
                                        <p:tgtEl>
                                          <p:spTgt spid="3">
                                            <p:txEl>
                                              <p:pRg st="0" end="0"/>
                                            </p:txEl>
                                          </p:spTgt>
                                        </p:tgtEl>
                                      </p:cBhvr>
                                    </p:animEffect>
                                    <p:anim calcmode="lin" valueType="num">
                                      <p:cBhvr>
                                        <p:cTn id="3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
                                            <p:txEl>
                                              <p:pRg st="1" end="1"/>
                                            </p:txEl>
                                          </p:spTgt>
                                        </p:tgtEl>
                                        <p:attrNameLst>
                                          <p:attrName>style.visibility</p:attrName>
                                        </p:attrNameLst>
                                      </p:cBhvr>
                                      <p:to>
                                        <p:strVal val="visible"/>
                                      </p:to>
                                    </p:set>
                                    <p:animEffect transition="in" filter="fade">
                                      <p:cBhvr>
                                        <p:cTn id="55" dur="1000"/>
                                        <p:tgtEl>
                                          <p:spTgt spid="3">
                                            <p:txEl>
                                              <p:pRg st="1" end="1"/>
                                            </p:txEl>
                                          </p:spTgt>
                                        </p:tgtEl>
                                      </p:cBhvr>
                                    </p:animEffect>
                                    <p:anim calcmode="lin" valueType="num">
                                      <p:cBhvr>
                                        <p:cTn id="5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1" end="1"/>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1000"/>
                                        <p:tgtEl>
                                          <p:spTgt spid="17"/>
                                        </p:tgtEl>
                                      </p:cBhvr>
                                    </p:animEffect>
                                    <p:anim calcmode="lin" valueType="num">
                                      <p:cBhvr>
                                        <p:cTn id="76" dur="1000" fill="hold"/>
                                        <p:tgtEl>
                                          <p:spTgt spid="17"/>
                                        </p:tgtEl>
                                        <p:attrNameLst>
                                          <p:attrName>ppt_x</p:attrName>
                                        </p:attrNameLst>
                                      </p:cBhvr>
                                      <p:tavLst>
                                        <p:tav tm="0">
                                          <p:val>
                                            <p:strVal val="#ppt_x"/>
                                          </p:val>
                                        </p:tav>
                                        <p:tav tm="100000">
                                          <p:val>
                                            <p:strVal val="#ppt_x"/>
                                          </p:val>
                                        </p:tav>
                                      </p:tavLst>
                                    </p:anim>
                                    <p:anim calcmode="lin" valueType="num">
                                      <p:cBhvr>
                                        <p:cTn id="7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
                                            <p:txEl>
                                              <p:pRg st="2" end="2"/>
                                            </p:txEl>
                                          </p:spTgt>
                                        </p:tgtEl>
                                        <p:attrNameLst>
                                          <p:attrName>style.visibility</p:attrName>
                                        </p:attrNameLst>
                                      </p:cBhvr>
                                      <p:to>
                                        <p:strVal val="visible"/>
                                      </p:to>
                                    </p:set>
                                    <p:animEffect transition="in" filter="fade">
                                      <p:cBhvr>
                                        <p:cTn id="82" dur="1000"/>
                                        <p:tgtEl>
                                          <p:spTgt spid="3">
                                            <p:txEl>
                                              <p:pRg st="2" end="2"/>
                                            </p:txEl>
                                          </p:spTgt>
                                        </p:tgtEl>
                                      </p:cBhvr>
                                    </p:animEffect>
                                    <p:anim calcmode="lin" valueType="num">
                                      <p:cBhvr>
                                        <p:cTn id="8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8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fade">
                                      <p:cBhvr>
                                        <p:cTn id="87" dur="1000"/>
                                        <p:tgtEl>
                                          <p:spTgt spid="15"/>
                                        </p:tgtEl>
                                      </p:cBhvr>
                                    </p:animEffect>
                                    <p:anim calcmode="lin" valueType="num">
                                      <p:cBhvr>
                                        <p:cTn id="88" dur="1000" fill="hold"/>
                                        <p:tgtEl>
                                          <p:spTgt spid="15"/>
                                        </p:tgtEl>
                                        <p:attrNameLst>
                                          <p:attrName>ppt_x</p:attrName>
                                        </p:attrNameLst>
                                      </p:cBhvr>
                                      <p:tavLst>
                                        <p:tav tm="0">
                                          <p:val>
                                            <p:strVal val="#ppt_x"/>
                                          </p:val>
                                        </p:tav>
                                        <p:tav tm="100000">
                                          <p:val>
                                            <p:strVal val="#ppt_x"/>
                                          </p:val>
                                        </p:tav>
                                      </p:tavLst>
                                    </p:anim>
                                    <p:anim calcmode="lin" valueType="num">
                                      <p:cBhvr>
                                        <p:cTn id="8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3">
                                            <p:txEl>
                                              <p:pRg st="3" end="3"/>
                                            </p:txEl>
                                          </p:spTgt>
                                        </p:tgtEl>
                                        <p:attrNameLst>
                                          <p:attrName>style.visibility</p:attrName>
                                        </p:attrNameLst>
                                      </p:cBhvr>
                                      <p:to>
                                        <p:strVal val="visible"/>
                                      </p:to>
                                    </p:set>
                                    <p:animEffect transition="in" filter="fade">
                                      <p:cBhvr>
                                        <p:cTn id="94" dur="1000"/>
                                        <p:tgtEl>
                                          <p:spTgt spid="3">
                                            <p:txEl>
                                              <p:pRg st="3" end="3"/>
                                            </p:txEl>
                                          </p:spTgt>
                                        </p:tgtEl>
                                      </p:cBhvr>
                                    </p:animEffect>
                                    <p:anim calcmode="lin" valueType="num">
                                      <p:cBhvr>
                                        <p:cTn id="9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1" presetClass="entr" presetSubtype="1" fill="hold" grpId="0" nodeType="clickEffect">
                                  <p:stCondLst>
                                    <p:cond delay="0"/>
                                  </p:stCondLst>
                                  <p:childTnLst>
                                    <p:set>
                                      <p:cBhvr>
                                        <p:cTn id="100" dur="1" fill="hold">
                                          <p:stCondLst>
                                            <p:cond delay="0"/>
                                          </p:stCondLst>
                                        </p:cTn>
                                        <p:tgtEl>
                                          <p:spTgt spid="19"/>
                                        </p:tgtEl>
                                        <p:attrNameLst>
                                          <p:attrName>style.visibility</p:attrName>
                                        </p:attrNameLst>
                                      </p:cBhvr>
                                      <p:to>
                                        <p:strVal val="visible"/>
                                      </p:to>
                                    </p:set>
                                    <p:animEffect transition="in" filter="wheel(1)">
                                      <p:cBhvr>
                                        <p:cTn id="101" dur="2000"/>
                                        <p:tgtEl>
                                          <p:spTgt spid="19"/>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nodeType="clickEffect">
                                  <p:stCondLst>
                                    <p:cond delay="0"/>
                                  </p:stCondLst>
                                  <p:childTnLst>
                                    <p:set>
                                      <p:cBhvr>
                                        <p:cTn id="105" dur="1" fill="hold">
                                          <p:stCondLst>
                                            <p:cond delay="0"/>
                                          </p:stCondLst>
                                        </p:cTn>
                                        <p:tgtEl>
                                          <p:spTgt spid="1026"/>
                                        </p:tgtEl>
                                        <p:attrNameLst>
                                          <p:attrName>style.visibility</p:attrName>
                                        </p:attrNameLst>
                                      </p:cBhvr>
                                      <p:to>
                                        <p:strVal val="visible"/>
                                      </p:to>
                                    </p:set>
                                    <p:anim calcmode="lin" valueType="num">
                                      <p:cBhvr>
                                        <p:cTn id="106" dur="3250" fill="hold"/>
                                        <p:tgtEl>
                                          <p:spTgt spid="1026"/>
                                        </p:tgtEl>
                                        <p:attrNameLst>
                                          <p:attrName>ppt_w</p:attrName>
                                        </p:attrNameLst>
                                      </p:cBhvr>
                                      <p:tavLst>
                                        <p:tav tm="0">
                                          <p:val>
                                            <p:fltVal val="0"/>
                                          </p:val>
                                        </p:tav>
                                        <p:tav tm="100000">
                                          <p:val>
                                            <p:strVal val="#ppt_w"/>
                                          </p:val>
                                        </p:tav>
                                      </p:tavLst>
                                    </p:anim>
                                    <p:anim calcmode="lin" valueType="num">
                                      <p:cBhvr>
                                        <p:cTn id="107" dur="3250" fill="hold"/>
                                        <p:tgtEl>
                                          <p:spTgt spid="1026"/>
                                        </p:tgtEl>
                                        <p:attrNameLst>
                                          <p:attrName>ppt_h</p:attrName>
                                        </p:attrNameLst>
                                      </p:cBhvr>
                                      <p:tavLst>
                                        <p:tav tm="0">
                                          <p:val>
                                            <p:fltVal val="0"/>
                                          </p:val>
                                        </p:tav>
                                        <p:tav tm="100000">
                                          <p:val>
                                            <p:strVal val="#ppt_h"/>
                                          </p:val>
                                        </p:tav>
                                      </p:tavLst>
                                    </p:anim>
                                    <p:animEffect transition="in" filter="fade">
                                      <p:cBhvr>
                                        <p:cTn id="108" dur="3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9" fill="hold" display="0">
                  <p:stCondLst>
                    <p:cond delay="indefinite"/>
                  </p:stCondLst>
                  <p:endCondLst>
                    <p:cond evt="onStopAudio" delay="0">
                      <p:tgtEl>
                        <p:sldTgt/>
                      </p:tgtEl>
                    </p:cond>
                    <p:cond evt="onNext" delay="0">
                      <p:tgtEl>
                        <p:sldTgt/>
                      </p:tgtEl>
                    </p:cond>
                  </p:endCondLst>
                </p:cTn>
                <p:tgtEl>
                  <p:spTgt spid="4"/>
                </p:tgtEl>
              </p:cMediaNode>
            </p:audio>
          </p:childTnLst>
        </p:cTn>
      </p:par>
    </p:tnLst>
    <p:bldLst>
      <p:bldP spid="3" grpId="0" uiExpand="1" build="p"/>
      <p:bldP spid="5" grpId="0" animBg="1"/>
      <p:bldP spid="6" grpId="0" animBg="1"/>
      <p:bldP spid="2" grpId="0"/>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3781" y="606130"/>
            <a:ext cx="8155399" cy="1196089"/>
          </a:xfrm>
        </p:spPr>
        <p:txBody>
          <a:bodyPr/>
          <a:lstStyle/>
          <a:p>
            <a:r>
              <a:rPr lang="en-US" dirty="0"/>
              <a:t>so what did we get? </a:t>
            </a:r>
          </a:p>
        </p:txBody>
      </p:sp>
      <p:sp>
        <p:nvSpPr>
          <p:cNvPr id="6" name="Content Placeholder 5"/>
          <p:cNvSpPr>
            <a:spLocks noGrp="1"/>
          </p:cNvSpPr>
          <p:nvPr>
            <p:ph idx="1"/>
          </p:nvPr>
        </p:nvSpPr>
        <p:spPr>
          <a:xfrm>
            <a:off x="553781" y="1802219"/>
            <a:ext cx="8180866" cy="4133069"/>
          </a:xfrm>
        </p:spPr>
        <p:txBody>
          <a:bodyPr>
            <a:normAutofit/>
          </a:bodyPr>
          <a:lstStyle/>
          <a:p>
            <a:pPr marL="457200" indent="-457200">
              <a:lnSpc>
                <a:spcPct val="100000"/>
              </a:lnSpc>
              <a:buFont typeface="+mj-lt"/>
              <a:buAutoNum type="arabicPeriod"/>
            </a:pPr>
            <a:r>
              <a:rPr lang="en-US" dirty="0">
                <a:solidFill>
                  <a:srgbClr val="FF6600"/>
                </a:solidFill>
              </a:rPr>
              <a:t>Data Tables </a:t>
            </a:r>
            <a:r>
              <a:rPr lang="en-US" dirty="0"/>
              <a:t>for Domains I, II, III and IV</a:t>
            </a:r>
          </a:p>
          <a:p>
            <a:pPr marL="457200" indent="-457200">
              <a:lnSpc>
                <a:spcPct val="100000"/>
              </a:lnSpc>
              <a:buFont typeface="+mj-lt"/>
              <a:buAutoNum type="arabicPeriod"/>
            </a:pPr>
            <a:r>
              <a:rPr lang="en-US" dirty="0">
                <a:solidFill>
                  <a:srgbClr val="FF6600"/>
                </a:solidFill>
              </a:rPr>
              <a:t>Summary Methodologies </a:t>
            </a:r>
            <a:r>
              <a:rPr lang="en-US" dirty="0"/>
              <a:t>for Domains I, II, III and IV</a:t>
            </a:r>
          </a:p>
          <a:p>
            <a:pPr marL="457200" indent="-457200">
              <a:lnSpc>
                <a:spcPct val="100000"/>
              </a:lnSpc>
              <a:buFont typeface="+mj-lt"/>
              <a:buAutoNum type="arabicPeriod"/>
            </a:pPr>
            <a:r>
              <a:rPr lang="en-US" dirty="0">
                <a:solidFill>
                  <a:srgbClr val="FF6600"/>
                </a:solidFill>
              </a:rPr>
              <a:t>Domain Targets </a:t>
            </a:r>
            <a:r>
              <a:rPr lang="en-US" dirty="0"/>
              <a:t>for each letter grade for each campus type</a:t>
            </a:r>
          </a:p>
          <a:p>
            <a:pPr>
              <a:lnSpc>
                <a:spcPct val="100000"/>
              </a:lnSpc>
            </a:pPr>
            <a:endParaRPr lang="en-US" dirty="0"/>
          </a:p>
          <a:p>
            <a:pPr>
              <a:lnSpc>
                <a:spcPct val="100000"/>
              </a:lnSpc>
            </a:pPr>
            <a:r>
              <a:rPr lang="en-US" dirty="0"/>
              <a:t>According to TEA, </a:t>
            </a:r>
          </a:p>
          <a:p>
            <a:pPr marL="346075" lvl="1" indent="0" algn="ctr">
              <a:lnSpc>
                <a:spcPct val="100000"/>
              </a:lnSpc>
              <a:spcBef>
                <a:spcPts val="1200"/>
              </a:spcBef>
              <a:buNone/>
            </a:pPr>
            <a:r>
              <a:rPr lang="en-US" sz="2800" i="1" dirty="0">
                <a:solidFill>
                  <a:srgbClr val="FF6600"/>
                </a:solidFill>
              </a:rPr>
              <a:t>“Districts may calculate their 2015–16 </a:t>
            </a:r>
          </a:p>
          <a:p>
            <a:pPr marL="346075" lvl="1" indent="0" algn="ctr">
              <a:lnSpc>
                <a:spcPct val="100000"/>
              </a:lnSpc>
              <a:spcBef>
                <a:spcPts val="0"/>
              </a:spcBef>
              <a:buNone/>
            </a:pPr>
            <a:r>
              <a:rPr lang="en-US" sz="2800" i="1" dirty="0">
                <a:solidFill>
                  <a:srgbClr val="FF6600"/>
                </a:solidFill>
              </a:rPr>
              <a:t>A–F ratings using [these] resources and 2016 accountability data”</a:t>
            </a:r>
          </a:p>
        </p:txBody>
      </p:sp>
      <p:pic>
        <p:nvPicPr>
          <p:cNvPr id="7" name="Picture 2" descr="http://www.tjmartell.org/lib/kcfinder/upload/images/gift.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472"/>
          <a:stretch/>
        </p:blipFill>
        <p:spPr bwMode="auto">
          <a:xfrm>
            <a:off x="7380903" y="33191"/>
            <a:ext cx="1645920" cy="1832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2820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1000"/>
                                        <p:tgtEl>
                                          <p:spTgt spid="6">
                                            <p:txEl>
                                              <p:pRg st="5" end="5"/>
                                            </p:txEl>
                                          </p:spTgt>
                                        </p:tgtEl>
                                      </p:cBhvr>
                                    </p:animEffect>
                                    <p:anim calcmode="lin" valueType="num">
                                      <p:cBhvr>
                                        <p:cTn id="36"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5" end="5"/>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6">
                                            <p:txEl>
                                              <p:pRg st="6" end="6"/>
                                            </p:txEl>
                                          </p:spTgt>
                                        </p:tgtEl>
                                        <p:attrNameLst>
                                          <p:attrName>style.visibility</p:attrName>
                                        </p:attrNameLst>
                                      </p:cBhvr>
                                      <p:to>
                                        <p:strVal val="visible"/>
                                      </p:to>
                                    </p:set>
                                    <p:animEffect transition="in" filter="fade">
                                      <p:cBhvr>
                                        <p:cTn id="40" dur="1000"/>
                                        <p:tgtEl>
                                          <p:spTgt spid="6">
                                            <p:txEl>
                                              <p:pRg st="6" end="6"/>
                                            </p:txEl>
                                          </p:spTgt>
                                        </p:tgtEl>
                                      </p:cBhvr>
                                    </p:animEffect>
                                    <p:anim calcmode="lin" valueType="num">
                                      <p:cBhvr>
                                        <p:cTn id="41"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cx</a:t>
            </a:r>
          </a:p>
        </p:txBody>
      </p:sp>
      <p:sp>
        <p:nvSpPr>
          <p:cNvPr id="5" name="Content Placeholder 4"/>
          <p:cNvSpPr>
            <a:spLocks noGrp="1"/>
          </p:cNvSpPr>
          <p:nvPr>
            <p:ph idx="1"/>
          </p:nvPr>
        </p:nvSpPr>
        <p:spPr/>
        <p:txBody>
          <a:bodyPr/>
          <a:lstStyle/>
          <a:p>
            <a:r>
              <a:rPr lang="en-US" dirty="0"/>
              <a:t>CXZ</a:t>
            </a:r>
          </a:p>
        </p:txBody>
      </p:sp>
      <p:pic>
        <p:nvPicPr>
          <p:cNvPr id="2050" name="Picture 2" descr="https://rampages.us/textset/wp-content/uploads/sites/6961/2015/09/o-MATH-ON-CHALKBOARD-facebook-1024x5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821" y="0"/>
            <a:ext cx="1371599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6645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3781" y="606130"/>
            <a:ext cx="8155399" cy="1196089"/>
          </a:xfrm>
        </p:spPr>
        <p:txBody>
          <a:bodyPr>
            <a:normAutofit/>
          </a:bodyPr>
          <a:lstStyle/>
          <a:p>
            <a:r>
              <a:rPr lang="en-US" sz="3600" dirty="0"/>
              <a:t>so can we do it? </a:t>
            </a:r>
          </a:p>
        </p:txBody>
      </p:sp>
      <p:sp>
        <p:nvSpPr>
          <p:cNvPr id="6" name="Content Placeholder 5"/>
          <p:cNvSpPr>
            <a:spLocks noGrp="1"/>
          </p:cNvSpPr>
          <p:nvPr>
            <p:ph idx="1"/>
          </p:nvPr>
        </p:nvSpPr>
        <p:spPr>
          <a:xfrm>
            <a:off x="1483625" y="1531089"/>
            <a:ext cx="3369631" cy="4369981"/>
          </a:xfrm>
        </p:spPr>
        <p:txBody>
          <a:bodyPr>
            <a:noAutofit/>
          </a:bodyPr>
          <a:lstStyle/>
          <a:p>
            <a:pPr marL="0" indent="0" algn="ctr">
              <a:lnSpc>
                <a:spcPct val="100000"/>
              </a:lnSpc>
              <a:buNone/>
            </a:pPr>
            <a:r>
              <a:rPr lang="en-US" sz="9600" dirty="0">
                <a:solidFill>
                  <a:srgbClr val="FF6600"/>
                </a:solidFill>
              </a:rPr>
              <a:t>Yes we can!</a:t>
            </a:r>
          </a:p>
        </p:txBody>
      </p:sp>
      <p:pic>
        <p:nvPicPr>
          <p:cNvPr id="4098" name="Picture 2" descr="http://calebennett.com/wp-content/uploads/2015/05/bobthebuild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318178" y="1318512"/>
            <a:ext cx="2926080" cy="413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032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125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125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1250" fill="hold"/>
                                        <p:tgtEl>
                                          <p:spTgt spid="4098"/>
                                        </p:tgtEl>
                                        <p:attrNameLst>
                                          <p:attrName>ppt_x</p:attrName>
                                        </p:attrNameLst>
                                      </p:cBhvr>
                                      <p:tavLst>
                                        <p:tav tm="0">
                                          <p:val>
                                            <p:strVal val="1+#ppt_w/2"/>
                                          </p:val>
                                        </p:tav>
                                        <p:tav tm="100000">
                                          <p:val>
                                            <p:strVal val="#ppt_x"/>
                                          </p:val>
                                        </p:tav>
                                      </p:tavLst>
                                    </p:anim>
                                    <p:anim calcmode="lin" valueType="num">
                                      <p:cBhvr additive="base">
                                        <p:cTn id="12" dur="1250" fill="hold"/>
                                        <p:tgtEl>
                                          <p:spTgt spid="40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7896" y="896785"/>
            <a:ext cx="7886700" cy="937332"/>
          </a:xfrm>
        </p:spPr>
        <p:txBody>
          <a:bodyPr>
            <a:normAutofit/>
          </a:bodyPr>
          <a:lstStyle/>
          <a:p>
            <a:r>
              <a:rPr lang="en-US" dirty="0"/>
              <a:t>what is needed?</a:t>
            </a:r>
          </a:p>
        </p:txBody>
      </p:sp>
      <p:sp>
        <p:nvSpPr>
          <p:cNvPr id="5" name="Content Placeholder 4"/>
          <p:cNvSpPr>
            <a:spLocks noGrp="1"/>
          </p:cNvSpPr>
          <p:nvPr>
            <p:ph idx="1"/>
          </p:nvPr>
        </p:nvSpPr>
        <p:spPr>
          <a:xfrm>
            <a:off x="323660" y="1754373"/>
            <a:ext cx="5009011" cy="4455041"/>
          </a:xfrm>
        </p:spPr>
        <p:txBody>
          <a:bodyPr>
            <a:normAutofit/>
          </a:bodyPr>
          <a:lstStyle/>
          <a:p>
            <a:pPr marL="514350" indent="-514350">
              <a:lnSpc>
                <a:spcPct val="100000"/>
              </a:lnSpc>
              <a:spcBef>
                <a:spcPts val="1200"/>
              </a:spcBef>
              <a:buFont typeface="+mj-lt"/>
              <a:buAutoNum type="arabicPeriod"/>
            </a:pPr>
            <a:r>
              <a:rPr lang="en-US" sz="2000" dirty="0">
                <a:solidFill>
                  <a:schemeClr val="tx1">
                    <a:lumMod val="50000"/>
                    <a:lumOff val="50000"/>
                  </a:schemeClr>
                </a:solidFill>
              </a:rPr>
              <a:t>lead4ward </a:t>
            </a:r>
            <a:r>
              <a:rPr lang="en-US" sz="2000" dirty="0">
                <a:solidFill>
                  <a:srgbClr val="FF6600"/>
                </a:solidFill>
              </a:rPr>
              <a:t>Domain Score Calculation Template </a:t>
            </a:r>
            <a:r>
              <a:rPr lang="en-US" sz="2000" dirty="0">
                <a:solidFill>
                  <a:schemeClr val="tx1">
                    <a:lumMod val="50000"/>
                    <a:lumOff val="50000"/>
                  </a:schemeClr>
                </a:solidFill>
              </a:rPr>
              <a:t>(with instructions for completing)</a:t>
            </a:r>
            <a:endParaRPr lang="en-US" sz="2000" dirty="0">
              <a:solidFill>
                <a:srgbClr val="FF6600"/>
              </a:solidFill>
            </a:endParaRPr>
          </a:p>
          <a:p>
            <a:pPr marL="860425" lvl="1">
              <a:lnSpc>
                <a:spcPct val="100000"/>
              </a:lnSpc>
              <a:spcBef>
                <a:spcPts val="300"/>
              </a:spcBef>
              <a:buFont typeface="Wingdings" panose="05000000000000000000" pitchFamily="2" charset="2"/>
              <a:buChar char="§"/>
            </a:pPr>
            <a:r>
              <a:rPr lang="en-US" sz="1800" dirty="0">
                <a:solidFill>
                  <a:schemeClr val="tx1">
                    <a:lumMod val="50000"/>
                    <a:lumOff val="50000"/>
                  </a:schemeClr>
                </a:solidFill>
              </a:rPr>
              <a:t>Posted on </a:t>
            </a:r>
            <a:r>
              <a:rPr lang="en-US" sz="1800" b="1" dirty="0">
                <a:solidFill>
                  <a:srgbClr val="86C440"/>
                </a:solidFill>
              </a:rPr>
              <a:t>a</a:t>
            </a:r>
            <a:r>
              <a:rPr lang="en-US" sz="1800" b="1" dirty="0">
                <a:solidFill>
                  <a:srgbClr val="035EA0"/>
                </a:solidFill>
              </a:rPr>
              <a:t>c2016</a:t>
            </a:r>
            <a:r>
              <a:rPr lang="en-US" sz="1800" dirty="0">
                <a:solidFill>
                  <a:schemeClr val="tx1">
                    <a:lumMod val="50000"/>
                    <a:lumOff val="50000"/>
                  </a:schemeClr>
                </a:solidFill>
              </a:rPr>
              <a:t> webpage – Webinar 9</a:t>
            </a:r>
          </a:p>
          <a:p>
            <a:pPr marL="514350" indent="-514350">
              <a:lnSpc>
                <a:spcPct val="100000"/>
              </a:lnSpc>
              <a:spcBef>
                <a:spcPts val="1800"/>
              </a:spcBef>
              <a:buFont typeface="+mj-lt"/>
              <a:buAutoNum type="arabicPeriod"/>
            </a:pPr>
            <a:r>
              <a:rPr lang="en-US" sz="2000" dirty="0">
                <a:solidFill>
                  <a:srgbClr val="FF6600"/>
                </a:solidFill>
              </a:rPr>
              <a:t>Data Tables </a:t>
            </a:r>
            <a:r>
              <a:rPr lang="en-US" sz="2000" dirty="0">
                <a:solidFill>
                  <a:schemeClr val="tx1">
                    <a:lumMod val="50000"/>
                    <a:lumOff val="50000"/>
                  </a:schemeClr>
                </a:solidFill>
              </a:rPr>
              <a:t>for Domains I, II, III and IV</a:t>
            </a:r>
          </a:p>
          <a:p>
            <a:pPr marL="860425" lvl="1">
              <a:lnSpc>
                <a:spcPct val="100000"/>
              </a:lnSpc>
              <a:spcBef>
                <a:spcPts val="300"/>
              </a:spcBef>
              <a:buFont typeface="Wingdings" panose="05000000000000000000" pitchFamily="2" charset="2"/>
              <a:buChar char="§"/>
            </a:pPr>
            <a:r>
              <a:rPr lang="en-US" sz="1800" dirty="0">
                <a:solidFill>
                  <a:prstClr val="black">
                    <a:lumMod val="50000"/>
                    <a:lumOff val="50000"/>
                  </a:prstClr>
                </a:solidFill>
              </a:rPr>
              <a:t>Posted on TEASE for the district and each campus</a:t>
            </a:r>
          </a:p>
          <a:p>
            <a:pPr marL="514350" indent="-514350">
              <a:lnSpc>
                <a:spcPct val="100000"/>
              </a:lnSpc>
              <a:spcBef>
                <a:spcPts val="1800"/>
              </a:spcBef>
              <a:buFont typeface="+mj-lt"/>
              <a:buAutoNum type="arabicPeriod"/>
            </a:pPr>
            <a:r>
              <a:rPr lang="en-US" sz="2000" dirty="0">
                <a:solidFill>
                  <a:schemeClr val="tx1">
                    <a:lumMod val="50000"/>
                    <a:lumOff val="50000"/>
                  </a:schemeClr>
                </a:solidFill>
              </a:rPr>
              <a:t>2016 </a:t>
            </a:r>
            <a:r>
              <a:rPr lang="en-US" sz="2000" dirty="0">
                <a:solidFill>
                  <a:srgbClr val="FF6600"/>
                </a:solidFill>
              </a:rPr>
              <a:t>Index 2 Calculation Report</a:t>
            </a:r>
          </a:p>
          <a:p>
            <a:pPr marL="860425" lvl="1">
              <a:lnSpc>
                <a:spcPct val="100000"/>
              </a:lnSpc>
              <a:spcBef>
                <a:spcPts val="300"/>
              </a:spcBef>
              <a:buFont typeface="Wingdings" panose="05000000000000000000" pitchFamily="2" charset="2"/>
              <a:buChar char="§"/>
            </a:pPr>
            <a:r>
              <a:rPr lang="en-US" sz="1800" dirty="0">
                <a:solidFill>
                  <a:prstClr val="black">
                    <a:lumMod val="50000"/>
                    <a:lumOff val="50000"/>
                  </a:prstClr>
                </a:solidFill>
              </a:rPr>
              <a:t>For the district and each campus</a:t>
            </a:r>
          </a:p>
          <a:p>
            <a:pPr marL="514350" indent="-514350">
              <a:lnSpc>
                <a:spcPct val="100000"/>
              </a:lnSpc>
              <a:spcBef>
                <a:spcPts val="1800"/>
              </a:spcBef>
              <a:buFont typeface="+mj-lt"/>
              <a:buAutoNum type="arabicPeriod"/>
            </a:pPr>
            <a:r>
              <a:rPr lang="en-US" sz="2000" dirty="0">
                <a:solidFill>
                  <a:schemeClr val="tx1">
                    <a:lumMod val="50000"/>
                    <a:lumOff val="50000"/>
                  </a:schemeClr>
                </a:solidFill>
              </a:rPr>
              <a:t>2016 </a:t>
            </a:r>
            <a:r>
              <a:rPr lang="en-US" sz="2000" dirty="0">
                <a:solidFill>
                  <a:srgbClr val="FF6600"/>
                </a:solidFill>
              </a:rPr>
              <a:t>Index 4 Calculation Report </a:t>
            </a:r>
          </a:p>
          <a:p>
            <a:pPr marL="860425" lvl="1">
              <a:lnSpc>
                <a:spcPct val="100000"/>
              </a:lnSpc>
              <a:spcBef>
                <a:spcPts val="300"/>
              </a:spcBef>
              <a:buFont typeface="Wingdings" panose="05000000000000000000" pitchFamily="2" charset="2"/>
              <a:buChar char="§"/>
            </a:pPr>
            <a:r>
              <a:rPr lang="en-US" sz="1800" dirty="0">
                <a:solidFill>
                  <a:prstClr val="black">
                    <a:lumMod val="50000"/>
                    <a:lumOff val="50000"/>
                  </a:prstClr>
                </a:solidFill>
              </a:rPr>
              <a:t>For the district and each high school campus</a:t>
            </a:r>
            <a:endParaRPr lang="en-US" sz="1800" b="1" i="1" dirty="0">
              <a:solidFill>
                <a:schemeClr val="tx1">
                  <a:lumMod val="50000"/>
                  <a:lumOff val="50000"/>
                </a:schemeClr>
              </a:solidFill>
            </a:endParaRPr>
          </a:p>
        </p:txBody>
      </p:sp>
      <p:pic>
        <p:nvPicPr>
          <p:cNvPr id="2" name="Picture 1"/>
          <p:cNvPicPr>
            <a:picLocks noChangeAspect="1"/>
          </p:cNvPicPr>
          <p:nvPr/>
        </p:nvPicPr>
        <p:blipFill>
          <a:blip r:embed="rId2"/>
          <a:stretch>
            <a:fillRect/>
          </a:stretch>
        </p:blipFill>
        <p:spPr>
          <a:xfrm>
            <a:off x="5208434" y="969885"/>
            <a:ext cx="2286000" cy="1666990"/>
          </a:xfrm>
          <a:prstGeom prst="rect">
            <a:avLst/>
          </a:prstGeom>
          <a:ln>
            <a:solidFill>
              <a:srgbClr val="C00000"/>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6616947" y="1916549"/>
            <a:ext cx="2286000" cy="1759264"/>
          </a:xfrm>
          <a:prstGeom prst="rect">
            <a:avLst/>
          </a:prstGeom>
          <a:ln>
            <a:solidFill>
              <a:srgbClr val="C00000"/>
            </a:solid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5395809" y="3267237"/>
            <a:ext cx="2286000" cy="1759259"/>
          </a:xfrm>
          <a:prstGeom prst="rect">
            <a:avLst/>
          </a:prstGeom>
          <a:ln>
            <a:solidFill>
              <a:srgbClr val="C00000"/>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stretch>
            <a:fillRect/>
          </a:stretch>
        </p:blipFill>
        <p:spPr>
          <a:xfrm>
            <a:off x="6187935" y="4617925"/>
            <a:ext cx="2286000" cy="1759259"/>
          </a:xfrm>
          <a:prstGeom prst="rect">
            <a:avLst/>
          </a:prstGeom>
          <a:ln>
            <a:solidFill>
              <a:srgbClr val="C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032490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1000"/>
                                        <p:tgtEl>
                                          <p:spTgt spid="5">
                                            <p:txEl>
                                              <p:pRg st="2" end="2"/>
                                            </p:txEl>
                                          </p:spTgt>
                                        </p:tgtEl>
                                      </p:cBhvr>
                                    </p:animEffect>
                                    <p:anim calcmode="lin" valueType="num">
                                      <p:cBhvr>
                                        <p:cTn id="2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1000"/>
                                        <p:tgtEl>
                                          <p:spTgt spid="5">
                                            <p:txEl>
                                              <p:pRg st="3" end="3"/>
                                            </p:txEl>
                                          </p:spTgt>
                                        </p:tgtEl>
                                      </p:cBhvr>
                                    </p:animEffect>
                                    <p:anim calcmode="lin" valueType="num">
                                      <p:cBhvr>
                                        <p:cTn id="3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fade">
                                      <p:cBhvr>
                                        <p:cTn id="41" dur="1000"/>
                                        <p:tgtEl>
                                          <p:spTgt spid="5">
                                            <p:txEl>
                                              <p:pRg st="4" end="4"/>
                                            </p:txEl>
                                          </p:spTgt>
                                        </p:tgtEl>
                                      </p:cBhvr>
                                    </p:animEffect>
                                    <p:anim calcmode="lin" valueType="num">
                                      <p:cBhvr>
                                        <p:cTn id="4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4" end="4"/>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5">
                                            <p:txEl>
                                              <p:pRg st="5" end="5"/>
                                            </p:txEl>
                                          </p:spTgt>
                                        </p:tgtEl>
                                        <p:attrNameLst>
                                          <p:attrName>style.visibility</p:attrName>
                                        </p:attrNameLst>
                                      </p:cBhvr>
                                      <p:to>
                                        <p:strVal val="visible"/>
                                      </p:to>
                                    </p:set>
                                    <p:animEffect transition="in" filter="fade">
                                      <p:cBhvr>
                                        <p:cTn id="46" dur="1000"/>
                                        <p:tgtEl>
                                          <p:spTgt spid="5">
                                            <p:txEl>
                                              <p:pRg st="5" end="5"/>
                                            </p:txEl>
                                          </p:spTgt>
                                        </p:tgtEl>
                                      </p:cBhvr>
                                    </p:animEffect>
                                    <p:anim calcmode="lin" valueType="num">
                                      <p:cBhvr>
                                        <p:cTn id="47"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5" end="5"/>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anim calcmode="lin" valueType="num">
                                      <p:cBhvr>
                                        <p:cTn id="52" dur="1000" fill="hold"/>
                                        <p:tgtEl>
                                          <p:spTgt spid="3"/>
                                        </p:tgtEl>
                                        <p:attrNameLst>
                                          <p:attrName>ppt_x</p:attrName>
                                        </p:attrNameLst>
                                      </p:cBhvr>
                                      <p:tavLst>
                                        <p:tav tm="0">
                                          <p:val>
                                            <p:strVal val="#ppt_x"/>
                                          </p:val>
                                        </p:tav>
                                        <p:tav tm="100000">
                                          <p:val>
                                            <p:strVal val="#ppt_x"/>
                                          </p:val>
                                        </p:tav>
                                      </p:tavLst>
                                    </p:anim>
                                    <p:anim calcmode="lin" valueType="num">
                                      <p:cBhvr>
                                        <p:cTn id="5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5">
                                            <p:txEl>
                                              <p:pRg st="6" end="6"/>
                                            </p:txEl>
                                          </p:spTgt>
                                        </p:tgtEl>
                                        <p:attrNameLst>
                                          <p:attrName>style.visibility</p:attrName>
                                        </p:attrNameLst>
                                      </p:cBhvr>
                                      <p:to>
                                        <p:strVal val="visible"/>
                                      </p:to>
                                    </p:set>
                                    <p:animEffect transition="in" filter="fade">
                                      <p:cBhvr>
                                        <p:cTn id="58" dur="1000"/>
                                        <p:tgtEl>
                                          <p:spTgt spid="5">
                                            <p:txEl>
                                              <p:pRg st="6" end="6"/>
                                            </p:txEl>
                                          </p:spTgt>
                                        </p:tgtEl>
                                      </p:cBhvr>
                                    </p:animEffect>
                                    <p:anim calcmode="lin" valueType="num">
                                      <p:cBhvr>
                                        <p:cTn id="59"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60" dur="1000" fill="hold"/>
                                        <p:tgtEl>
                                          <p:spTgt spid="5">
                                            <p:txEl>
                                              <p:pRg st="6" end="6"/>
                                            </p:txEl>
                                          </p:spTgt>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5">
                                            <p:txEl>
                                              <p:pRg st="7" end="7"/>
                                            </p:txEl>
                                          </p:spTgt>
                                        </p:tgtEl>
                                        <p:attrNameLst>
                                          <p:attrName>style.visibility</p:attrName>
                                        </p:attrNameLst>
                                      </p:cBhvr>
                                      <p:to>
                                        <p:strVal val="visible"/>
                                      </p:to>
                                    </p:set>
                                    <p:animEffect transition="in" filter="fade">
                                      <p:cBhvr>
                                        <p:cTn id="63" dur="1000"/>
                                        <p:tgtEl>
                                          <p:spTgt spid="5">
                                            <p:txEl>
                                              <p:pRg st="7" end="7"/>
                                            </p:txEl>
                                          </p:spTgt>
                                        </p:tgtEl>
                                      </p:cBhvr>
                                    </p:animEffect>
                                    <p:anim calcmode="lin" valueType="num">
                                      <p:cBhvr>
                                        <p:cTn id="64"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7" end="7"/>
                                            </p:txEl>
                                          </p:spTgt>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1000"/>
                                        <p:tgtEl>
                                          <p:spTgt spid="8"/>
                                        </p:tgtEl>
                                      </p:cBhvr>
                                    </p:animEffect>
                                    <p:anim calcmode="lin" valueType="num">
                                      <p:cBhvr>
                                        <p:cTn id="69" dur="1000" fill="hold"/>
                                        <p:tgtEl>
                                          <p:spTgt spid="8"/>
                                        </p:tgtEl>
                                        <p:attrNameLst>
                                          <p:attrName>ppt_x</p:attrName>
                                        </p:attrNameLst>
                                      </p:cBhvr>
                                      <p:tavLst>
                                        <p:tav tm="0">
                                          <p:val>
                                            <p:strVal val="#ppt_x"/>
                                          </p:val>
                                        </p:tav>
                                        <p:tav tm="100000">
                                          <p:val>
                                            <p:strVal val="#ppt_x"/>
                                          </p:val>
                                        </p:tav>
                                      </p:tavLst>
                                    </p:anim>
                                    <p:anim calcmode="lin" valueType="num">
                                      <p:cBhvr>
                                        <p:cTn id="7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 t="13587" r="39414" b="4737"/>
          <a:stretch/>
        </p:blipFill>
        <p:spPr>
          <a:xfrm>
            <a:off x="0" y="-76069"/>
            <a:ext cx="9144000" cy="6934069"/>
          </a:xfrm>
          <a:prstGeom prst="rect">
            <a:avLst/>
          </a:prstGeom>
        </p:spPr>
      </p:pic>
      <p:sp>
        <p:nvSpPr>
          <p:cNvPr id="10" name="Content Placeholder 2"/>
          <p:cNvSpPr txBox="1">
            <a:spLocks/>
          </p:cNvSpPr>
          <p:nvPr/>
        </p:nvSpPr>
        <p:spPr>
          <a:xfrm>
            <a:off x="846494" y="4035056"/>
            <a:ext cx="7308677" cy="1345017"/>
          </a:xfrm>
          <a:prstGeom prst="roundRect">
            <a:avLst/>
          </a:prstGeom>
          <a:solidFill>
            <a:schemeClr val="accent5">
              <a:lumMod val="75000"/>
            </a:schemeClr>
          </a:solidFill>
        </p:spPr>
        <p:txBody>
          <a:bodyPr vert="horz" lIns="91440" tIns="45720" rIns="91440" bIns="45720" rtlCol="0" anchor="ctr">
            <a:norm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q"/>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panose="05000000000000000000" pitchFamily="2" charset="2"/>
              <a:buNone/>
            </a:pPr>
            <a:r>
              <a:rPr lang="en-US" sz="3600" dirty="0">
                <a:solidFill>
                  <a:schemeClr val="bg1"/>
                </a:solidFill>
              </a:rPr>
              <a:t>Completed Template</a:t>
            </a:r>
            <a:endParaRPr lang="en-US" sz="3200" dirty="0">
              <a:solidFill>
                <a:schemeClr val="bg1"/>
              </a:solidFill>
            </a:endParaRPr>
          </a:p>
        </p:txBody>
      </p:sp>
    </p:spTree>
    <p:extLst>
      <p:ext uri="{BB962C8B-B14F-4D97-AF65-F5344CB8AC3E}">
        <p14:creationId xmlns:p14="http://schemas.microsoft.com/office/powerpoint/2010/main" val="24259452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3528" y="2624565"/>
            <a:ext cx="2193688" cy="2468880"/>
          </a:xfrm>
          <a:prstGeom prst="ellipse">
            <a:avLst/>
          </a:prstGeom>
        </p:spPr>
      </p:pic>
      <p:pic>
        <p:nvPicPr>
          <p:cNvPr id="17" name="Picture 16"/>
          <p:cNvPicPr>
            <a:picLocks noChangeAspect="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p:blipFill>
        <p:spPr>
          <a:xfrm flipH="1">
            <a:off x="1193821" y="2478076"/>
            <a:ext cx="3125665" cy="4023360"/>
          </a:xfrm>
          <a:prstGeom prst="ellipse">
            <a:avLst/>
          </a:prstGeom>
          <a:scene3d>
            <a:camera prst="orthographicFront">
              <a:rot lat="0" lon="0" rev="0"/>
            </a:camera>
            <a:lightRig rig="threePt" dir="t"/>
          </a:scene3d>
        </p:spPr>
      </p:pic>
      <p:sp>
        <p:nvSpPr>
          <p:cNvPr id="11" name="Title 1"/>
          <p:cNvSpPr>
            <a:spLocks noGrp="1"/>
          </p:cNvSpPr>
          <p:nvPr>
            <p:ph type="title"/>
          </p:nvPr>
        </p:nvSpPr>
        <p:spPr>
          <a:xfrm>
            <a:off x="409353" y="388088"/>
            <a:ext cx="3168503" cy="2020185"/>
          </a:xfrm>
        </p:spPr>
        <p:txBody>
          <a:bodyPr>
            <a:noAutofit/>
          </a:bodyPr>
          <a:lstStyle/>
          <a:p>
            <a:pPr>
              <a:lnSpc>
                <a:spcPct val="100000"/>
              </a:lnSpc>
            </a:pPr>
            <a:r>
              <a:rPr lang="en-US" sz="2800" i="1" dirty="0">
                <a:solidFill>
                  <a:schemeClr val="accent5">
                    <a:lumMod val="75000"/>
                  </a:schemeClr>
                </a:solidFill>
              </a:rPr>
              <a:t>The Template:</a:t>
            </a:r>
            <a:br>
              <a:rPr lang="en-US" sz="2800" i="1" dirty="0">
                <a:solidFill>
                  <a:schemeClr val="accent5">
                    <a:lumMod val="75000"/>
                  </a:schemeClr>
                </a:solidFill>
              </a:rPr>
            </a:br>
            <a:r>
              <a:rPr lang="en-US" sz="2800" i="1" dirty="0">
                <a:solidFill>
                  <a:schemeClr val="accent5">
                    <a:lumMod val="75000"/>
                  </a:schemeClr>
                </a:solidFill>
              </a:rPr>
              <a:t>Domain Scores and Letter Grades </a:t>
            </a:r>
          </a:p>
        </p:txBody>
      </p:sp>
      <p:pic>
        <p:nvPicPr>
          <p:cNvPr id="12" name="Picture 11"/>
          <p:cNvPicPr>
            <a:picLocks noChangeAspect="1"/>
          </p:cNvPicPr>
          <p:nvPr/>
        </p:nvPicPr>
        <p:blipFill>
          <a:blip r:embed="rId5"/>
          <a:stretch>
            <a:fillRect/>
          </a:stretch>
        </p:blipFill>
        <p:spPr>
          <a:xfrm>
            <a:off x="2482791" y="806394"/>
            <a:ext cx="6400800" cy="4667572"/>
          </a:xfrm>
          <a:prstGeom prst="rect">
            <a:avLst/>
          </a:prstGeom>
          <a:ln>
            <a:solidFill>
              <a:srgbClr val="C00000"/>
            </a:solidFill>
          </a:ln>
          <a:effectLst>
            <a:outerShdw blurRad="292100" dist="139700" dir="2700000" algn="tl" rotWithShape="0">
              <a:srgbClr val="333333">
                <a:alpha val="65000"/>
              </a:srgbClr>
            </a:outerShdw>
          </a:effectLst>
          <a:scene3d>
            <a:camera prst="perspectiveContrastingLeftFacing"/>
            <a:lightRig rig="threePt" dir="t"/>
          </a:scene3d>
        </p:spPr>
      </p:pic>
    </p:spTree>
    <p:extLst>
      <p:ext uri="{BB962C8B-B14F-4D97-AF65-F5344CB8AC3E}">
        <p14:creationId xmlns:p14="http://schemas.microsoft.com/office/powerpoint/2010/main" val="241923649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586"/>
          <a:stretch/>
        </p:blipFill>
        <p:spPr>
          <a:xfrm>
            <a:off x="95729" y="1203960"/>
            <a:ext cx="5154696" cy="5577840"/>
          </a:xfrm>
          <a:prstGeom prst="rect">
            <a:avLst/>
          </a:prstGeom>
        </p:spPr>
      </p:pic>
      <p:sp>
        <p:nvSpPr>
          <p:cNvPr id="3" name="Title 2"/>
          <p:cNvSpPr>
            <a:spLocks noGrp="1"/>
          </p:cNvSpPr>
          <p:nvPr>
            <p:ph type="title"/>
          </p:nvPr>
        </p:nvSpPr>
        <p:spPr>
          <a:xfrm>
            <a:off x="5378489" y="762000"/>
            <a:ext cx="3607735" cy="4979978"/>
          </a:xfrm>
        </p:spPr>
        <p:txBody>
          <a:bodyPr>
            <a:noAutofit/>
          </a:bodyPr>
          <a:lstStyle/>
          <a:p>
            <a:pPr algn="ctr"/>
            <a:r>
              <a:rPr lang="en-US" sz="6000" dirty="0">
                <a:solidFill>
                  <a:schemeClr val="tx1"/>
                </a:solidFill>
                <a:latin typeface="+mn-lt"/>
              </a:rPr>
              <a:t>Your Questions</a:t>
            </a:r>
          </a:p>
        </p:txBody>
      </p:sp>
      <p:grpSp>
        <p:nvGrpSpPr>
          <p:cNvPr id="8" name="Group 7"/>
          <p:cNvGrpSpPr/>
          <p:nvPr/>
        </p:nvGrpSpPr>
        <p:grpSpPr>
          <a:xfrm>
            <a:off x="4917374" y="0"/>
            <a:ext cx="4178779" cy="6858000"/>
            <a:chOff x="975359" y="113176"/>
            <a:chExt cx="4178779" cy="6858000"/>
          </a:xfrm>
        </p:grpSpPr>
        <p:pic>
          <p:nvPicPr>
            <p:cNvPr id="5" name="Picture 4"/>
            <p:cNvPicPr>
              <a:picLocks noChangeAspect="1"/>
            </p:cNvPicPr>
            <p:nvPr/>
          </p:nvPicPr>
          <p:blipFill rotWithShape="1">
            <a:blip r:embed="rId3"/>
            <a:srcRect l="82901" t="26" b="43536"/>
            <a:stretch/>
          </p:blipFill>
          <p:spPr>
            <a:xfrm>
              <a:off x="1460355" y="113176"/>
              <a:ext cx="3693783" cy="6858000"/>
            </a:xfrm>
            <a:prstGeom prst="rect">
              <a:avLst/>
            </a:prstGeom>
          </p:spPr>
        </p:pic>
        <p:pic>
          <p:nvPicPr>
            <p:cNvPr id="10" name="Picture 9"/>
            <p:cNvPicPr>
              <a:picLocks noChangeAspect="1"/>
            </p:cNvPicPr>
            <p:nvPr/>
          </p:nvPicPr>
          <p:blipFill rotWithShape="1">
            <a:blip r:embed="rId3"/>
            <a:srcRect l="81056" t="2484" r="16914" b="80821"/>
            <a:stretch/>
          </p:blipFill>
          <p:spPr>
            <a:xfrm>
              <a:off x="975359" y="385376"/>
              <a:ext cx="548641" cy="2538153"/>
            </a:xfrm>
            <a:prstGeom prst="roundRect">
              <a:avLst/>
            </a:prstGeom>
          </p:spPr>
        </p:pic>
      </p:grpSp>
      <p:sp>
        <p:nvSpPr>
          <p:cNvPr id="12" name="Right Arrow 11"/>
          <p:cNvSpPr/>
          <p:nvPr/>
        </p:nvSpPr>
        <p:spPr>
          <a:xfrm rot="10800000" flipH="1">
            <a:off x="3253527" y="4617298"/>
            <a:ext cx="2358951" cy="1293541"/>
          </a:xfrm>
          <a:prstGeom prst="rightArrow">
            <a:avLst/>
          </a:prstGeom>
          <a:solidFill>
            <a:srgbClr val="FF6600"/>
          </a:solidFill>
          <a:ln w="38100" cmpd="sng">
            <a:solidFill>
              <a:srgbClr val="72B90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Tree>
    <p:extLst>
      <p:ext uri="{BB962C8B-B14F-4D97-AF65-F5344CB8AC3E}">
        <p14:creationId xmlns:p14="http://schemas.microsoft.com/office/powerpoint/2010/main" val="613926186"/>
      </p:ext>
    </p:extLst>
  </p:cSld>
  <p:clrMapOvr>
    <a:masterClrMapping/>
  </p:clrMapOvr>
  <mc:AlternateContent xmlns:mc="http://schemas.openxmlformats.org/markup-compatibility/2006" xmlns:p14="http://schemas.microsoft.com/office/powerpoint/2010/main">
    <mc:Choice Requires="p14">
      <p:transition spd="slow" p14:dur="1500">
        <p14:prism dir="u"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750" fill="hold"/>
                                        <p:tgtEl>
                                          <p:spTgt spid="8"/>
                                        </p:tgtEl>
                                        <p:attrNameLst>
                                          <p:attrName>ppt_x</p:attrName>
                                        </p:attrNameLst>
                                      </p:cBhvr>
                                      <p:tavLst>
                                        <p:tav tm="0">
                                          <p:val>
                                            <p:strVal val="1+#ppt_w/2"/>
                                          </p:val>
                                        </p:tav>
                                        <p:tav tm="100000">
                                          <p:val>
                                            <p:strVal val="#ppt_x"/>
                                          </p:val>
                                        </p:tav>
                                      </p:tavLst>
                                    </p:anim>
                                    <p:anim calcmode="lin" valueType="num">
                                      <p:cBhvr additive="base">
                                        <p:cTn id="8" dur="1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864" y="728405"/>
            <a:ext cx="8155399" cy="978122"/>
          </a:xfrm>
        </p:spPr>
        <p:txBody>
          <a:bodyPr>
            <a:normAutofit/>
          </a:bodyPr>
          <a:lstStyle/>
          <a:p>
            <a:r>
              <a:rPr lang="en-US" sz="2800" dirty="0"/>
              <a:t>but the Domains are more than just a score</a:t>
            </a:r>
          </a:p>
        </p:txBody>
      </p:sp>
      <p:sp>
        <p:nvSpPr>
          <p:cNvPr id="3" name="Content Placeholder 2"/>
          <p:cNvSpPr>
            <a:spLocks noGrp="1"/>
          </p:cNvSpPr>
          <p:nvPr>
            <p:ph idx="1"/>
          </p:nvPr>
        </p:nvSpPr>
        <p:spPr>
          <a:xfrm>
            <a:off x="542696" y="1760560"/>
            <a:ext cx="8177567" cy="3823854"/>
          </a:xfrm>
        </p:spPr>
        <p:txBody>
          <a:bodyPr/>
          <a:lstStyle/>
          <a:p>
            <a:r>
              <a:rPr lang="en-US" dirty="0"/>
              <a:t>What is being </a:t>
            </a:r>
            <a:r>
              <a:rPr lang="en-US" dirty="0">
                <a:solidFill>
                  <a:srgbClr val="FF6600"/>
                </a:solidFill>
              </a:rPr>
              <a:t>measured/evaluated</a:t>
            </a:r>
            <a:r>
              <a:rPr lang="en-US" dirty="0"/>
              <a:t> in each Domain?</a:t>
            </a:r>
          </a:p>
          <a:p>
            <a:r>
              <a:rPr lang="en-US" dirty="0"/>
              <a:t>And, more importantly, what do we </a:t>
            </a:r>
            <a:r>
              <a:rPr lang="en-US" dirty="0">
                <a:solidFill>
                  <a:srgbClr val="FF6600"/>
                </a:solidFill>
              </a:rPr>
              <a:t>DO</a:t>
            </a:r>
            <a:r>
              <a:rPr lang="en-US" dirty="0"/>
              <a:t>?</a:t>
            </a:r>
          </a:p>
        </p:txBody>
      </p:sp>
      <p:pic>
        <p:nvPicPr>
          <p:cNvPr id="4" name="Picture 3"/>
          <p:cNvPicPr>
            <a:picLocks noChangeAspect="1"/>
          </p:cNvPicPr>
          <p:nvPr/>
        </p:nvPicPr>
        <p:blipFill rotWithShape="1">
          <a:blip r:embed="rId2"/>
          <a:srcRect b="2760"/>
          <a:stretch/>
        </p:blipFill>
        <p:spPr>
          <a:xfrm>
            <a:off x="445765" y="2927145"/>
            <a:ext cx="3665721" cy="2743200"/>
          </a:xfrm>
          <a:prstGeom prst="rect">
            <a:avLst/>
          </a:prstGeom>
          <a:ln w="12700">
            <a:solidFill>
              <a:srgbClr val="376092"/>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4733909" y="2927145"/>
            <a:ext cx="3570211" cy="2743200"/>
          </a:xfrm>
          <a:prstGeom prst="rect">
            <a:avLst/>
          </a:prstGeom>
          <a:ln w="12700">
            <a:solidFill>
              <a:srgbClr val="035EA0"/>
            </a:solidFill>
          </a:ln>
          <a:effectLst>
            <a:outerShdw blurRad="292100" dist="139700" dir="2700000" algn="tl" rotWithShape="0">
              <a:srgbClr val="333333">
                <a:alpha val="65000"/>
              </a:srgbClr>
            </a:outerShdw>
          </a:effectLst>
        </p:spPr>
      </p:pic>
      <p:sp>
        <p:nvSpPr>
          <p:cNvPr id="6" name="Up Arrow 5"/>
          <p:cNvSpPr/>
          <p:nvPr/>
        </p:nvSpPr>
        <p:spPr>
          <a:xfrm>
            <a:off x="4759927" y="5092439"/>
            <a:ext cx="3702913" cy="1658560"/>
          </a:xfrm>
          <a:prstGeom prst="upArrow">
            <a:avLst>
              <a:gd name="adj1" fmla="val 64070"/>
              <a:gd name="adj2" fmla="val 50000"/>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rPr>
              <a:t>NEW </a:t>
            </a:r>
            <a:r>
              <a:rPr lang="en-US" sz="2400" dirty="0" err="1">
                <a:solidFill>
                  <a:prstClr val="white"/>
                </a:solidFill>
              </a:rPr>
              <a:t>quicklook</a:t>
            </a:r>
            <a:endParaRPr lang="en-US" sz="2400" dirty="0">
              <a:solidFill>
                <a:prstClr val="white"/>
              </a:solidFill>
            </a:endParaRPr>
          </a:p>
          <a:p>
            <a:pPr algn="ctr"/>
            <a:r>
              <a:rPr lang="en-US" dirty="0">
                <a:solidFill>
                  <a:prstClr val="white"/>
                </a:solidFill>
              </a:rPr>
              <a:t>(posted as a resource on the Webinar 9 Tab)</a:t>
            </a:r>
          </a:p>
        </p:txBody>
      </p:sp>
    </p:spTree>
    <p:extLst>
      <p:ext uri="{BB962C8B-B14F-4D97-AF65-F5344CB8AC3E}">
        <p14:creationId xmlns:p14="http://schemas.microsoft.com/office/powerpoint/2010/main" val="29086380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anim calcmode="lin" valueType="num">
                                      <p:cBhvr>
                                        <p:cTn id="31" dur="1000" fill="hold"/>
                                        <p:tgtEl>
                                          <p:spTgt spid="5"/>
                                        </p:tgtEl>
                                        <p:attrNameLst>
                                          <p:attrName>style.rotation</p:attrName>
                                        </p:attrNameLst>
                                      </p:cBhvr>
                                      <p:tavLst>
                                        <p:tav tm="0">
                                          <p:val>
                                            <p:fltVal val="90"/>
                                          </p:val>
                                        </p:tav>
                                        <p:tav tm="100000">
                                          <p:val>
                                            <p:fltVal val="0"/>
                                          </p:val>
                                        </p:tav>
                                      </p:tavLst>
                                    </p:anim>
                                    <p:animEffect transition="in" filter="fade">
                                      <p:cBhvr>
                                        <p:cTn id="32" dur="1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005" y="669924"/>
            <a:ext cx="8109343" cy="5135453"/>
          </a:xfrm>
        </p:spPr>
        <p:txBody>
          <a:bodyPr>
            <a:normAutofit/>
          </a:bodyPr>
          <a:lstStyle/>
          <a:p>
            <a:pPr algn="ctr">
              <a:lnSpc>
                <a:spcPct val="100000"/>
              </a:lnSpc>
            </a:pPr>
            <a:r>
              <a:rPr lang="en-US" sz="9600" b="1" dirty="0">
                <a:solidFill>
                  <a:schemeClr val="accent3">
                    <a:lumMod val="75000"/>
                  </a:schemeClr>
                </a:solidFill>
              </a:rPr>
              <a:t>Domain I:</a:t>
            </a:r>
            <a:r>
              <a:rPr lang="en-US" sz="8800" dirty="0">
                <a:solidFill>
                  <a:schemeClr val="accent3">
                    <a:lumMod val="75000"/>
                  </a:schemeClr>
                </a:solidFill>
              </a:rPr>
              <a:t> </a:t>
            </a:r>
            <a:br>
              <a:rPr lang="en-US" sz="8800" dirty="0">
                <a:solidFill>
                  <a:schemeClr val="accent3">
                    <a:lumMod val="75000"/>
                  </a:schemeClr>
                </a:solidFill>
              </a:rPr>
            </a:br>
            <a:r>
              <a:rPr lang="en-US" sz="7200" dirty="0">
                <a:solidFill>
                  <a:schemeClr val="accent3">
                    <a:lumMod val="75000"/>
                  </a:schemeClr>
                </a:solidFill>
              </a:rPr>
              <a:t>Student</a:t>
            </a:r>
            <a:br>
              <a:rPr lang="en-US" sz="7200" dirty="0">
                <a:solidFill>
                  <a:schemeClr val="accent3">
                    <a:lumMod val="75000"/>
                  </a:schemeClr>
                </a:solidFill>
              </a:rPr>
            </a:br>
            <a:r>
              <a:rPr lang="en-US" sz="7200" dirty="0">
                <a:solidFill>
                  <a:schemeClr val="accent3">
                    <a:lumMod val="75000"/>
                  </a:schemeClr>
                </a:solidFill>
              </a:rPr>
              <a:t>Performance</a:t>
            </a:r>
            <a:endParaRPr lang="en-US" sz="8800" dirty="0">
              <a:solidFill>
                <a:schemeClr val="accent3">
                  <a:lumMod val="75000"/>
                </a:schemeClr>
              </a:solidFill>
            </a:endParaRPr>
          </a:p>
        </p:txBody>
      </p:sp>
    </p:spTree>
    <p:extLst>
      <p:ext uri="{BB962C8B-B14F-4D97-AF65-F5344CB8AC3E}">
        <p14:creationId xmlns:p14="http://schemas.microsoft.com/office/powerpoint/2010/main" val="36106193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15" name="Picture 14"/>
          <p:cNvPicPr>
            <a:picLocks noChangeAspect="1"/>
          </p:cNvPicPr>
          <p:nvPr/>
        </p:nvPicPr>
        <p:blipFill rotWithShape="1">
          <a:blip r:embed="rId2"/>
          <a:srcRect b="2760"/>
          <a:stretch/>
        </p:blipFill>
        <p:spPr>
          <a:xfrm>
            <a:off x="0" y="0"/>
            <a:ext cx="9164303" cy="6858000"/>
          </a:xfrm>
          <a:prstGeom prst="rect">
            <a:avLst/>
          </a:prstGeom>
          <a:ln w="38100">
            <a:solidFill>
              <a:srgbClr val="035EA0"/>
            </a:solidFill>
          </a:ln>
          <a:effectLst>
            <a:outerShdw blurRad="292100" dist="139700" dir="2700000" algn="tl" rotWithShape="0">
              <a:srgbClr val="333333">
                <a:alpha val="65000"/>
              </a:srgbClr>
            </a:outerShdw>
          </a:effectLst>
        </p:spPr>
      </p:pic>
      <p:sp>
        <p:nvSpPr>
          <p:cNvPr id="5" name="Rectangle 4"/>
          <p:cNvSpPr/>
          <p:nvPr/>
        </p:nvSpPr>
        <p:spPr>
          <a:xfrm>
            <a:off x="303547" y="481806"/>
            <a:ext cx="5631088" cy="2362994"/>
          </a:xfrm>
          <a:prstGeom prst="rect">
            <a:avLst/>
          </a:prstGeom>
          <a:noFill/>
          <a:ln w="76200">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pic>
        <p:nvPicPr>
          <p:cNvPr id="7" name="Picture 6"/>
          <p:cNvPicPr>
            <a:picLocks noChangeAspect="1"/>
          </p:cNvPicPr>
          <p:nvPr/>
        </p:nvPicPr>
        <p:blipFill>
          <a:blip r:embed="rId3"/>
          <a:stretch>
            <a:fillRect/>
          </a:stretch>
        </p:blipFill>
        <p:spPr>
          <a:xfrm>
            <a:off x="55871" y="397591"/>
            <a:ext cx="9052560" cy="3658170"/>
          </a:xfrm>
          <a:prstGeom prst="rect">
            <a:avLst/>
          </a:prstGeom>
          <a:ln w="76200">
            <a:solidFill>
              <a:srgbClr val="800080"/>
            </a:solidFill>
          </a:ln>
          <a:effectLst>
            <a:outerShdw blurRad="292100" dist="139700" dir="2700000" algn="tl" rotWithShape="0">
              <a:srgbClr val="333333">
                <a:alpha val="65000"/>
              </a:srgbClr>
            </a:outerShdw>
          </a:effectLst>
        </p:spPr>
      </p:pic>
      <p:sp>
        <p:nvSpPr>
          <p:cNvPr id="6" name="Rectangle 5"/>
          <p:cNvSpPr/>
          <p:nvPr/>
        </p:nvSpPr>
        <p:spPr>
          <a:xfrm>
            <a:off x="142182" y="756724"/>
            <a:ext cx="2487465" cy="1209535"/>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pic>
        <p:nvPicPr>
          <p:cNvPr id="8" name="Picture 7"/>
          <p:cNvPicPr>
            <a:picLocks noChangeAspect="1"/>
          </p:cNvPicPr>
          <p:nvPr/>
        </p:nvPicPr>
        <p:blipFill>
          <a:blip r:embed="rId4"/>
          <a:stretch>
            <a:fillRect/>
          </a:stretch>
        </p:blipFill>
        <p:spPr>
          <a:xfrm>
            <a:off x="399468" y="417754"/>
            <a:ext cx="8229600" cy="3617844"/>
          </a:xfrm>
          <a:prstGeom prst="rect">
            <a:avLst/>
          </a:prstGeom>
          <a:ln w="76200">
            <a:solidFill>
              <a:srgbClr val="00B050"/>
            </a:solidFill>
          </a:ln>
        </p:spPr>
      </p:pic>
      <p:pic>
        <p:nvPicPr>
          <p:cNvPr id="2" name="Picture 1"/>
          <p:cNvPicPr>
            <a:picLocks noChangeAspect="1"/>
          </p:cNvPicPr>
          <p:nvPr/>
        </p:nvPicPr>
        <p:blipFill rotWithShape="1">
          <a:blip r:embed="rId5"/>
          <a:srcRect l="12500" r="12500"/>
          <a:stretch/>
        </p:blipFill>
        <p:spPr>
          <a:xfrm>
            <a:off x="3829337" y="2829861"/>
            <a:ext cx="5212080" cy="3909060"/>
          </a:xfrm>
          <a:prstGeom prst="rect">
            <a:avLst/>
          </a:prstGeom>
          <a:ln w="57150">
            <a:solidFill>
              <a:srgbClr val="00B050"/>
            </a:solidFill>
          </a:ln>
          <a:effectLst>
            <a:outerShdw blurRad="292100" dist="139700" dir="2700000" algn="tl" rotWithShape="0">
              <a:srgbClr val="333333">
                <a:alpha val="65000"/>
              </a:srgbClr>
            </a:outerShdw>
          </a:effectLst>
        </p:spPr>
      </p:pic>
      <p:sp>
        <p:nvSpPr>
          <p:cNvPr id="12" name="Right Arrow 11"/>
          <p:cNvSpPr/>
          <p:nvPr/>
        </p:nvSpPr>
        <p:spPr>
          <a:xfrm>
            <a:off x="818707" y="4784391"/>
            <a:ext cx="4105693" cy="1839433"/>
          </a:xfrm>
          <a:prstGeom prst="rightArrow">
            <a:avLst>
              <a:gd name="adj1" fmla="val 68497"/>
              <a:gd name="adj2" fmla="val 50000"/>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This is what HB 2804 </a:t>
            </a:r>
            <a:r>
              <a:rPr lang="en-US" sz="2400" b="1" u="sng" dirty="0"/>
              <a:t>REQUIRES</a:t>
            </a:r>
            <a:r>
              <a:rPr lang="en-US" sz="2400" dirty="0"/>
              <a:t> to be included in Domain I</a:t>
            </a:r>
            <a:endParaRPr lang="en-US" sz="2400" b="1" u="sng" dirty="0"/>
          </a:p>
        </p:txBody>
      </p:sp>
      <p:pic>
        <p:nvPicPr>
          <p:cNvPr id="4" name="Picture 3"/>
          <p:cNvPicPr>
            <a:picLocks noChangeAspect="1"/>
          </p:cNvPicPr>
          <p:nvPr/>
        </p:nvPicPr>
        <p:blipFill rotWithShape="1">
          <a:blip r:embed="rId6"/>
          <a:srcRect l="12514" r="12577"/>
          <a:stretch/>
        </p:blipFill>
        <p:spPr>
          <a:xfrm>
            <a:off x="55871" y="172973"/>
            <a:ext cx="5212080" cy="3913849"/>
          </a:xfrm>
          <a:prstGeom prst="rect">
            <a:avLst/>
          </a:prstGeom>
          <a:ln w="57150">
            <a:solidFill>
              <a:srgbClr val="00B050"/>
            </a:solidFill>
          </a:ln>
          <a:effectLst>
            <a:outerShdw blurRad="292100" dist="139700" dir="2700000" algn="tl" rotWithShape="0">
              <a:srgbClr val="333333">
                <a:alpha val="65000"/>
              </a:srgbClr>
            </a:outerShdw>
          </a:effectLst>
        </p:spPr>
      </p:pic>
      <p:sp>
        <p:nvSpPr>
          <p:cNvPr id="14" name="Left Arrow 13"/>
          <p:cNvSpPr/>
          <p:nvPr/>
        </p:nvSpPr>
        <p:spPr>
          <a:xfrm>
            <a:off x="4966929" y="441774"/>
            <a:ext cx="3928142" cy="2539209"/>
          </a:xfrm>
          <a:prstGeom prst="leftArrow">
            <a:avLst>
              <a:gd name="adj1" fmla="val 60983"/>
              <a:gd name="adj2" fmla="val 50000"/>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This is what TEA decided to include in Domain I</a:t>
            </a:r>
            <a:endParaRPr lang="en-US" sz="2400" b="1" u="sng" dirty="0"/>
          </a:p>
        </p:txBody>
      </p:sp>
    </p:spTree>
    <p:extLst>
      <p:ext uri="{BB962C8B-B14F-4D97-AF65-F5344CB8AC3E}">
        <p14:creationId xmlns:p14="http://schemas.microsoft.com/office/powerpoint/2010/main" val="4117291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250" fill="hold"/>
                                        <p:tgtEl>
                                          <p:spTgt spid="7"/>
                                        </p:tgtEl>
                                        <p:attrNameLst>
                                          <p:attrName>ppt_w</p:attrName>
                                        </p:attrNameLst>
                                      </p:cBhvr>
                                      <p:tavLst>
                                        <p:tav tm="0">
                                          <p:val>
                                            <p:fltVal val="0"/>
                                          </p:val>
                                        </p:tav>
                                        <p:tav tm="100000">
                                          <p:val>
                                            <p:strVal val="#ppt_w"/>
                                          </p:val>
                                        </p:tav>
                                      </p:tavLst>
                                    </p:anim>
                                    <p:anim calcmode="lin" valueType="num">
                                      <p:cBhvr>
                                        <p:cTn id="13" dur="2250" fill="hold"/>
                                        <p:tgtEl>
                                          <p:spTgt spid="7"/>
                                        </p:tgtEl>
                                        <p:attrNameLst>
                                          <p:attrName>ppt_h</p:attrName>
                                        </p:attrNameLst>
                                      </p:cBhvr>
                                      <p:tavLst>
                                        <p:tav tm="0">
                                          <p:val>
                                            <p:fltVal val="0"/>
                                          </p:val>
                                        </p:tav>
                                        <p:tav tm="100000">
                                          <p:val>
                                            <p:strVal val="#ppt_h"/>
                                          </p:val>
                                        </p:tav>
                                      </p:tavLst>
                                    </p:anim>
                                    <p:animEffect transition="in" filter="fade">
                                      <p:cBhvr>
                                        <p:cTn id="14" dur="225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250" fill="hold"/>
                                        <p:tgtEl>
                                          <p:spTgt spid="8"/>
                                        </p:tgtEl>
                                        <p:attrNameLst>
                                          <p:attrName>ppt_w</p:attrName>
                                        </p:attrNameLst>
                                      </p:cBhvr>
                                      <p:tavLst>
                                        <p:tav tm="0">
                                          <p:val>
                                            <p:fltVal val="0"/>
                                          </p:val>
                                        </p:tav>
                                        <p:tav tm="100000">
                                          <p:val>
                                            <p:strVal val="#ppt_w"/>
                                          </p:val>
                                        </p:tav>
                                      </p:tavLst>
                                    </p:anim>
                                    <p:anim calcmode="lin" valueType="num">
                                      <p:cBhvr>
                                        <p:cTn id="25" dur="1250" fill="hold"/>
                                        <p:tgtEl>
                                          <p:spTgt spid="8"/>
                                        </p:tgtEl>
                                        <p:attrNameLst>
                                          <p:attrName>ppt_h</p:attrName>
                                        </p:attrNameLst>
                                      </p:cBhvr>
                                      <p:tavLst>
                                        <p:tav tm="0">
                                          <p:val>
                                            <p:fltVal val="0"/>
                                          </p:val>
                                        </p:tav>
                                        <p:tav tm="100000">
                                          <p:val>
                                            <p:strVal val="#ppt_h"/>
                                          </p:val>
                                        </p:tav>
                                      </p:tavLst>
                                    </p:anim>
                                    <p:animEffect transition="in" filter="fade">
                                      <p:cBhvr>
                                        <p:cTn id="26" dur="125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circle(in)">
                                      <p:cBhvr>
                                        <p:cTn id="31" dur="20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1000" fill="hold"/>
                                        <p:tgtEl>
                                          <p:spTgt spid="4"/>
                                        </p:tgtEl>
                                        <p:attrNameLst>
                                          <p:attrName>ppt_w</p:attrName>
                                        </p:attrNameLst>
                                      </p:cBhvr>
                                      <p:tavLst>
                                        <p:tav tm="0">
                                          <p:val>
                                            <p:fltVal val="0"/>
                                          </p:val>
                                        </p:tav>
                                        <p:tav tm="100000">
                                          <p:val>
                                            <p:strVal val="#ppt_w"/>
                                          </p:val>
                                        </p:tav>
                                      </p:tavLst>
                                    </p:anim>
                                    <p:anim calcmode="lin" valueType="num">
                                      <p:cBhvr>
                                        <p:cTn id="42" dur="1000" fill="hold"/>
                                        <p:tgtEl>
                                          <p:spTgt spid="4"/>
                                        </p:tgtEl>
                                        <p:attrNameLst>
                                          <p:attrName>ppt_h</p:attrName>
                                        </p:attrNameLst>
                                      </p:cBhvr>
                                      <p:tavLst>
                                        <p:tav tm="0">
                                          <p:val>
                                            <p:fltVal val="0"/>
                                          </p:val>
                                        </p:tav>
                                        <p:tav tm="100000">
                                          <p:val>
                                            <p:strVal val="#ppt_h"/>
                                          </p:val>
                                        </p:tav>
                                      </p:tavLst>
                                    </p:anim>
                                    <p:anim calcmode="lin" valueType="num">
                                      <p:cBhvr>
                                        <p:cTn id="43" dur="1000" fill="hold"/>
                                        <p:tgtEl>
                                          <p:spTgt spid="4"/>
                                        </p:tgtEl>
                                        <p:attrNameLst>
                                          <p:attrName>style.rotation</p:attrName>
                                        </p:attrNameLst>
                                      </p:cBhvr>
                                      <p:tavLst>
                                        <p:tav tm="0">
                                          <p:val>
                                            <p:fltVal val="90"/>
                                          </p:val>
                                        </p:tav>
                                        <p:tav tm="100000">
                                          <p:val>
                                            <p:fltVal val="0"/>
                                          </p:val>
                                        </p:tav>
                                      </p:tavLst>
                                    </p:anim>
                                    <p:animEffect transition="in" filter="fade">
                                      <p:cBhvr>
                                        <p:cTn id="44" dur="10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right)">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rotWithShape="1">
          <a:blip r:embed="rId2"/>
          <a:srcRect b="3352"/>
          <a:stretch/>
        </p:blipFill>
        <p:spPr>
          <a:xfrm>
            <a:off x="0" y="42531"/>
            <a:ext cx="9144000" cy="6815469"/>
          </a:xfrm>
          <a:prstGeom prst="rect">
            <a:avLst/>
          </a:prstGeom>
          <a:ln w="19050">
            <a:solidFill>
              <a:srgbClr val="035EA0"/>
            </a:solidFill>
          </a:ln>
          <a:effectLst>
            <a:outerShdw blurRad="292100" dist="139700" dir="2700000" algn="tl" rotWithShape="0">
              <a:srgbClr val="333333">
                <a:alpha val="65000"/>
              </a:srgbClr>
            </a:outerShdw>
          </a:effectLst>
        </p:spPr>
      </p:pic>
      <p:sp>
        <p:nvSpPr>
          <p:cNvPr id="7" name="Rectangle 6"/>
          <p:cNvSpPr/>
          <p:nvPr/>
        </p:nvSpPr>
        <p:spPr>
          <a:xfrm>
            <a:off x="244549" y="606056"/>
            <a:ext cx="2812311" cy="209993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1" y="42531"/>
            <a:ext cx="9144000" cy="6892401"/>
          </a:xfrm>
          <a:prstGeom prst="rect">
            <a:avLst/>
          </a:prstGeom>
          <a:ln>
            <a:noFill/>
          </a:ln>
          <a:effectLst>
            <a:outerShdw blurRad="292100" dist="139700" dir="2700000" algn="tl" rotWithShape="0">
              <a:srgbClr val="333333">
                <a:alpha val="65000"/>
              </a:srgbClr>
            </a:outerShdw>
          </a:effectLst>
        </p:spPr>
      </p:pic>
      <p:sp>
        <p:nvSpPr>
          <p:cNvPr id="10" name="Up Arrow 9"/>
          <p:cNvSpPr/>
          <p:nvPr/>
        </p:nvSpPr>
        <p:spPr>
          <a:xfrm>
            <a:off x="441253" y="1332706"/>
            <a:ext cx="4752752" cy="2037815"/>
          </a:xfrm>
          <a:prstGeom prst="upArrow">
            <a:avLst>
              <a:gd name="adj1" fmla="val 68214"/>
              <a:gd name="adj2"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Single Measure:  </a:t>
            </a:r>
          </a:p>
          <a:p>
            <a:pPr algn="ctr"/>
            <a:r>
              <a:rPr lang="en-US" dirty="0"/>
              <a:t>All tests, all subjects, all grade levels/courses</a:t>
            </a:r>
          </a:p>
          <a:p>
            <a:pPr algn="ctr"/>
            <a:r>
              <a:rPr lang="en-US" dirty="0"/>
              <a:t>(Similar to Index 1)</a:t>
            </a:r>
          </a:p>
        </p:txBody>
      </p:sp>
    </p:spTree>
    <p:extLst>
      <p:ext uri="{BB962C8B-B14F-4D97-AF65-F5344CB8AC3E}">
        <p14:creationId xmlns:p14="http://schemas.microsoft.com/office/powerpoint/2010/main" val="3264845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rotWithShape="1">
          <a:blip r:embed="rId2"/>
          <a:srcRect b="3352"/>
          <a:stretch/>
        </p:blipFill>
        <p:spPr>
          <a:xfrm>
            <a:off x="0" y="42531"/>
            <a:ext cx="9144000" cy="6815469"/>
          </a:xfrm>
          <a:prstGeom prst="rect">
            <a:avLst/>
          </a:prstGeom>
          <a:ln w="19050">
            <a:solidFill>
              <a:srgbClr val="035EA0"/>
            </a:solidFill>
          </a:ln>
          <a:effectLst>
            <a:outerShdw blurRad="292100" dist="139700" dir="2700000" algn="tl" rotWithShape="0">
              <a:srgbClr val="333333">
                <a:alpha val="65000"/>
              </a:srgbClr>
            </a:outerShdw>
          </a:effectLst>
        </p:spPr>
      </p:pic>
      <p:sp>
        <p:nvSpPr>
          <p:cNvPr id="7" name="Rectangle 6"/>
          <p:cNvSpPr/>
          <p:nvPr/>
        </p:nvSpPr>
        <p:spPr>
          <a:xfrm>
            <a:off x="244549" y="606056"/>
            <a:ext cx="2812311" cy="209993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1" y="42531"/>
            <a:ext cx="9144000" cy="6892401"/>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4"/>
          <a:srcRect l="12514" r="12577"/>
          <a:stretch/>
        </p:blipFill>
        <p:spPr>
          <a:xfrm>
            <a:off x="2859484" y="2466709"/>
            <a:ext cx="4937760" cy="3707857"/>
          </a:xfrm>
          <a:prstGeom prst="rect">
            <a:avLst/>
          </a:prstGeom>
          <a:ln w="57150">
            <a:solidFill>
              <a:srgbClr val="00B050"/>
            </a:solidFill>
          </a:ln>
          <a:effectLst>
            <a:outerShdw blurRad="292100" dist="139700" dir="2700000" algn="tl" rotWithShape="0">
              <a:srgbClr val="333333">
                <a:alpha val="65000"/>
              </a:srgbClr>
            </a:outerShdw>
          </a:effectLst>
        </p:spPr>
      </p:pic>
      <p:sp>
        <p:nvSpPr>
          <p:cNvPr id="16" name="Right Arrow 15"/>
          <p:cNvSpPr/>
          <p:nvPr/>
        </p:nvSpPr>
        <p:spPr>
          <a:xfrm>
            <a:off x="575948" y="1332706"/>
            <a:ext cx="1545246" cy="404037"/>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2578413" y="4829045"/>
            <a:ext cx="1545246" cy="404037"/>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788894" y="1687981"/>
            <a:ext cx="1377124" cy="404037"/>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3883437" y="5252498"/>
            <a:ext cx="1377124" cy="404037"/>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1314824" y="2014904"/>
            <a:ext cx="842794" cy="404037"/>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5588348" y="5656535"/>
            <a:ext cx="842794" cy="404037"/>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3789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rotWithShape="1">
          <a:blip r:embed="rId2"/>
          <a:srcRect b="3352"/>
          <a:stretch/>
        </p:blipFill>
        <p:spPr>
          <a:xfrm>
            <a:off x="0" y="42531"/>
            <a:ext cx="9144000" cy="6815469"/>
          </a:xfrm>
          <a:prstGeom prst="rect">
            <a:avLst/>
          </a:prstGeom>
          <a:ln w="19050">
            <a:solidFill>
              <a:srgbClr val="035EA0"/>
            </a:solidFill>
          </a:ln>
          <a:effectLst>
            <a:outerShdw blurRad="292100" dist="139700" dir="2700000" algn="tl" rotWithShape="0">
              <a:srgbClr val="333333">
                <a:alpha val="65000"/>
              </a:srgbClr>
            </a:outerShdw>
          </a:effectLst>
        </p:spPr>
      </p:pic>
      <p:sp>
        <p:nvSpPr>
          <p:cNvPr id="7" name="Rectangle 6"/>
          <p:cNvSpPr/>
          <p:nvPr/>
        </p:nvSpPr>
        <p:spPr>
          <a:xfrm>
            <a:off x="244549" y="606056"/>
            <a:ext cx="2812311" cy="209993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1" y="42531"/>
            <a:ext cx="9144000" cy="6892401"/>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0" y="2348753"/>
            <a:ext cx="9143999" cy="25400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45719" y="125773"/>
            <a:ext cx="9052560" cy="4648981"/>
          </a:xfrm>
          <a:prstGeom prst="rect">
            <a:avLst/>
          </a:prstGeom>
          <a:ln w="76200">
            <a:solidFill>
              <a:srgbClr val="00B050"/>
            </a:solidFill>
          </a:ln>
          <a:effectLst>
            <a:outerShdw blurRad="292100" dist="139700" dir="2700000" algn="tl" rotWithShape="0">
              <a:srgbClr val="333333">
                <a:alpha val="65000"/>
              </a:srgbClr>
            </a:outerShdw>
          </a:effectLst>
        </p:spPr>
      </p:pic>
      <p:sp>
        <p:nvSpPr>
          <p:cNvPr id="11" name="Rectangle 10"/>
          <p:cNvSpPr/>
          <p:nvPr/>
        </p:nvSpPr>
        <p:spPr>
          <a:xfrm>
            <a:off x="244549" y="3567953"/>
            <a:ext cx="8803827" cy="1135529"/>
          </a:xfrm>
          <a:prstGeom prst="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p:cNvSpPr txBox="1">
            <a:spLocks/>
          </p:cNvSpPr>
          <p:nvPr/>
        </p:nvSpPr>
        <p:spPr>
          <a:xfrm>
            <a:off x="244549" y="186393"/>
            <a:ext cx="8773617" cy="1513634"/>
          </a:xfrm>
          <a:prstGeom prst="rect">
            <a:avLst/>
          </a:prstGeom>
          <a:solidFill>
            <a:srgbClr val="FF6600"/>
          </a:solidFill>
        </p:spPr>
        <p:txBody>
          <a:bodyPr vert="horz" lIns="91440" tIns="45720" rIns="91440" bIns="45720" rtlCol="0" anchor="ctr">
            <a:no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q"/>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325" indent="0">
              <a:buFont typeface="Wingdings" panose="05000000000000000000" pitchFamily="2" charset="2"/>
              <a:buNone/>
            </a:pPr>
            <a:r>
              <a:rPr lang="en-US" sz="3200" dirty="0">
                <a:solidFill>
                  <a:schemeClr val="bg1"/>
                </a:solidFill>
              </a:rPr>
              <a:t>Total Points Earned = 70.2 + 34.4 + 11.9 = 116.5</a:t>
            </a:r>
          </a:p>
          <a:p>
            <a:pPr marL="60325" indent="0">
              <a:buFont typeface="Wingdings" panose="05000000000000000000" pitchFamily="2" charset="2"/>
              <a:buNone/>
            </a:pPr>
            <a:r>
              <a:rPr lang="en-US" sz="3200" dirty="0">
                <a:solidFill>
                  <a:schemeClr val="bg1"/>
                </a:solidFill>
              </a:rPr>
              <a:t>116.5 ÷ 300 = 38.8 … which rounds to 39</a:t>
            </a:r>
          </a:p>
        </p:txBody>
      </p:sp>
    </p:spTree>
    <p:extLst>
      <p:ext uri="{BB962C8B-B14F-4D97-AF65-F5344CB8AC3E}">
        <p14:creationId xmlns:p14="http://schemas.microsoft.com/office/powerpoint/2010/main" val="3701375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bg/>
                                          </p:spTgt>
                                        </p:tgtEl>
                                        <p:attrNameLst>
                                          <p:attrName>style.visibility</p:attrName>
                                        </p:attrNameLst>
                                      </p:cBhvr>
                                      <p:to>
                                        <p:strVal val="visible"/>
                                      </p:to>
                                    </p:set>
                                    <p:animEffect transition="in" filter="barn(inVertical)">
                                      <p:cBhvr>
                                        <p:cTn id="24" dur="500"/>
                                        <p:tgtEl>
                                          <p:spTgt spid="22">
                                            <p:bg/>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barn(inVertical)">
                                      <p:cBhvr>
                                        <p:cTn id="29" dur="500"/>
                                        <p:tgtEl>
                                          <p:spTgt spid="2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2">
                                            <p:txEl>
                                              <p:pRg st="1" end="1"/>
                                            </p:txEl>
                                          </p:spTgt>
                                        </p:tgtEl>
                                        <p:attrNameLst>
                                          <p:attrName>style.visibility</p:attrName>
                                        </p:attrNameLst>
                                      </p:cBhvr>
                                      <p:to>
                                        <p:strVal val="visible"/>
                                      </p:to>
                                    </p:set>
                                    <p:animEffect transition="in" filter="barn(inVertical)">
                                      <p:cBhvr>
                                        <p:cTn id="34"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22"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rotWithShape="1">
          <a:blip r:embed="rId2"/>
          <a:srcRect b="3352"/>
          <a:stretch/>
        </p:blipFill>
        <p:spPr>
          <a:xfrm>
            <a:off x="0" y="42531"/>
            <a:ext cx="9144000" cy="6815469"/>
          </a:xfrm>
          <a:prstGeom prst="rect">
            <a:avLst/>
          </a:prstGeom>
          <a:ln w="19050">
            <a:solidFill>
              <a:srgbClr val="035EA0"/>
            </a:solidFill>
          </a:ln>
          <a:effectLst>
            <a:outerShdw blurRad="292100" dist="139700" dir="2700000" algn="tl" rotWithShape="0">
              <a:srgbClr val="333333">
                <a:alpha val="65000"/>
              </a:srgbClr>
            </a:outerShdw>
          </a:effectLst>
        </p:spPr>
      </p:pic>
      <p:sp>
        <p:nvSpPr>
          <p:cNvPr id="7" name="Rectangle 6"/>
          <p:cNvSpPr/>
          <p:nvPr/>
        </p:nvSpPr>
        <p:spPr>
          <a:xfrm>
            <a:off x="244549" y="606056"/>
            <a:ext cx="2812311" cy="209993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1" y="42531"/>
            <a:ext cx="9144000" cy="6892401"/>
          </a:xfrm>
          <a:prstGeom prst="rect">
            <a:avLst/>
          </a:prstGeom>
          <a:ln>
            <a:noFill/>
          </a:ln>
          <a:effectLst>
            <a:outerShdw blurRad="292100" dist="139700" dir="2700000" algn="tl" rotWithShape="0">
              <a:srgbClr val="333333">
                <a:alpha val="65000"/>
              </a:srgbClr>
            </a:outerShdw>
          </a:effectLst>
        </p:spPr>
      </p:pic>
      <p:sp>
        <p:nvSpPr>
          <p:cNvPr id="23" name="Content Placeholder 2"/>
          <p:cNvSpPr txBox="1">
            <a:spLocks/>
          </p:cNvSpPr>
          <p:nvPr/>
        </p:nvSpPr>
        <p:spPr>
          <a:xfrm>
            <a:off x="1269445" y="601927"/>
            <a:ext cx="6746237" cy="1973931"/>
          </a:xfrm>
          <a:prstGeom prst="rect">
            <a:avLst/>
          </a:prstGeom>
          <a:solidFill>
            <a:srgbClr val="FF6600"/>
          </a:solidFill>
        </p:spPr>
        <p:txBody>
          <a:bodyPr vert="horz" lIns="91440" tIns="45720" rIns="91440" bIns="45720" rtlCol="0" anchor="ctr">
            <a:no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q"/>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325" indent="0" algn="ctr">
              <a:buFont typeface="Wingdings" panose="05000000000000000000" pitchFamily="2" charset="2"/>
              <a:buNone/>
            </a:pPr>
            <a:r>
              <a:rPr lang="en-US" sz="3200" dirty="0">
                <a:solidFill>
                  <a:schemeClr val="bg1"/>
                </a:solidFill>
              </a:rPr>
              <a:t>Middle School</a:t>
            </a:r>
          </a:p>
          <a:p>
            <a:pPr marL="60325" indent="0" algn="ctr">
              <a:buFont typeface="Wingdings" panose="05000000000000000000" pitchFamily="2" charset="2"/>
              <a:buNone/>
            </a:pPr>
            <a:r>
              <a:rPr lang="en-US" sz="3200" dirty="0">
                <a:solidFill>
                  <a:schemeClr val="bg1"/>
                </a:solidFill>
              </a:rPr>
              <a:t>Domain I Score = 39</a:t>
            </a:r>
          </a:p>
        </p:txBody>
      </p:sp>
      <p:sp>
        <p:nvSpPr>
          <p:cNvPr id="24" name="Rectangle 23"/>
          <p:cNvSpPr/>
          <p:nvPr/>
        </p:nvSpPr>
        <p:spPr>
          <a:xfrm>
            <a:off x="2976282" y="4888753"/>
            <a:ext cx="1093694" cy="2033115"/>
          </a:xfrm>
          <a:prstGeom prst="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014331" y="5905310"/>
            <a:ext cx="1055646" cy="340242"/>
          </a:xfrm>
          <a:prstGeom prst="rect">
            <a:avLst/>
          </a:prstGeom>
          <a:solidFill>
            <a:srgbClr val="FF6600">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958" y="5920299"/>
            <a:ext cx="1887902" cy="340242"/>
          </a:xfrm>
          <a:prstGeom prst="rect">
            <a:avLst/>
          </a:prstGeom>
          <a:solidFill>
            <a:srgbClr val="FF6600">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3968474" y="2691804"/>
            <a:ext cx="5072106" cy="1973931"/>
          </a:xfrm>
          <a:prstGeom prst="star16">
            <a:avLst/>
          </a:prstGeom>
          <a:solidFill>
            <a:srgbClr val="FF6600"/>
          </a:solidFill>
        </p:spPr>
        <p:txBody>
          <a:bodyPr vert="horz" lIns="91440" tIns="45720" rIns="91440" bIns="45720" rtlCol="0" anchor="ctr">
            <a:no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q"/>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325" indent="0" algn="ctr">
              <a:buFont typeface="Wingdings" panose="05000000000000000000" pitchFamily="2" charset="2"/>
              <a:buNone/>
            </a:pPr>
            <a:r>
              <a:rPr lang="en-US" sz="3200" dirty="0">
                <a:solidFill>
                  <a:schemeClr val="bg1"/>
                </a:solidFill>
              </a:rPr>
              <a:t>Domain I Grade = C</a:t>
            </a:r>
          </a:p>
        </p:txBody>
      </p:sp>
    </p:spTree>
    <p:extLst>
      <p:ext uri="{BB962C8B-B14F-4D97-AF65-F5344CB8AC3E}">
        <p14:creationId xmlns:p14="http://schemas.microsoft.com/office/powerpoint/2010/main" val="42889762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heel(1)">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ldLvl="2" animBg="1"/>
      <p:bldP spid="24" grpId="0" animBg="1"/>
      <p:bldP spid="2" grpId="0" animBg="1"/>
      <p:bldP spid="10" grpId="0" animBg="1"/>
      <p:bldP spid="11" grpId="0" uiExpand="1" bldLvl="2"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585" y="526476"/>
            <a:ext cx="8155399" cy="1063251"/>
          </a:xfrm>
        </p:spPr>
        <p:txBody>
          <a:bodyPr/>
          <a:lstStyle/>
          <a:p>
            <a:r>
              <a:rPr lang="en-US" b="1" dirty="0">
                <a:solidFill>
                  <a:schemeClr val="accent3">
                    <a:lumMod val="75000"/>
                  </a:schemeClr>
                </a:solidFill>
              </a:rPr>
              <a:t>Illustrating Domain I</a:t>
            </a:r>
          </a:p>
        </p:txBody>
      </p:sp>
      <p:graphicFrame>
        <p:nvGraphicFramePr>
          <p:cNvPr id="4" name="Table 3"/>
          <p:cNvGraphicFramePr>
            <a:graphicFrameLocks noGrp="1"/>
          </p:cNvGraphicFramePr>
          <p:nvPr>
            <p:extLst>
              <p:ext uri="{D42A27DB-BD31-4B8C-83A1-F6EECF244321}">
                <p14:modId xmlns:p14="http://schemas.microsoft.com/office/powerpoint/2010/main" val="1651619492"/>
              </p:ext>
            </p:extLst>
          </p:nvPr>
        </p:nvGraphicFramePr>
        <p:xfrm>
          <a:off x="498255" y="2205318"/>
          <a:ext cx="8177568" cy="3657600"/>
        </p:xfrm>
        <a:graphic>
          <a:graphicData uri="http://schemas.openxmlformats.org/drawingml/2006/table">
            <a:tbl>
              <a:tblPr firstRow="1" bandRow="1">
                <a:tableStyleId>{5C22544A-7EE6-4342-B048-85BDC9FD1C3A}</a:tableStyleId>
              </a:tblPr>
              <a:tblGrid>
                <a:gridCol w="4926643">
                  <a:extLst>
                    <a:ext uri="{9D8B030D-6E8A-4147-A177-3AD203B41FA5}">
                      <a16:colId xmlns:a16="http://schemas.microsoft.com/office/drawing/2014/main" xmlns="" val="4066490042"/>
                    </a:ext>
                  </a:extLst>
                </a:gridCol>
                <a:gridCol w="1625600">
                  <a:extLst>
                    <a:ext uri="{9D8B030D-6E8A-4147-A177-3AD203B41FA5}">
                      <a16:colId xmlns:a16="http://schemas.microsoft.com/office/drawing/2014/main" xmlns="" val="786452017"/>
                    </a:ext>
                  </a:extLst>
                </a:gridCol>
                <a:gridCol w="1625325">
                  <a:extLst>
                    <a:ext uri="{9D8B030D-6E8A-4147-A177-3AD203B41FA5}">
                      <a16:colId xmlns:a16="http://schemas.microsoft.com/office/drawing/2014/main" xmlns="" val="994407697"/>
                    </a:ext>
                  </a:extLst>
                </a:gridCol>
              </a:tblGrid>
              <a:tr h="457200">
                <a:tc>
                  <a:txBody>
                    <a:bodyPr/>
                    <a:lstStyle/>
                    <a:p>
                      <a:endParaRPr lang="en-US"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Campus 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Campus 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608686938"/>
                  </a:ext>
                </a:extLst>
              </a:tr>
              <a:tr h="457200">
                <a:tc>
                  <a:txBody>
                    <a:bodyPr/>
                    <a:lstStyle/>
                    <a:p>
                      <a:r>
                        <a:rPr lang="en-US" dirty="0">
                          <a:solidFill>
                            <a:schemeClr val="bg1"/>
                          </a:solidFill>
                        </a:rPr>
                        <a:t>% Satisfactory Standard</a:t>
                      </a:r>
                      <a:r>
                        <a:rPr lang="en-US" baseline="0" dirty="0">
                          <a:solidFill>
                            <a:schemeClr val="bg1"/>
                          </a:solidFill>
                        </a:rPr>
                        <a:t> or above</a:t>
                      </a:r>
                      <a:endParaRPr lang="en-US"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5EA0"/>
                    </a:solidFill>
                  </a:tcPr>
                </a:tc>
                <a:tc>
                  <a:txBody>
                    <a:bodyPr/>
                    <a:lstStyle/>
                    <a:p>
                      <a:pPr algn="ctr"/>
                      <a:r>
                        <a:rPr lang="en-US" dirty="0">
                          <a:solidFill>
                            <a:schemeClr val="tx1"/>
                          </a:solidFill>
                        </a:rPr>
                        <a:t>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879964302"/>
                  </a:ext>
                </a:extLst>
              </a:tr>
              <a:tr h="457200">
                <a:tc>
                  <a:txBody>
                    <a:bodyPr/>
                    <a:lstStyle/>
                    <a:p>
                      <a:r>
                        <a:rPr lang="en-US" dirty="0">
                          <a:solidFill>
                            <a:schemeClr val="bg1"/>
                          </a:solidFill>
                        </a:rPr>
                        <a:t>% Postsecondary</a:t>
                      </a:r>
                      <a:r>
                        <a:rPr lang="en-US" baseline="0" dirty="0">
                          <a:solidFill>
                            <a:schemeClr val="bg1"/>
                          </a:solidFill>
                        </a:rPr>
                        <a:t> Readiness Standard or above</a:t>
                      </a:r>
                      <a:endParaRPr lang="en-US"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dirty="0">
                          <a:solidFill>
                            <a:schemeClr val="tx1"/>
                          </a:solidFill>
                        </a:rPr>
                        <a:t>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55.0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60258045"/>
                  </a:ext>
                </a:extLst>
              </a:tr>
              <a:tr h="457200">
                <a:tc>
                  <a:txBody>
                    <a:bodyPr/>
                    <a:lstStyle/>
                    <a:p>
                      <a:r>
                        <a:rPr lang="en-US" dirty="0">
                          <a:solidFill>
                            <a:schemeClr val="tx1"/>
                          </a:solidFill>
                        </a:rPr>
                        <a:t>% Advanced</a:t>
                      </a:r>
                      <a:r>
                        <a:rPr lang="en-US" baseline="0" dirty="0">
                          <a:solidFill>
                            <a:schemeClr val="tx1"/>
                          </a:solidFill>
                        </a:rPr>
                        <a:t> Standard</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6C440"/>
                    </a:solidFill>
                  </a:tcPr>
                </a:tc>
                <a:tc>
                  <a:txBody>
                    <a:bodyPr/>
                    <a:lstStyle/>
                    <a:p>
                      <a:pPr algn="ctr"/>
                      <a:r>
                        <a:rPr lang="en-US" dirty="0">
                          <a:solidFill>
                            <a:schemeClr val="tx1"/>
                          </a:solidFil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45.0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750382981"/>
                  </a:ext>
                </a:extLst>
              </a:tr>
              <a:tr h="457200">
                <a:tc>
                  <a:txBody>
                    <a:bodyPr/>
                    <a:lstStyle/>
                    <a:p>
                      <a:pPr algn="r"/>
                      <a:r>
                        <a:rPr lang="en-US" dirty="0">
                          <a:solidFill>
                            <a:schemeClr val="tx1"/>
                          </a:solidFill>
                        </a:rPr>
                        <a:t>Total Points Earned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85.0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289369167"/>
                  </a:ext>
                </a:extLst>
              </a:tr>
              <a:tr h="457200">
                <a:tc>
                  <a:txBody>
                    <a:bodyPr/>
                    <a:lstStyle/>
                    <a:p>
                      <a:pPr algn="r"/>
                      <a:r>
                        <a:rPr lang="en-US" dirty="0">
                          <a:solidFill>
                            <a:schemeClr val="tx1"/>
                          </a:solidFill>
                        </a:rPr>
                        <a:t>÷ 300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28.3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53.3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184406578"/>
                  </a:ext>
                </a:extLst>
              </a:tr>
              <a:tr h="457200">
                <a:tc>
                  <a:txBody>
                    <a:bodyPr/>
                    <a:lstStyle/>
                    <a:p>
                      <a:pPr algn="r"/>
                      <a:r>
                        <a:rPr lang="en-US" b="1" dirty="0">
                          <a:solidFill>
                            <a:schemeClr val="accent3">
                              <a:lumMod val="75000"/>
                            </a:schemeClr>
                          </a:solidFill>
                        </a:rPr>
                        <a:t>Domain</a:t>
                      </a:r>
                      <a:r>
                        <a:rPr lang="en-US" b="1" baseline="0" dirty="0">
                          <a:solidFill>
                            <a:schemeClr val="accent3">
                              <a:lumMod val="75000"/>
                            </a:schemeClr>
                          </a:solidFill>
                        </a:rPr>
                        <a:t> I Score</a:t>
                      </a:r>
                      <a:endParaRPr lang="en-US" b="1" dirty="0">
                        <a:solidFill>
                          <a:schemeClr val="accent3">
                            <a:lumMod val="7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220120924"/>
                  </a:ext>
                </a:extLst>
              </a:tr>
              <a:tr h="457200">
                <a:tc>
                  <a:txBody>
                    <a:bodyPr/>
                    <a:lstStyle/>
                    <a:p>
                      <a:pPr algn="r"/>
                      <a:r>
                        <a:rPr lang="en-US" b="1" dirty="0">
                          <a:solidFill>
                            <a:schemeClr val="accent3">
                              <a:lumMod val="75000"/>
                            </a:schemeClr>
                          </a:solidFill>
                        </a:rPr>
                        <a:t>Domain I Grade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530596317"/>
                  </a:ext>
                </a:extLst>
              </a:tr>
            </a:tbl>
          </a:graphicData>
        </a:graphic>
      </p:graphicFrame>
      <p:sp>
        <p:nvSpPr>
          <p:cNvPr id="7" name="Rectangle 6"/>
          <p:cNvSpPr/>
          <p:nvPr/>
        </p:nvSpPr>
        <p:spPr>
          <a:xfrm>
            <a:off x="498255" y="2652978"/>
            <a:ext cx="8177568" cy="472716"/>
          </a:xfrm>
          <a:prstGeom prst="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233083" y="1326763"/>
            <a:ext cx="3827150" cy="1087717"/>
          </a:xfrm>
          <a:prstGeom prst="wedgeRectCallout">
            <a:avLst>
              <a:gd name="adj1" fmla="val 85716"/>
              <a:gd name="adj2" fmla="val 71257"/>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Both campuses would</a:t>
            </a:r>
          </a:p>
          <a:p>
            <a:pPr algn="ctr"/>
            <a:r>
              <a:rPr lang="en-US" dirty="0"/>
              <a:t>“Meet Standard” for Index 1 with a score of 60</a:t>
            </a:r>
          </a:p>
        </p:txBody>
      </p:sp>
      <p:sp>
        <p:nvSpPr>
          <p:cNvPr id="11" name="Rectangle 10"/>
          <p:cNvSpPr/>
          <p:nvPr/>
        </p:nvSpPr>
        <p:spPr>
          <a:xfrm>
            <a:off x="5426634" y="2221170"/>
            <a:ext cx="1644505" cy="3641747"/>
          </a:xfrm>
          <a:prstGeom prst="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ular Callout 11"/>
          <p:cNvSpPr/>
          <p:nvPr/>
        </p:nvSpPr>
        <p:spPr>
          <a:xfrm>
            <a:off x="3998259" y="59765"/>
            <a:ext cx="4283344" cy="1293899"/>
          </a:xfrm>
          <a:prstGeom prst="wedgeRectCallout">
            <a:avLst>
              <a:gd name="adj1" fmla="val -8585"/>
              <a:gd name="adj2" fmla="val 114567"/>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Campus A has very low %ages of students passing at either of the higher standards</a:t>
            </a:r>
          </a:p>
          <a:p>
            <a:pPr algn="ctr"/>
            <a:r>
              <a:rPr lang="en-US" dirty="0"/>
              <a:t>Result: a low letter grade</a:t>
            </a:r>
          </a:p>
        </p:txBody>
      </p:sp>
      <p:sp>
        <p:nvSpPr>
          <p:cNvPr id="13" name="Rectangle 12"/>
          <p:cNvSpPr/>
          <p:nvPr/>
        </p:nvSpPr>
        <p:spPr>
          <a:xfrm>
            <a:off x="7071139" y="2205317"/>
            <a:ext cx="1644505" cy="3641747"/>
          </a:xfrm>
          <a:prstGeom prst="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ular Callout 13"/>
          <p:cNvSpPr/>
          <p:nvPr/>
        </p:nvSpPr>
        <p:spPr>
          <a:xfrm>
            <a:off x="4664635" y="145220"/>
            <a:ext cx="4283344" cy="1293899"/>
          </a:xfrm>
          <a:prstGeom prst="wedgeRectCallout">
            <a:avLst>
              <a:gd name="adj1" fmla="val 22809"/>
              <a:gd name="adj2" fmla="val 106253"/>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Campus B has much higher %ages of students passing at the higher standards</a:t>
            </a:r>
          </a:p>
          <a:p>
            <a:pPr algn="ctr"/>
            <a:r>
              <a:rPr lang="en-US" dirty="0"/>
              <a:t>Result: a high letter grade</a:t>
            </a:r>
          </a:p>
        </p:txBody>
      </p:sp>
      <p:sp>
        <p:nvSpPr>
          <p:cNvPr id="10" name="Content Placeholder 2"/>
          <p:cNvSpPr txBox="1">
            <a:spLocks/>
          </p:cNvSpPr>
          <p:nvPr/>
        </p:nvSpPr>
        <p:spPr>
          <a:xfrm rot="21001010">
            <a:off x="139498" y="3927057"/>
            <a:ext cx="4320126" cy="2742499"/>
          </a:xfrm>
          <a:prstGeom prst="star16">
            <a:avLst/>
          </a:prstGeom>
          <a:solidFill>
            <a:srgbClr val="FF6600"/>
          </a:solidFill>
        </p:spPr>
        <p:txBody>
          <a:bodyPr vert="horz" lIns="91440" tIns="45720" rIns="91440" bIns="45720" rtlCol="0" anchor="ctr">
            <a:no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q"/>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325" indent="0" algn="ctr">
              <a:buFont typeface="Wingdings" panose="05000000000000000000" pitchFamily="2" charset="2"/>
              <a:buNone/>
            </a:pPr>
            <a:r>
              <a:rPr lang="en-US" sz="2000" dirty="0">
                <a:solidFill>
                  <a:schemeClr val="bg1"/>
                </a:solidFill>
              </a:rPr>
              <a:t>The lowest level of success on STAAR (“Phase-in” or “Approaches”) simply isn’t enough</a:t>
            </a:r>
          </a:p>
        </p:txBody>
      </p:sp>
    </p:spTree>
    <p:extLst>
      <p:ext uri="{BB962C8B-B14F-4D97-AF65-F5344CB8AC3E}">
        <p14:creationId xmlns:p14="http://schemas.microsoft.com/office/powerpoint/2010/main" val="42447878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heel(1)">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1000" fill="hold"/>
                                        <p:tgtEl>
                                          <p:spTgt spid="10"/>
                                        </p:tgtEl>
                                        <p:attrNameLst>
                                          <p:attrName>ppt_w</p:attrName>
                                        </p:attrNameLst>
                                      </p:cBhvr>
                                      <p:tavLst>
                                        <p:tav tm="0">
                                          <p:val>
                                            <p:fltVal val="0"/>
                                          </p:val>
                                        </p:tav>
                                        <p:tav tm="100000">
                                          <p:val>
                                            <p:strVal val="#ppt_w"/>
                                          </p:val>
                                        </p:tav>
                                      </p:tavLst>
                                    </p:anim>
                                    <p:anim calcmode="lin" valueType="num">
                                      <p:cBhvr>
                                        <p:cTn id="68" dur="1000" fill="hold"/>
                                        <p:tgtEl>
                                          <p:spTgt spid="10"/>
                                        </p:tgtEl>
                                        <p:attrNameLst>
                                          <p:attrName>ppt_h</p:attrName>
                                        </p:attrNameLst>
                                      </p:cBhvr>
                                      <p:tavLst>
                                        <p:tav tm="0">
                                          <p:val>
                                            <p:fltVal val="0"/>
                                          </p:val>
                                        </p:tav>
                                        <p:tav tm="100000">
                                          <p:val>
                                            <p:strVal val="#ppt_h"/>
                                          </p:val>
                                        </p:tav>
                                      </p:tavLst>
                                    </p:anim>
                                    <p:anim calcmode="lin" valueType="num">
                                      <p:cBhvr>
                                        <p:cTn id="69" dur="1000" fill="hold"/>
                                        <p:tgtEl>
                                          <p:spTgt spid="10"/>
                                        </p:tgtEl>
                                        <p:attrNameLst>
                                          <p:attrName>style.rotation</p:attrName>
                                        </p:attrNameLst>
                                      </p:cBhvr>
                                      <p:tavLst>
                                        <p:tav tm="0">
                                          <p:val>
                                            <p:fltVal val="90"/>
                                          </p:val>
                                        </p:tav>
                                        <p:tav tm="100000">
                                          <p:val>
                                            <p:fltVal val="0"/>
                                          </p:val>
                                        </p:tav>
                                      </p:tavLst>
                                    </p:anim>
                                    <p:animEffect transition="in" filter="fade">
                                      <p:cBhvr>
                                        <p:cTn id="7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0" grpId="0" uiExpand="1" bldLvl="2"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itle 6"/>
          <p:cNvSpPr txBox="1">
            <a:spLocks/>
          </p:cNvSpPr>
          <p:nvPr/>
        </p:nvSpPr>
        <p:spPr>
          <a:xfrm>
            <a:off x="272823" y="185854"/>
            <a:ext cx="8681484" cy="1030124"/>
          </a:xfrm>
          <a:prstGeom prst="rect">
            <a:avLst/>
          </a:prstGeom>
        </p:spPr>
        <p:txBody>
          <a:bodyPr anchor="ctr"/>
          <a:lstStyle>
            <a:lvl1pPr algn="r" defTabSz="914400" rtl="0" eaLnBrk="1" latinLnBrk="0" hangingPunct="1">
              <a:spcBef>
                <a:spcPct val="0"/>
              </a:spcBef>
              <a:buNone/>
              <a:defRPr sz="3200" kern="1200">
                <a:solidFill>
                  <a:srgbClr val="800080"/>
                </a:solidFill>
                <a:latin typeface="Century Gothic"/>
                <a:ea typeface="+mj-ea"/>
                <a:cs typeface="Century Gothic"/>
              </a:defRPr>
            </a:lvl1pPr>
          </a:lstStyle>
          <a:p>
            <a:pPr algn="l"/>
            <a:r>
              <a:rPr lang="en-US" sz="2400" dirty="0">
                <a:solidFill>
                  <a:srgbClr val="777776"/>
                </a:solidFill>
              </a:rPr>
              <a:t>passing at the lowest standard on STAAR is NOT enough </a:t>
            </a:r>
          </a:p>
        </p:txBody>
      </p:sp>
      <p:sp>
        <p:nvSpPr>
          <p:cNvPr id="22" name="Rectangle 21"/>
          <p:cNvSpPr>
            <a:spLocks/>
          </p:cNvSpPr>
          <p:nvPr/>
        </p:nvSpPr>
        <p:spPr>
          <a:xfrm>
            <a:off x="273732" y="2358320"/>
            <a:ext cx="2103120" cy="1828800"/>
          </a:xfrm>
          <a:prstGeom prst="rect">
            <a:avLst/>
          </a:prstGeom>
          <a:solidFill>
            <a:srgbClr val="FF0000"/>
          </a:solid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ea typeface="Calibri"/>
                <a:cs typeface="Calibri"/>
              </a:rPr>
              <a:t>Level I</a:t>
            </a:r>
            <a:endParaRPr kumimoji="0" lang="en-US" sz="16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ea typeface="Calibri"/>
                <a:cs typeface="Calibri"/>
              </a:rPr>
              <a:t>Unsatisfactory</a:t>
            </a:r>
            <a:endParaRPr kumimoji="0" lang="en-US" sz="18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ea typeface="Calibri"/>
                <a:cs typeface="Calibri"/>
              </a:rPr>
              <a:t>Academic</a:t>
            </a:r>
            <a:endParaRPr kumimoji="0" lang="en-US" sz="18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ea typeface="Calibri"/>
                <a:cs typeface="Calibri"/>
              </a:rPr>
              <a:t>Performance</a:t>
            </a:r>
            <a:endParaRPr kumimoji="0" lang="en-US" sz="18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ea typeface="Calibri"/>
                <a:cs typeface="Calibri"/>
              </a:rPr>
              <a:t> </a:t>
            </a:r>
            <a:endParaRPr kumimoji="0" lang="en-US" sz="1600" b="0" i="0" u="none" strike="noStrike" kern="0" cap="none" spc="0" normalizeH="0" baseline="0" noProof="0" dirty="0">
              <a:ln>
                <a:noFill/>
              </a:ln>
              <a:solidFill>
                <a:prstClr val="white"/>
              </a:solidFill>
              <a:effectLst/>
              <a:uLnTx/>
              <a:uFillTx/>
              <a:ea typeface="Calibri"/>
              <a:cs typeface="Times New Roman"/>
            </a:endParaRPr>
          </a:p>
        </p:txBody>
      </p:sp>
      <p:sp>
        <p:nvSpPr>
          <p:cNvPr id="24" name="Rectangle 23"/>
          <p:cNvSpPr>
            <a:spLocks/>
          </p:cNvSpPr>
          <p:nvPr/>
        </p:nvSpPr>
        <p:spPr>
          <a:xfrm>
            <a:off x="4547649" y="2358320"/>
            <a:ext cx="2103120" cy="1828800"/>
          </a:xfrm>
          <a:prstGeom prst="rect">
            <a:avLst/>
          </a:prstGeom>
          <a:solidFill>
            <a:schemeClr val="accent5">
              <a:lumMod val="75000"/>
            </a:schemeClr>
          </a:solid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ea typeface="Calibri"/>
                <a:cs typeface="Calibri"/>
              </a:rPr>
              <a:t>Level II</a:t>
            </a:r>
            <a:endParaRPr kumimoji="0" lang="en-US" sz="16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ea typeface="Calibri"/>
                <a:cs typeface="Calibri"/>
              </a:rPr>
              <a:t>Postsecondary</a:t>
            </a:r>
            <a:r>
              <a:rPr kumimoji="0" lang="en-US" sz="1800" b="0" i="1" u="none" strike="noStrike" kern="0" cap="none" spc="0" normalizeH="0" noProof="0" dirty="0">
                <a:ln>
                  <a:noFill/>
                </a:ln>
                <a:solidFill>
                  <a:prstClr val="white"/>
                </a:solidFill>
                <a:effectLst/>
                <a:uLnTx/>
                <a:uFillTx/>
                <a:ea typeface="Calibri"/>
                <a:cs typeface="Calibri"/>
              </a:rPr>
              <a:t> </a:t>
            </a:r>
            <a:r>
              <a:rPr lang="en-US" i="1" kern="0" dirty="0">
                <a:solidFill>
                  <a:prstClr val="white"/>
                </a:solidFill>
                <a:ea typeface="Calibri"/>
                <a:cs typeface="Calibri"/>
              </a:rPr>
              <a:t>Readiness Academic</a:t>
            </a:r>
            <a:endParaRPr kumimoji="0" lang="en-US" sz="18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ea typeface="Calibri"/>
                <a:cs typeface="Calibri"/>
              </a:rPr>
              <a:t>Performance</a:t>
            </a:r>
            <a:endParaRPr kumimoji="0" lang="en-US" sz="18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ea typeface="Calibri"/>
                <a:cs typeface="Calibri"/>
              </a:rPr>
              <a:t> </a:t>
            </a:r>
            <a:endParaRPr kumimoji="0" lang="en-US" sz="1600" b="0" i="0" u="none" strike="noStrike" kern="0" cap="none" spc="0" normalizeH="0" baseline="0" noProof="0" dirty="0">
              <a:ln>
                <a:noFill/>
              </a:ln>
              <a:solidFill>
                <a:prstClr val="white"/>
              </a:solidFill>
              <a:effectLst/>
              <a:uLnTx/>
              <a:uFillTx/>
              <a:ea typeface="Calibri"/>
              <a:cs typeface="Times New Roman"/>
            </a:endParaRPr>
          </a:p>
        </p:txBody>
      </p:sp>
      <p:sp>
        <p:nvSpPr>
          <p:cNvPr id="26" name="Rectangle 25"/>
          <p:cNvSpPr>
            <a:spLocks/>
          </p:cNvSpPr>
          <p:nvPr/>
        </p:nvSpPr>
        <p:spPr>
          <a:xfrm>
            <a:off x="6681374" y="2358320"/>
            <a:ext cx="2103120" cy="1828800"/>
          </a:xfrm>
          <a:prstGeom prst="rect">
            <a:avLst/>
          </a:prstGeom>
          <a:solidFill>
            <a:srgbClr val="86C440"/>
          </a:solid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10253F"/>
                </a:solidFill>
                <a:effectLst/>
                <a:uLnTx/>
                <a:uFillTx/>
                <a:ea typeface="Calibri"/>
                <a:cs typeface="Calibri"/>
              </a:rPr>
              <a:t>Level III</a:t>
            </a:r>
            <a:endParaRPr kumimoji="0" lang="en-US" sz="1600" b="0" i="0" u="none" strike="noStrike" kern="0" cap="none" spc="0" normalizeH="0" baseline="0" noProof="0" dirty="0">
              <a:ln>
                <a:noFill/>
              </a:ln>
              <a:solidFill>
                <a:srgbClr val="10253F"/>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10253F"/>
                </a:solidFill>
                <a:effectLst/>
                <a:uLnTx/>
                <a:uFillTx/>
                <a:ea typeface="Calibri"/>
                <a:cs typeface="Calibri"/>
              </a:rPr>
              <a:t>Advanced</a:t>
            </a:r>
            <a:endParaRPr kumimoji="0" lang="en-US" sz="1800" b="0" i="0" u="none" strike="noStrike" kern="0" cap="none" spc="0" normalizeH="0" baseline="0" noProof="0" dirty="0">
              <a:ln>
                <a:noFill/>
              </a:ln>
              <a:solidFill>
                <a:srgbClr val="10253F"/>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10253F"/>
                </a:solidFill>
                <a:effectLst/>
                <a:uLnTx/>
                <a:uFillTx/>
                <a:ea typeface="Calibri"/>
                <a:cs typeface="Calibri"/>
              </a:rPr>
              <a:t>Academic</a:t>
            </a:r>
            <a:endParaRPr kumimoji="0" lang="en-US" sz="1800" b="0" i="0" u="none" strike="noStrike" kern="0" cap="none" spc="0" normalizeH="0" baseline="0" noProof="0" dirty="0">
              <a:ln>
                <a:noFill/>
              </a:ln>
              <a:solidFill>
                <a:srgbClr val="10253F"/>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10253F"/>
                </a:solidFill>
                <a:effectLst/>
                <a:uLnTx/>
                <a:uFillTx/>
                <a:ea typeface="Calibri"/>
                <a:cs typeface="Calibri"/>
              </a:rPr>
              <a:t>Performance</a:t>
            </a:r>
            <a:endParaRPr kumimoji="0" lang="en-US" sz="1800" b="0" i="0" u="none" strike="noStrike" kern="0" cap="none" spc="0" normalizeH="0" baseline="0" noProof="0" dirty="0">
              <a:ln>
                <a:noFill/>
              </a:ln>
              <a:solidFill>
                <a:srgbClr val="10253F"/>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prstClr val="white"/>
                </a:solidFill>
                <a:effectLst/>
                <a:uLnTx/>
                <a:uFillTx/>
                <a:ea typeface="Calibri"/>
                <a:cs typeface="Calibri"/>
              </a:rPr>
              <a:t> </a:t>
            </a:r>
            <a:endParaRPr kumimoji="0" lang="en-US" sz="1600" b="0" i="0" u="none" strike="noStrike" kern="0" cap="none" spc="0" normalizeH="0" baseline="0" noProof="0" dirty="0">
              <a:ln>
                <a:noFill/>
              </a:ln>
              <a:solidFill>
                <a:prstClr val="white"/>
              </a:solidFill>
              <a:effectLst/>
              <a:uLnTx/>
              <a:uFillTx/>
              <a:ea typeface="Calibri"/>
              <a:cs typeface="Times New Roman"/>
            </a:endParaRPr>
          </a:p>
        </p:txBody>
      </p:sp>
      <p:sp>
        <p:nvSpPr>
          <p:cNvPr id="27" name="Content Placeholder 2"/>
          <p:cNvSpPr txBox="1">
            <a:spLocks/>
          </p:cNvSpPr>
          <p:nvPr/>
        </p:nvSpPr>
        <p:spPr>
          <a:xfrm>
            <a:off x="1545373" y="1244610"/>
            <a:ext cx="1752600" cy="805369"/>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10253F"/>
                </a:solidFill>
                <a:effectLst/>
                <a:uLnTx/>
                <a:uFillTx/>
                <a:latin typeface="+mn-lt"/>
                <a:ea typeface="+mn-ea"/>
                <a:cs typeface="+mn-cs"/>
              </a:rPr>
              <a:t>Satisfactory</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US" sz="1600" b="1" dirty="0">
                <a:solidFill>
                  <a:srgbClr val="10253F"/>
                </a:solidFill>
              </a:rPr>
              <a:t>(at Phase-in)</a:t>
            </a:r>
            <a:endParaRPr kumimoji="0" lang="en-US" sz="1600" b="1" i="0" u="none" strike="noStrike" kern="1200" cap="none" spc="0" normalizeH="0" baseline="0" noProof="0" dirty="0">
              <a:ln>
                <a:noFill/>
              </a:ln>
              <a:solidFill>
                <a:srgbClr val="10253F"/>
              </a:solidFill>
              <a:effectLst/>
              <a:uLnTx/>
              <a:uFillTx/>
            </a:endParaRPr>
          </a:p>
        </p:txBody>
      </p:sp>
      <p:sp>
        <p:nvSpPr>
          <p:cNvPr id="29" name="Content Placeholder 2"/>
          <p:cNvSpPr txBox="1">
            <a:spLocks/>
          </p:cNvSpPr>
          <p:nvPr/>
        </p:nvSpPr>
        <p:spPr>
          <a:xfrm>
            <a:off x="5800856" y="1364179"/>
            <a:ext cx="1752600" cy="68580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1F497D">
                    <a:lumMod val="50000"/>
                  </a:srgbClr>
                </a:solidFill>
                <a:effectLst/>
                <a:uLnTx/>
                <a:uFillTx/>
                <a:latin typeface="+mn-lt"/>
                <a:ea typeface="+mn-ea"/>
                <a:cs typeface="+mn-cs"/>
              </a:rPr>
              <a:t>Advanced</a:t>
            </a:r>
          </a:p>
        </p:txBody>
      </p:sp>
      <p:sp>
        <p:nvSpPr>
          <p:cNvPr id="30" name="Content Placeholder 2"/>
          <p:cNvSpPr txBox="1">
            <a:spLocks/>
          </p:cNvSpPr>
          <p:nvPr/>
        </p:nvSpPr>
        <p:spPr>
          <a:xfrm>
            <a:off x="3479781" y="1267324"/>
            <a:ext cx="2067277" cy="889138"/>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10253F"/>
                </a:solidFill>
                <a:effectLst/>
                <a:uLnTx/>
                <a:uFillTx/>
                <a:latin typeface="+mn-lt"/>
                <a:ea typeface="+mn-ea"/>
                <a:cs typeface="+mn-cs"/>
              </a:rPr>
              <a:t>Postsecondary</a:t>
            </a:r>
          </a:p>
        </p:txBody>
      </p:sp>
      <p:sp>
        <p:nvSpPr>
          <p:cNvPr id="31" name="Rectangle 30"/>
          <p:cNvSpPr>
            <a:spLocks/>
          </p:cNvSpPr>
          <p:nvPr/>
        </p:nvSpPr>
        <p:spPr>
          <a:xfrm>
            <a:off x="2412470" y="2362083"/>
            <a:ext cx="2103120" cy="1828800"/>
          </a:xfrm>
          <a:prstGeom prst="rect">
            <a:avLst/>
          </a:prstGeom>
          <a:solidFill>
            <a:srgbClr val="035EA0"/>
          </a:solid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ea typeface="Calibri"/>
                <a:cs typeface="Calibri"/>
              </a:rPr>
              <a:t>Level II</a:t>
            </a:r>
            <a:endParaRPr kumimoji="0" lang="en-US" sz="16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ea typeface="Calibri"/>
                <a:cs typeface="Calibri"/>
              </a:rPr>
              <a:t>Satisfactory</a:t>
            </a:r>
            <a:endParaRPr kumimoji="0" lang="en-US" sz="18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ea typeface="Calibri"/>
                <a:cs typeface="Calibri"/>
              </a:rPr>
              <a:t>Academic</a:t>
            </a:r>
            <a:endParaRPr kumimoji="0" lang="en-US" sz="18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ea typeface="Calibri"/>
                <a:cs typeface="Calibri"/>
              </a:rPr>
              <a:t>Performance</a:t>
            </a:r>
            <a:endParaRPr kumimoji="0" lang="en-US" sz="18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ea typeface="Calibri"/>
                <a:cs typeface="Calibri"/>
              </a:rPr>
              <a:t> </a:t>
            </a:r>
            <a:endParaRPr kumimoji="0" lang="en-US" sz="1600" b="0" i="0" u="none" strike="noStrike" kern="0" cap="none" spc="0" normalizeH="0" baseline="0" noProof="0" dirty="0">
              <a:ln>
                <a:noFill/>
              </a:ln>
              <a:solidFill>
                <a:prstClr val="white"/>
              </a:solidFill>
              <a:effectLst/>
              <a:uLnTx/>
              <a:uFillTx/>
              <a:ea typeface="Calibri"/>
              <a:cs typeface="Times New Roman"/>
            </a:endParaRPr>
          </a:p>
        </p:txBody>
      </p:sp>
      <p:cxnSp>
        <p:nvCxnSpPr>
          <p:cNvPr id="35" name="Straight Connector 34"/>
          <p:cNvCxnSpPr/>
          <p:nvPr/>
        </p:nvCxnSpPr>
        <p:spPr>
          <a:xfrm>
            <a:off x="159262" y="4219515"/>
            <a:ext cx="87782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518835" y="1977323"/>
            <a:ext cx="0" cy="2514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665423" y="1977323"/>
            <a:ext cx="0" cy="2514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390555" y="2049979"/>
            <a:ext cx="0" cy="2514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390833" y="2030344"/>
            <a:ext cx="0" cy="3017520"/>
          </a:xfrm>
          <a:prstGeom prst="line">
            <a:avLst/>
          </a:prstGeom>
          <a:ln w="57150">
            <a:solidFill>
              <a:srgbClr val="035EA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530452" y="1977323"/>
            <a:ext cx="0" cy="3867912"/>
          </a:xfrm>
          <a:prstGeom prst="line">
            <a:avLst/>
          </a:prstGeom>
          <a:ln w="7302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6677157" y="6000683"/>
            <a:ext cx="2107337" cy="640080"/>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2060"/>
                </a:solidFill>
              </a:rPr>
              <a:t>% of students scoring Level III</a:t>
            </a:r>
          </a:p>
        </p:txBody>
      </p:sp>
      <p:cxnSp>
        <p:nvCxnSpPr>
          <p:cNvPr id="44" name="Straight Connector 43"/>
          <p:cNvCxnSpPr/>
          <p:nvPr/>
        </p:nvCxnSpPr>
        <p:spPr>
          <a:xfrm>
            <a:off x="6664628" y="1977323"/>
            <a:ext cx="0" cy="4663440"/>
          </a:xfrm>
          <a:prstGeom prst="line">
            <a:avLst/>
          </a:prstGeom>
          <a:ln w="73025">
            <a:solidFill>
              <a:srgbClr val="86C440"/>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2378129" y="4402981"/>
            <a:ext cx="6406365" cy="640080"/>
          </a:xfrm>
          <a:prstGeom prst="rect">
            <a:avLst/>
          </a:prstGeom>
          <a:solidFill>
            <a:srgbClr val="035EA0"/>
          </a:solidFill>
          <a:ln>
            <a:solidFill>
              <a:srgbClr val="035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 of students scoring Level II Satisfactory (Phase-in) or above</a:t>
            </a:r>
          </a:p>
        </p:txBody>
      </p:sp>
      <p:sp>
        <p:nvSpPr>
          <p:cNvPr id="42" name="Rectangle 41"/>
          <p:cNvSpPr/>
          <p:nvPr/>
        </p:nvSpPr>
        <p:spPr>
          <a:xfrm>
            <a:off x="4525136" y="5205085"/>
            <a:ext cx="4254042" cy="640080"/>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 of students scoring Level II Postsecondary Readiness or above</a:t>
            </a:r>
          </a:p>
        </p:txBody>
      </p:sp>
      <p:sp>
        <p:nvSpPr>
          <p:cNvPr id="20" name="Rectangle 19"/>
          <p:cNvSpPr/>
          <p:nvPr/>
        </p:nvSpPr>
        <p:spPr>
          <a:xfrm>
            <a:off x="2376852" y="4406054"/>
            <a:ext cx="6406365" cy="640080"/>
          </a:xfrm>
          <a:prstGeom prst="rect">
            <a:avLst/>
          </a:prstGeom>
          <a:solidFill>
            <a:schemeClr val="accent1">
              <a:lumMod val="20000"/>
              <a:lumOff val="80000"/>
            </a:schemeClr>
          </a:solidFill>
          <a:ln>
            <a:solidFill>
              <a:srgbClr val="035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 of students scoring Level II Satisfactory (Phase-in) or above</a:t>
            </a:r>
          </a:p>
        </p:txBody>
      </p:sp>
      <p:sp>
        <p:nvSpPr>
          <p:cNvPr id="21" name="Rounded Rectangular Callout 20"/>
          <p:cNvSpPr/>
          <p:nvPr/>
        </p:nvSpPr>
        <p:spPr>
          <a:xfrm>
            <a:off x="159262" y="5152916"/>
            <a:ext cx="3597696" cy="1571063"/>
          </a:xfrm>
          <a:prstGeom prst="wedgeRoundRectCallout">
            <a:avLst>
              <a:gd name="adj1" fmla="val 67980"/>
              <a:gd name="adj2" fmla="val -27192"/>
              <a:gd name="adj3" fmla="val 16667"/>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US" sz="3600" b="1" dirty="0">
                <a:solidFill>
                  <a:prstClr val="white"/>
                </a:solidFill>
              </a:rPr>
              <a:t>Achieve</a:t>
            </a:r>
            <a:endParaRPr lang="en-US" b="1" dirty="0">
              <a:solidFill>
                <a:prstClr val="white"/>
              </a:solidFill>
            </a:endParaRPr>
          </a:p>
          <a:p>
            <a:pPr>
              <a:spcBef>
                <a:spcPts val="300"/>
              </a:spcBef>
            </a:pPr>
            <a:r>
              <a:rPr lang="en-US" b="1" dirty="0">
                <a:solidFill>
                  <a:prstClr val="white"/>
                </a:solidFill>
              </a:rPr>
              <a:t>Focus on Level II-Final (Postsecondary Readiness)</a:t>
            </a:r>
            <a:endParaRPr lang="en-US" sz="1600" dirty="0">
              <a:solidFill>
                <a:prstClr val="white"/>
              </a:solidFill>
            </a:endParaRPr>
          </a:p>
        </p:txBody>
      </p:sp>
    </p:spTree>
    <p:extLst>
      <p:ext uri="{BB962C8B-B14F-4D97-AF65-F5344CB8AC3E}">
        <p14:creationId xmlns:p14="http://schemas.microsoft.com/office/powerpoint/2010/main" val="4163024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uiExpan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855" y="931024"/>
            <a:ext cx="8521964" cy="4975362"/>
          </a:xfrm>
        </p:spPr>
        <p:txBody>
          <a:bodyPr>
            <a:noAutofit/>
          </a:bodyPr>
          <a:lstStyle/>
          <a:p>
            <a:pPr algn="ctr"/>
            <a:r>
              <a:rPr lang="en-US" sz="6600" dirty="0">
                <a:solidFill>
                  <a:schemeClr val="accent3">
                    <a:lumMod val="75000"/>
                  </a:schemeClr>
                </a:solidFill>
              </a:rPr>
              <a:t>what can we DO?</a:t>
            </a:r>
            <a:br>
              <a:rPr lang="en-US" sz="6600" dirty="0">
                <a:solidFill>
                  <a:schemeClr val="accent3">
                    <a:lumMod val="75000"/>
                  </a:schemeClr>
                </a:solidFill>
              </a:rPr>
            </a:br>
            <a:r>
              <a:rPr lang="en-US" sz="6600" dirty="0">
                <a:solidFill>
                  <a:schemeClr val="accent3">
                    <a:lumMod val="75000"/>
                  </a:schemeClr>
                </a:solidFill>
              </a:rPr>
              <a:t/>
            </a:r>
            <a:br>
              <a:rPr lang="en-US" sz="6600" dirty="0">
                <a:solidFill>
                  <a:schemeClr val="accent3">
                    <a:lumMod val="75000"/>
                  </a:schemeClr>
                </a:solidFill>
              </a:rPr>
            </a:br>
            <a:r>
              <a:rPr lang="en-US" sz="6600" dirty="0">
                <a:solidFill>
                  <a:schemeClr val="accent3">
                    <a:lumMod val="75000"/>
                  </a:schemeClr>
                </a:solidFill>
              </a:rPr>
              <a:t>ACHIEVE at Level II Final</a:t>
            </a:r>
            <a:br>
              <a:rPr lang="en-US" sz="6600" dirty="0">
                <a:solidFill>
                  <a:schemeClr val="accent3">
                    <a:lumMod val="75000"/>
                  </a:schemeClr>
                </a:solidFill>
              </a:rPr>
            </a:br>
            <a:r>
              <a:rPr lang="en-US" sz="2800" dirty="0">
                <a:solidFill>
                  <a:schemeClr val="accent3">
                    <a:lumMod val="75000"/>
                  </a:schemeClr>
                </a:solidFill>
              </a:rPr>
              <a:t/>
            </a:r>
            <a:br>
              <a:rPr lang="en-US" sz="2800" dirty="0">
                <a:solidFill>
                  <a:schemeClr val="accent3">
                    <a:lumMod val="75000"/>
                  </a:schemeClr>
                </a:solidFill>
              </a:rPr>
            </a:br>
            <a:r>
              <a:rPr lang="en-US" dirty="0">
                <a:solidFill>
                  <a:schemeClr val="accent3">
                    <a:lumMod val="75000"/>
                  </a:schemeClr>
                </a:solidFill>
              </a:rPr>
              <a:t>(from webinars 5, 6 and 7)</a:t>
            </a:r>
            <a:endParaRPr lang="en-US" sz="5400" dirty="0">
              <a:solidFill>
                <a:schemeClr val="accent3">
                  <a:lumMod val="75000"/>
                </a:schemeClr>
              </a:solidFill>
            </a:endParaRPr>
          </a:p>
        </p:txBody>
      </p:sp>
    </p:spTree>
    <p:extLst>
      <p:ext uri="{BB962C8B-B14F-4D97-AF65-F5344CB8AC3E}">
        <p14:creationId xmlns:p14="http://schemas.microsoft.com/office/powerpoint/2010/main" val="1707469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rotWithShape="1">
          <a:blip r:embed="rId2"/>
          <a:srcRect l="18535" r="19538" b="17458"/>
          <a:stretch/>
        </p:blipFill>
        <p:spPr>
          <a:xfrm>
            <a:off x="14644" y="-63071"/>
            <a:ext cx="9144000" cy="6855756"/>
          </a:xfrm>
          <a:prstGeom prst="rect">
            <a:avLst/>
          </a:prstGeom>
          <a:ln w="38100">
            <a:solidFill>
              <a:srgbClr val="FF6600"/>
            </a:solidFill>
          </a:ln>
          <a:effectLst>
            <a:outerShdw blurRad="292100" dist="139700" dir="2700000" algn="tl" rotWithShape="0">
              <a:srgbClr val="333333">
                <a:alpha val="65000"/>
              </a:srgbClr>
            </a:outerShdw>
          </a:effectLst>
        </p:spPr>
      </p:pic>
      <p:sp>
        <p:nvSpPr>
          <p:cNvPr id="6" name="Down Arrow 5"/>
          <p:cNvSpPr/>
          <p:nvPr/>
        </p:nvSpPr>
        <p:spPr>
          <a:xfrm>
            <a:off x="-54302" y="4027714"/>
            <a:ext cx="1670859" cy="1155564"/>
          </a:xfrm>
          <a:prstGeom prst="downArrow">
            <a:avLst>
              <a:gd name="adj1" fmla="val 66939"/>
              <a:gd name="adj2" fmla="val 50000"/>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recording</a:t>
            </a:r>
          </a:p>
        </p:txBody>
      </p:sp>
      <p:sp>
        <p:nvSpPr>
          <p:cNvPr id="8" name="Down Arrow 7"/>
          <p:cNvSpPr/>
          <p:nvPr/>
        </p:nvSpPr>
        <p:spPr>
          <a:xfrm>
            <a:off x="6035362" y="1045810"/>
            <a:ext cx="1216044" cy="1211356"/>
          </a:xfrm>
          <a:prstGeom prst="downArrow">
            <a:avLst>
              <a:gd name="adj1" fmla="val 56325"/>
              <a:gd name="adj2" fmla="val 50000"/>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tab 9</a:t>
            </a:r>
          </a:p>
        </p:txBody>
      </p:sp>
      <p:sp>
        <p:nvSpPr>
          <p:cNvPr id="7" name="Left Arrow 6"/>
          <p:cNvSpPr/>
          <p:nvPr/>
        </p:nvSpPr>
        <p:spPr>
          <a:xfrm>
            <a:off x="5631481" y="3320845"/>
            <a:ext cx="1619924" cy="616688"/>
          </a:xfrm>
          <a:prstGeom prst="leftArrow">
            <a:avLst>
              <a:gd name="adj1" fmla="val 52838"/>
              <a:gd name="adj2" fmla="val 50000"/>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resources</a:t>
            </a:r>
          </a:p>
        </p:txBody>
      </p:sp>
      <p:sp>
        <p:nvSpPr>
          <p:cNvPr id="10" name="Rounded Rectangle 9"/>
          <p:cNvSpPr/>
          <p:nvPr/>
        </p:nvSpPr>
        <p:spPr>
          <a:xfrm>
            <a:off x="410816" y="3176849"/>
            <a:ext cx="4636369" cy="1960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330136" y="5167425"/>
            <a:ext cx="808362" cy="2224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p:cNvSpPr/>
          <p:nvPr/>
        </p:nvSpPr>
        <p:spPr>
          <a:xfrm>
            <a:off x="2402633" y="4836189"/>
            <a:ext cx="1137355" cy="803888"/>
          </a:xfrm>
          <a:prstGeom prst="left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prstClr val="white"/>
                </a:solidFill>
              </a:rPr>
              <a:t>ppt</a:t>
            </a:r>
            <a:endParaRPr lang="en-US" dirty="0">
              <a:solidFill>
                <a:prstClr val="white"/>
              </a:solidFill>
            </a:endParaRPr>
          </a:p>
        </p:txBody>
      </p:sp>
    </p:spTree>
    <p:extLst>
      <p:ext uri="{BB962C8B-B14F-4D97-AF65-F5344CB8AC3E}">
        <p14:creationId xmlns:p14="http://schemas.microsoft.com/office/powerpoint/2010/main" val="20824442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1+#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8623" t="11432" r="10517" b="10078"/>
          <a:stretch/>
        </p:blipFill>
        <p:spPr>
          <a:xfrm rot="20242536">
            <a:off x="2291995" y="1863180"/>
            <a:ext cx="6415464" cy="6227309"/>
          </a:xfrm>
          <a:prstGeom prst="snip2DiagRect">
            <a:avLst/>
          </a:prstGeom>
        </p:spPr>
      </p:pic>
      <p:sp>
        <p:nvSpPr>
          <p:cNvPr id="12" name="Content Placeholder 2"/>
          <p:cNvSpPr>
            <a:spLocks noGrp="1"/>
          </p:cNvSpPr>
          <p:nvPr>
            <p:ph idx="1"/>
          </p:nvPr>
        </p:nvSpPr>
        <p:spPr>
          <a:xfrm>
            <a:off x="1778181" y="2459706"/>
            <a:ext cx="5110543" cy="3988889"/>
          </a:xfrm>
          <a:prstGeom prst="ellipse">
            <a:avLst/>
          </a:prstGeom>
          <a:noFill/>
        </p:spPr>
        <p:txBody>
          <a:bodyPr lIns="0" rIns="0" anchor="ctr">
            <a:normAutofit/>
          </a:bodyPr>
          <a:lstStyle/>
          <a:p>
            <a:pPr marL="0" indent="0" algn="ctr">
              <a:buNone/>
            </a:pPr>
            <a:r>
              <a:rPr lang="en-US" sz="8000" dirty="0">
                <a:solidFill>
                  <a:schemeClr val="accent3">
                    <a:lumMod val="75000"/>
                  </a:schemeClr>
                </a:solidFill>
              </a:rPr>
              <a:t>Level II</a:t>
            </a:r>
          </a:p>
          <a:p>
            <a:pPr marL="0" indent="0" algn="ctr">
              <a:buNone/>
            </a:pPr>
            <a:r>
              <a:rPr lang="en-US" sz="8000" dirty="0">
                <a:solidFill>
                  <a:schemeClr val="accent3">
                    <a:lumMod val="75000"/>
                  </a:schemeClr>
                </a:solidFill>
              </a:rPr>
              <a:t>Final</a:t>
            </a:r>
          </a:p>
        </p:txBody>
      </p:sp>
      <p:sp>
        <p:nvSpPr>
          <p:cNvPr id="2" name="Title 1"/>
          <p:cNvSpPr>
            <a:spLocks noGrp="1"/>
          </p:cNvSpPr>
          <p:nvPr>
            <p:ph type="title"/>
          </p:nvPr>
        </p:nvSpPr>
        <p:spPr/>
        <p:txBody>
          <a:bodyPr>
            <a:normAutofit/>
          </a:bodyPr>
          <a:lstStyle/>
          <a:p>
            <a:r>
              <a:rPr lang="en-US" sz="7200" dirty="0">
                <a:solidFill>
                  <a:schemeClr val="accent3">
                    <a:lumMod val="75000"/>
                  </a:schemeClr>
                </a:solidFill>
              </a:rPr>
              <a:t>focus on</a:t>
            </a:r>
          </a:p>
        </p:txBody>
      </p:sp>
    </p:spTree>
    <p:extLst>
      <p:ext uri="{BB962C8B-B14F-4D97-AF65-F5344CB8AC3E}">
        <p14:creationId xmlns:p14="http://schemas.microsoft.com/office/powerpoint/2010/main" val="30683776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Both campuses would</a:t>
            </a:r>
          </a:p>
        </p:txBody>
      </p:sp>
      <p:pic>
        <p:nvPicPr>
          <p:cNvPr id="4" name="Picture 3"/>
          <p:cNvPicPr>
            <a:picLocks noChangeAspect="1"/>
          </p:cNvPicPr>
          <p:nvPr/>
        </p:nvPicPr>
        <p:blipFill>
          <a:blip r:embed="rId2"/>
          <a:stretch>
            <a:fillRect/>
          </a:stretch>
        </p:blipFill>
        <p:spPr>
          <a:xfrm>
            <a:off x="0" y="0"/>
            <a:ext cx="9120094" cy="6858000"/>
          </a:xfrm>
          <a:prstGeom prst="rect">
            <a:avLst/>
          </a:prstGeom>
          <a:ln>
            <a:solidFill>
              <a:srgbClr val="FF6600"/>
            </a:solidFill>
          </a:ln>
          <a:effectLst>
            <a:outerShdw blurRad="292100" dist="139700" dir="2700000" algn="tl" rotWithShape="0">
              <a:srgbClr val="333333">
                <a:alpha val="65000"/>
              </a:srgbClr>
            </a:outerShdw>
          </a:effectLst>
        </p:spPr>
      </p:pic>
      <p:sp>
        <p:nvSpPr>
          <p:cNvPr id="5" name="Rectangle 4"/>
          <p:cNvSpPr/>
          <p:nvPr/>
        </p:nvSpPr>
        <p:spPr>
          <a:xfrm>
            <a:off x="1583765" y="669925"/>
            <a:ext cx="3729317" cy="6188075"/>
          </a:xfrm>
          <a:prstGeom prst="rect">
            <a:avLst/>
          </a:prstGeom>
          <a:solidFill>
            <a:srgbClr val="7F7F7F">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5617882" y="34344"/>
            <a:ext cx="1021976" cy="1039270"/>
          </a:xfrm>
          <a:prstGeom prst="down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824072" y="1130863"/>
            <a:ext cx="636494" cy="5727138"/>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ular Callout 9"/>
          <p:cNvSpPr/>
          <p:nvPr/>
        </p:nvSpPr>
        <p:spPr>
          <a:xfrm>
            <a:off x="6971556" y="1917793"/>
            <a:ext cx="1970466" cy="2189129"/>
          </a:xfrm>
          <a:prstGeom prst="wedgeRectCallout">
            <a:avLst>
              <a:gd name="adj1" fmla="val -75610"/>
              <a:gd name="adj2" fmla="val -21402"/>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Suggestion:</a:t>
            </a:r>
          </a:p>
          <a:p>
            <a:pPr algn="ctr"/>
            <a:r>
              <a:rPr lang="en-US" sz="2400" dirty="0"/>
              <a:t>Use 70% on local assessments</a:t>
            </a:r>
          </a:p>
        </p:txBody>
      </p:sp>
    </p:spTree>
    <p:extLst>
      <p:ext uri="{BB962C8B-B14F-4D97-AF65-F5344CB8AC3E}">
        <p14:creationId xmlns:p14="http://schemas.microsoft.com/office/powerpoint/2010/main" val="23277785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style.rotation</p:attrName>
                                        </p:attrNameLst>
                                      </p:cBhvr>
                                      <p:tavLst>
                                        <p:tav tm="0">
                                          <p:val>
                                            <p:fltVal val="90"/>
                                          </p:val>
                                        </p:tav>
                                        <p:tav tm="100000">
                                          <p:val>
                                            <p:fltVal val="0"/>
                                          </p:val>
                                        </p:tav>
                                      </p:tavLst>
                                    </p:anim>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srcRect b="35805"/>
          <a:stretch/>
        </p:blipFill>
        <p:spPr>
          <a:xfrm>
            <a:off x="2196324" y="3075620"/>
            <a:ext cx="5077727" cy="3200400"/>
          </a:xfrm>
          <a:prstGeom prst="rect">
            <a:avLst/>
          </a:prstGeom>
          <a:ln w="28575">
            <a:solidFill>
              <a:schemeClr val="accent4">
                <a:lumMod val="75000"/>
              </a:schemeClr>
            </a:solidFill>
          </a:ln>
        </p:spPr>
      </p:pic>
      <p:sp>
        <p:nvSpPr>
          <p:cNvPr id="5" name="Content Placeholder 4"/>
          <p:cNvSpPr>
            <a:spLocks noGrp="1"/>
          </p:cNvSpPr>
          <p:nvPr>
            <p:ph idx="1"/>
          </p:nvPr>
        </p:nvSpPr>
        <p:spPr>
          <a:xfrm>
            <a:off x="345559" y="928809"/>
            <a:ext cx="8521994" cy="2487181"/>
          </a:xfrm>
        </p:spPr>
        <p:txBody>
          <a:bodyPr>
            <a:normAutofit/>
          </a:bodyPr>
          <a:lstStyle/>
          <a:p>
            <a:pPr>
              <a:lnSpc>
                <a:spcPct val="100000"/>
              </a:lnSpc>
              <a:spcBef>
                <a:spcPts val="600"/>
              </a:spcBef>
            </a:pPr>
            <a:r>
              <a:rPr lang="en-US" dirty="0">
                <a:solidFill>
                  <a:srgbClr val="800080"/>
                </a:solidFill>
              </a:rPr>
              <a:t>Local Assessment Results</a:t>
            </a:r>
          </a:p>
          <a:p>
            <a:pPr lvl="1">
              <a:lnSpc>
                <a:spcPct val="100000"/>
              </a:lnSpc>
              <a:spcBef>
                <a:spcPts val="600"/>
              </a:spcBef>
            </a:pPr>
            <a:r>
              <a:rPr lang="en-US" dirty="0">
                <a:solidFill>
                  <a:schemeClr val="tx1">
                    <a:lumMod val="50000"/>
                    <a:lumOff val="50000"/>
                  </a:schemeClr>
                </a:solidFill>
              </a:rPr>
              <a:t>Stop using % Passed/% Failed analysis</a:t>
            </a:r>
          </a:p>
          <a:p>
            <a:pPr lvl="1">
              <a:lnSpc>
                <a:spcPct val="100000"/>
              </a:lnSpc>
              <a:spcBef>
                <a:spcPts val="600"/>
              </a:spcBef>
            </a:pPr>
            <a:r>
              <a:rPr lang="en-US" dirty="0">
                <a:solidFill>
                  <a:schemeClr val="tx1">
                    <a:lumMod val="50000"/>
                    <a:lumOff val="50000"/>
                  </a:schemeClr>
                </a:solidFill>
              </a:rPr>
              <a:t>Analyze </a:t>
            </a:r>
            <a:r>
              <a:rPr lang="en-US" b="1" u="sng" dirty="0">
                <a:solidFill>
                  <a:schemeClr val="tx1">
                    <a:lumMod val="50000"/>
                    <a:lumOff val="50000"/>
                  </a:schemeClr>
                </a:solidFill>
              </a:rPr>
              <a:t>3</a:t>
            </a:r>
            <a:r>
              <a:rPr lang="en-US" b="1" dirty="0">
                <a:solidFill>
                  <a:schemeClr val="tx1">
                    <a:lumMod val="50000"/>
                    <a:lumOff val="50000"/>
                  </a:schemeClr>
                </a:solidFill>
              </a:rPr>
              <a:t> performance categories</a:t>
            </a:r>
          </a:p>
          <a:p>
            <a:pPr lvl="1">
              <a:lnSpc>
                <a:spcPct val="100000"/>
              </a:lnSpc>
              <a:spcBef>
                <a:spcPts val="600"/>
              </a:spcBef>
            </a:pPr>
            <a:r>
              <a:rPr lang="en-US" b="1" dirty="0">
                <a:solidFill>
                  <a:schemeClr val="tx1">
                    <a:lumMod val="50000"/>
                    <a:lumOff val="50000"/>
                  </a:schemeClr>
                </a:solidFill>
              </a:rPr>
              <a:t>Set passing at 70% and advanced at 90%</a:t>
            </a:r>
          </a:p>
          <a:p>
            <a:pPr lvl="1">
              <a:lnSpc>
                <a:spcPct val="100000"/>
              </a:lnSpc>
              <a:spcBef>
                <a:spcPts val="600"/>
              </a:spcBef>
            </a:pPr>
            <a:r>
              <a:rPr lang="en-US" b="1" u="sng" dirty="0">
                <a:solidFill>
                  <a:schemeClr val="tx1">
                    <a:lumMod val="50000"/>
                    <a:lumOff val="50000"/>
                  </a:schemeClr>
                </a:solidFill>
              </a:rPr>
              <a:t>Start</a:t>
            </a:r>
            <a:r>
              <a:rPr lang="en-US" dirty="0">
                <a:solidFill>
                  <a:schemeClr val="tx1">
                    <a:lumMod val="50000"/>
                    <a:lumOff val="50000"/>
                  </a:schemeClr>
                </a:solidFill>
              </a:rPr>
              <a:t> with </a:t>
            </a:r>
            <a:r>
              <a:rPr lang="en-US" b="1" dirty="0">
                <a:solidFill>
                  <a:schemeClr val="tx1">
                    <a:lumMod val="50000"/>
                    <a:lumOff val="50000"/>
                  </a:schemeClr>
                </a:solidFill>
              </a:rPr>
              <a:t>Advanced</a:t>
            </a:r>
          </a:p>
        </p:txBody>
      </p:sp>
      <p:pic>
        <p:nvPicPr>
          <p:cNvPr id="29" name="Picture 28"/>
          <p:cNvPicPr>
            <a:picLocks noChangeAspect="1"/>
          </p:cNvPicPr>
          <p:nvPr/>
        </p:nvPicPr>
        <p:blipFill>
          <a:blip r:embed="rId3"/>
          <a:stretch>
            <a:fillRect/>
          </a:stretch>
        </p:blipFill>
        <p:spPr>
          <a:xfrm>
            <a:off x="3081879" y="4251645"/>
            <a:ext cx="3306616" cy="1188720"/>
          </a:xfrm>
          <a:prstGeom prst="rect">
            <a:avLst/>
          </a:prstGeom>
        </p:spPr>
      </p:pic>
      <p:graphicFrame>
        <p:nvGraphicFramePr>
          <p:cNvPr id="25" name="Table 24"/>
          <p:cNvGraphicFramePr>
            <a:graphicFrameLocks noGrp="1"/>
          </p:cNvGraphicFramePr>
          <p:nvPr>
            <p:extLst>
              <p:ext uri="{D42A27DB-BD31-4B8C-83A1-F6EECF244321}">
                <p14:modId xmlns:p14="http://schemas.microsoft.com/office/powerpoint/2010/main" val="2100627924"/>
              </p:ext>
            </p:extLst>
          </p:nvPr>
        </p:nvGraphicFramePr>
        <p:xfrm>
          <a:off x="2605676" y="4048119"/>
          <a:ext cx="4417128" cy="1656248"/>
        </p:xfrm>
        <a:graphic>
          <a:graphicData uri="http://schemas.openxmlformats.org/drawingml/2006/table">
            <a:tbl>
              <a:tblPr firstRow="1" bandRow="1">
                <a:tableStyleId>{5C22544A-7EE6-4342-B048-85BDC9FD1C3A}</a:tableStyleId>
              </a:tblPr>
              <a:tblGrid>
                <a:gridCol w="1472376">
                  <a:extLst>
                    <a:ext uri="{9D8B030D-6E8A-4147-A177-3AD203B41FA5}">
                      <a16:colId xmlns:a16="http://schemas.microsoft.com/office/drawing/2014/main" xmlns="" val="2915043881"/>
                    </a:ext>
                  </a:extLst>
                </a:gridCol>
                <a:gridCol w="1472376">
                  <a:extLst>
                    <a:ext uri="{9D8B030D-6E8A-4147-A177-3AD203B41FA5}">
                      <a16:colId xmlns:a16="http://schemas.microsoft.com/office/drawing/2014/main" xmlns="" val="2891361674"/>
                    </a:ext>
                  </a:extLst>
                </a:gridCol>
                <a:gridCol w="1472376">
                  <a:extLst>
                    <a:ext uri="{9D8B030D-6E8A-4147-A177-3AD203B41FA5}">
                      <a16:colId xmlns:a16="http://schemas.microsoft.com/office/drawing/2014/main" xmlns="" val="2770321467"/>
                    </a:ext>
                  </a:extLst>
                </a:gridCol>
              </a:tblGrid>
              <a:tr h="828124">
                <a:tc>
                  <a:txBody>
                    <a:bodyPr/>
                    <a:lstStyle/>
                    <a:p>
                      <a:pPr algn="ctr"/>
                      <a:r>
                        <a:rPr lang="en-US" sz="1200" dirty="0"/>
                        <a:t>%</a:t>
                      </a:r>
                      <a:r>
                        <a:rPr lang="en-US" sz="1200" baseline="0" dirty="0"/>
                        <a:t> Advanced</a:t>
                      </a:r>
                    </a:p>
                    <a:p>
                      <a:pPr algn="ctr"/>
                      <a:r>
                        <a:rPr lang="en-US" sz="1200" baseline="0" dirty="0"/>
                        <a:t>(90 or above)</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6C440"/>
                    </a:solidFill>
                  </a:tcPr>
                </a:tc>
                <a:tc>
                  <a:txBody>
                    <a:bodyPr/>
                    <a:lstStyle/>
                    <a:p>
                      <a:pPr algn="ctr"/>
                      <a:r>
                        <a:rPr lang="en-US" sz="1200" dirty="0"/>
                        <a:t>% Satisfactory</a:t>
                      </a:r>
                    </a:p>
                    <a:p>
                      <a:pPr algn="ctr"/>
                      <a:r>
                        <a:rPr lang="en-US" sz="1200" dirty="0"/>
                        <a:t>(70</a:t>
                      </a:r>
                      <a:r>
                        <a:rPr lang="en-US" sz="1200" baseline="0" dirty="0"/>
                        <a:t> to 89)</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5EA0"/>
                    </a:solidFill>
                  </a:tcPr>
                </a:tc>
                <a:tc>
                  <a:txBody>
                    <a:bodyPr/>
                    <a:lstStyle/>
                    <a:p>
                      <a:pPr algn="ctr"/>
                      <a:r>
                        <a:rPr lang="en-US" sz="1200" dirty="0"/>
                        <a:t>% Unsatisfactory</a:t>
                      </a:r>
                    </a:p>
                    <a:p>
                      <a:pPr algn="ctr"/>
                      <a:r>
                        <a:rPr lang="en-US" sz="1200" dirty="0"/>
                        <a:t>(Below</a:t>
                      </a:r>
                      <a:r>
                        <a:rPr lang="en-US" sz="1200" baseline="0" dirty="0"/>
                        <a:t> 70)</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xmlns="" val="3568576017"/>
                  </a:ext>
                </a:extLst>
              </a:tr>
              <a:tr h="82812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556484854"/>
                  </a:ext>
                </a:extLst>
              </a:tr>
            </a:tbl>
          </a:graphicData>
        </a:graphic>
      </p:graphicFrame>
      <p:sp>
        <p:nvSpPr>
          <p:cNvPr id="22" name="Content Placeholder 2"/>
          <p:cNvSpPr txBox="1">
            <a:spLocks/>
          </p:cNvSpPr>
          <p:nvPr/>
        </p:nvSpPr>
        <p:spPr>
          <a:xfrm>
            <a:off x="2880830" y="5003963"/>
            <a:ext cx="916431" cy="524190"/>
          </a:xfrm>
          <a:prstGeom prst="rect">
            <a:avLst/>
          </a:prstGeom>
        </p:spPr>
        <p:txBody>
          <a:bodyPr vert="horz" lIns="91440" tIns="45720" rIns="91440" bIns="45720" rtlCol="0" anchor="ctr">
            <a:norm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q"/>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rgbClr val="604A7B"/>
                </a:solidFill>
                <a:effectLst/>
                <a:uLnTx/>
                <a:uFillTx/>
                <a:latin typeface="+mn-lt"/>
                <a:ea typeface="+mn-ea"/>
                <a:cs typeface="+mn-cs"/>
              </a:rPr>
              <a:t>5%</a:t>
            </a:r>
          </a:p>
        </p:txBody>
      </p:sp>
      <p:sp>
        <p:nvSpPr>
          <p:cNvPr id="23" name="Content Placeholder 2"/>
          <p:cNvSpPr txBox="1">
            <a:spLocks/>
          </p:cNvSpPr>
          <p:nvPr/>
        </p:nvSpPr>
        <p:spPr>
          <a:xfrm>
            <a:off x="4431570" y="5038611"/>
            <a:ext cx="916431" cy="524190"/>
          </a:xfrm>
          <a:prstGeom prst="rect">
            <a:avLst/>
          </a:prstGeom>
        </p:spPr>
        <p:txBody>
          <a:bodyPr vert="horz" lIns="91440" tIns="45720" rIns="91440" bIns="45720" rtlCol="0" anchor="ctr">
            <a:norm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q"/>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chemeClr val="accent1">
                    <a:lumMod val="75000"/>
                  </a:schemeClr>
                </a:solidFill>
                <a:effectLst/>
                <a:uLnTx/>
                <a:uFillTx/>
                <a:latin typeface="+mn-lt"/>
                <a:ea typeface="+mn-ea"/>
                <a:cs typeface="+mn-cs"/>
              </a:rPr>
              <a:t>65%</a:t>
            </a:r>
          </a:p>
        </p:txBody>
      </p:sp>
      <p:sp>
        <p:nvSpPr>
          <p:cNvPr id="24" name="Content Placeholder 2"/>
          <p:cNvSpPr txBox="1">
            <a:spLocks/>
          </p:cNvSpPr>
          <p:nvPr/>
        </p:nvSpPr>
        <p:spPr>
          <a:xfrm>
            <a:off x="5851250" y="4992658"/>
            <a:ext cx="916431" cy="524190"/>
          </a:xfrm>
          <a:prstGeom prst="rect">
            <a:avLst/>
          </a:prstGeom>
        </p:spPr>
        <p:txBody>
          <a:bodyPr vert="horz" lIns="91440" tIns="45720" rIns="91440" bIns="45720" rtlCol="0" anchor="ctr">
            <a:norm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q"/>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rgbClr val="C00000"/>
                </a:solidFill>
                <a:effectLst/>
                <a:uLnTx/>
                <a:uFillTx/>
                <a:latin typeface="+mn-lt"/>
                <a:ea typeface="+mn-ea"/>
                <a:cs typeface="+mn-cs"/>
              </a:rPr>
              <a:t>30%</a:t>
            </a:r>
          </a:p>
        </p:txBody>
      </p:sp>
    </p:spTree>
    <p:extLst>
      <p:ext uri="{BB962C8B-B14F-4D97-AF65-F5344CB8AC3E}">
        <p14:creationId xmlns:p14="http://schemas.microsoft.com/office/powerpoint/2010/main" val="3861540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fltVal val="0"/>
                                          </p:val>
                                        </p:tav>
                                        <p:tav tm="100000">
                                          <p:val>
                                            <p:strVal val="#ppt_w"/>
                                          </p:val>
                                        </p:tav>
                                      </p:tavLst>
                                    </p:anim>
                                    <p:anim calcmode="lin" valueType="num">
                                      <p:cBhvr>
                                        <p:cTn id="43" dur="1000" fill="hold"/>
                                        <p:tgtEl>
                                          <p:spTgt spid="25"/>
                                        </p:tgtEl>
                                        <p:attrNameLst>
                                          <p:attrName>ppt_h</p:attrName>
                                        </p:attrNameLst>
                                      </p:cBhvr>
                                      <p:tavLst>
                                        <p:tav tm="0">
                                          <p:val>
                                            <p:fltVal val="0"/>
                                          </p:val>
                                        </p:tav>
                                        <p:tav tm="100000">
                                          <p:val>
                                            <p:strVal val="#ppt_h"/>
                                          </p:val>
                                        </p:tav>
                                      </p:tavLst>
                                    </p:anim>
                                    <p:anim calcmode="lin" valueType="num">
                                      <p:cBhvr>
                                        <p:cTn id="44" dur="1000" fill="hold"/>
                                        <p:tgtEl>
                                          <p:spTgt spid="25"/>
                                        </p:tgtEl>
                                        <p:attrNameLst>
                                          <p:attrName>style.rotation</p:attrName>
                                        </p:attrNameLst>
                                      </p:cBhvr>
                                      <p:tavLst>
                                        <p:tav tm="0">
                                          <p:val>
                                            <p:fltVal val="90"/>
                                          </p:val>
                                        </p:tav>
                                        <p:tav tm="100000">
                                          <p:val>
                                            <p:fltVal val="0"/>
                                          </p:val>
                                        </p:tav>
                                      </p:tavLst>
                                    </p:anim>
                                    <p:animEffect transition="in" filter="fade">
                                      <p:cBhvr>
                                        <p:cTn id="45" dur="1000"/>
                                        <p:tgtEl>
                                          <p:spTgt spid="25"/>
                                        </p:tgtEl>
                                      </p:cBhvr>
                                    </p:animEffect>
                                  </p:childTnLst>
                                </p:cTn>
                              </p:par>
                              <p:par>
                                <p:cTn id="46" presetID="10" presetClass="exit" presetSubtype="0" fill="hold" nodeType="withEffect">
                                  <p:stCondLst>
                                    <p:cond delay="25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5">
                                            <p:txEl>
                                              <p:pRg st="3" end="3"/>
                                            </p:txEl>
                                          </p:spTgt>
                                        </p:tgtEl>
                                        <p:attrNameLst>
                                          <p:attrName>style.visibility</p:attrName>
                                        </p:attrNameLst>
                                      </p:cBhvr>
                                      <p:to>
                                        <p:strVal val="visible"/>
                                      </p:to>
                                    </p:set>
                                    <p:animEffect transition="in" filter="fade">
                                      <p:cBhvr>
                                        <p:cTn id="53" dur="1000"/>
                                        <p:tgtEl>
                                          <p:spTgt spid="5">
                                            <p:txEl>
                                              <p:pRg st="3" end="3"/>
                                            </p:txEl>
                                          </p:spTgt>
                                        </p:tgtEl>
                                      </p:cBhvr>
                                    </p:animEffect>
                                    <p:anim calcmode="lin" valueType="num">
                                      <p:cBhvr>
                                        <p:cTn id="54"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55"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5">
                                            <p:txEl>
                                              <p:pRg st="4" end="4"/>
                                            </p:txEl>
                                          </p:spTgt>
                                        </p:tgtEl>
                                        <p:attrNameLst>
                                          <p:attrName>style.visibility</p:attrName>
                                        </p:attrNameLst>
                                      </p:cBhvr>
                                      <p:to>
                                        <p:strVal val="visible"/>
                                      </p:to>
                                    </p:set>
                                    <p:animEffect transition="in" filter="fade">
                                      <p:cBhvr>
                                        <p:cTn id="60" dur="1000"/>
                                        <p:tgtEl>
                                          <p:spTgt spid="5">
                                            <p:txEl>
                                              <p:pRg st="4" end="4"/>
                                            </p:txEl>
                                          </p:spTgt>
                                        </p:tgtEl>
                                      </p:cBhvr>
                                    </p:animEffect>
                                    <p:anim calcmode="lin" valueType="num">
                                      <p:cBhvr>
                                        <p:cTn id="61"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62"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37"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barn(outVertical)">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out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outVertical)">
                                      <p:cBhvr>
                                        <p:cTn id="7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22" grpId="0"/>
      <p:bldP spid="23" grpId="0"/>
      <p:bldP spid="2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005" y="669924"/>
            <a:ext cx="8109343" cy="5135453"/>
          </a:xfrm>
        </p:spPr>
        <p:txBody>
          <a:bodyPr>
            <a:normAutofit/>
          </a:bodyPr>
          <a:lstStyle/>
          <a:p>
            <a:pPr algn="ctr">
              <a:lnSpc>
                <a:spcPct val="100000"/>
              </a:lnSpc>
              <a:spcBef>
                <a:spcPts val="1800"/>
              </a:spcBef>
            </a:pPr>
            <a:r>
              <a:rPr lang="en-US" sz="9600" b="1" dirty="0">
                <a:solidFill>
                  <a:srgbClr val="035EA0"/>
                </a:solidFill>
              </a:rPr>
              <a:t>Domain II:</a:t>
            </a:r>
            <a:br>
              <a:rPr lang="en-US" sz="9600" b="1" dirty="0">
                <a:solidFill>
                  <a:srgbClr val="035EA0"/>
                </a:solidFill>
              </a:rPr>
            </a:br>
            <a:r>
              <a:rPr lang="en-US" sz="7200" dirty="0">
                <a:solidFill>
                  <a:srgbClr val="035EA0"/>
                </a:solidFill>
              </a:rPr>
              <a:t>Student Progress</a:t>
            </a:r>
            <a:endParaRPr lang="en-US" sz="8800" dirty="0">
              <a:solidFill>
                <a:srgbClr val="035EA0"/>
              </a:solidFill>
            </a:endParaRPr>
          </a:p>
        </p:txBody>
      </p:sp>
    </p:spTree>
    <p:extLst>
      <p:ext uri="{BB962C8B-B14F-4D97-AF65-F5344CB8AC3E}">
        <p14:creationId xmlns:p14="http://schemas.microsoft.com/office/powerpoint/2010/main" val="27371612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b="2760"/>
          <a:stretch/>
        </p:blipFill>
        <p:spPr>
          <a:xfrm>
            <a:off x="0" y="0"/>
            <a:ext cx="9164303" cy="6858000"/>
          </a:xfrm>
          <a:prstGeom prst="rect">
            <a:avLst/>
          </a:prstGeom>
          <a:ln w="38100">
            <a:solidFill>
              <a:srgbClr val="035EA0"/>
            </a:solid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p:txBody>
          <a:bodyPr/>
          <a:lstStyle/>
          <a:p>
            <a:endParaRPr lang="en-US"/>
          </a:p>
        </p:txBody>
      </p:sp>
      <p:pic>
        <p:nvPicPr>
          <p:cNvPr id="7" name="Picture 6"/>
          <p:cNvPicPr>
            <a:picLocks noChangeAspect="1"/>
          </p:cNvPicPr>
          <p:nvPr/>
        </p:nvPicPr>
        <p:blipFill>
          <a:blip r:embed="rId3"/>
          <a:stretch>
            <a:fillRect/>
          </a:stretch>
        </p:blipFill>
        <p:spPr>
          <a:xfrm>
            <a:off x="55871" y="397591"/>
            <a:ext cx="9052560" cy="3658170"/>
          </a:xfrm>
          <a:prstGeom prst="rect">
            <a:avLst/>
          </a:prstGeom>
          <a:ln w="76200">
            <a:solidFill>
              <a:srgbClr val="800080"/>
            </a:solidFill>
          </a:ln>
          <a:effectLst>
            <a:outerShdw blurRad="292100" dist="139700" dir="2700000" algn="tl" rotWithShape="0">
              <a:srgbClr val="333333">
                <a:alpha val="65000"/>
              </a:srgbClr>
            </a:outerShdw>
          </a:effectLst>
        </p:spPr>
      </p:pic>
      <p:sp>
        <p:nvSpPr>
          <p:cNvPr id="5" name="Rectangle 4"/>
          <p:cNvSpPr/>
          <p:nvPr/>
        </p:nvSpPr>
        <p:spPr>
          <a:xfrm>
            <a:off x="2700111" y="736511"/>
            <a:ext cx="3371983" cy="1209535"/>
          </a:xfrm>
          <a:prstGeom prst="rect">
            <a:avLst/>
          </a:prstGeom>
          <a:noFill/>
          <a:ln w="76200">
            <a:solidFill>
              <a:srgbClr val="035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pic>
        <p:nvPicPr>
          <p:cNvPr id="2" name="Picture 1"/>
          <p:cNvPicPr>
            <a:picLocks noChangeAspect="1"/>
          </p:cNvPicPr>
          <p:nvPr/>
        </p:nvPicPr>
        <p:blipFill>
          <a:blip r:embed="rId4"/>
          <a:stretch>
            <a:fillRect/>
          </a:stretch>
        </p:blipFill>
        <p:spPr>
          <a:xfrm>
            <a:off x="150243" y="644310"/>
            <a:ext cx="8778240" cy="2918488"/>
          </a:xfrm>
          <a:prstGeom prst="rect">
            <a:avLst/>
          </a:prstGeom>
          <a:ln w="76200">
            <a:solidFill>
              <a:srgbClr val="035EA0"/>
            </a:solidFill>
          </a:ln>
        </p:spPr>
      </p:pic>
      <p:sp>
        <p:nvSpPr>
          <p:cNvPr id="8" name="Up Arrow 7"/>
          <p:cNvSpPr/>
          <p:nvPr/>
        </p:nvSpPr>
        <p:spPr>
          <a:xfrm>
            <a:off x="307202" y="3426622"/>
            <a:ext cx="8549898" cy="3221665"/>
          </a:xfrm>
          <a:prstGeom prst="upArrow">
            <a:avLst>
              <a:gd name="adj1" fmla="val 80725"/>
              <a:gd name="adj2" fmla="val 50000"/>
            </a:avLst>
          </a:prstGeom>
          <a:solidFill>
            <a:schemeClr val="accent1">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dirty="0"/>
              <a:t>TEA chose to use </a:t>
            </a:r>
            <a:r>
              <a:rPr lang="en-US" sz="2400" b="1" u="sng" dirty="0"/>
              <a:t>Index 2</a:t>
            </a:r>
            <a:r>
              <a:rPr lang="en-US" sz="2400" dirty="0"/>
              <a:t> as </a:t>
            </a:r>
            <a:r>
              <a:rPr lang="en-US" sz="2400" b="1" u="sng" dirty="0"/>
              <a:t>Domain II</a:t>
            </a:r>
          </a:p>
          <a:p>
            <a:pPr algn="ctr"/>
            <a:endParaRPr lang="en-US" dirty="0"/>
          </a:p>
          <a:p>
            <a:pPr marL="627063" indent="-339725">
              <a:buFont typeface="Arial" panose="020B0604020202020204" pitchFamily="34" charset="0"/>
              <a:buChar char="•"/>
            </a:pPr>
            <a:r>
              <a:rPr lang="en-US" dirty="0"/>
              <a:t>The Progress Measure used for Index 2 is based on </a:t>
            </a:r>
            <a:r>
              <a:rPr lang="en-US" u="sng" dirty="0"/>
              <a:t>STAAR Progress toward Level III</a:t>
            </a:r>
          </a:p>
          <a:p>
            <a:pPr marL="627063" indent="-339725">
              <a:spcBef>
                <a:spcPts val="600"/>
              </a:spcBef>
              <a:buFont typeface="Arial" panose="020B0604020202020204" pitchFamily="34" charset="0"/>
              <a:buChar char="•"/>
            </a:pPr>
            <a:r>
              <a:rPr lang="en-US" u="sng" dirty="0"/>
              <a:t>Domain II is likely to change</a:t>
            </a:r>
            <a:r>
              <a:rPr lang="en-US" dirty="0"/>
              <a:t> before implementation of official    A-F ratings in August 2018</a:t>
            </a:r>
            <a:endParaRPr lang="en-US" b="1" u="sng" dirty="0"/>
          </a:p>
        </p:txBody>
      </p:sp>
    </p:spTree>
    <p:extLst>
      <p:ext uri="{BB962C8B-B14F-4D97-AF65-F5344CB8AC3E}">
        <p14:creationId xmlns:p14="http://schemas.microsoft.com/office/powerpoint/2010/main" val="2499101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250" fill="hold"/>
                                        <p:tgtEl>
                                          <p:spTgt spid="2"/>
                                        </p:tgtEl>
                                        <p:attrNameLst>
                                          <p:attrName>ppt_w</p:attrName>
                                        </p:attrNameLst>
                                      </p:cBhvr>
                                      <p:tavLst>
                                        <p:tav tm="0">
                                          <p:val>
                                            <p:fltVal val="0"/>
                                          </p:val>
                                        </p:tav>
                                        <p:tav tm="100000">
                                          <p:val>
                                            <p:strVal val="#ppt_w"/>
                                          </p:val>
                                        </p:tav>
                                      </p:tavLst>
                                    </p:anim>
                                    <p:anim calcmode="lin" valueType="num">
                                      <p:cBhvr>
                                        <p:cTn id="13" dur="1250" fill="hold"/>
                                        <p:tgtEl>
                                          <p:spTgt spid="2"/>
                                        </p:tgtEl>
                                        <p:attrNameLst>
                                          <p:attrName>ppt_h</p:attrName>
                                        </p:attrNameLst>
                                      </p:cBhvr>
                                      <p:tavLst>
                                        <p:tav tm="0">
                                          <p:val>
                                            <p:fltVal val="0"/>
                                          </p:val>
                                        </p:tav>
                                        <p:tav tm="100000">
                                          <p:val>
                                            <p:strVal val="#ppt_h"/>
                                          </p:val>
                                        </p:tav>
                                      </p:tavLst>
                                    </p:anim>
                                    <p:animEffect transition="in" filter="fade">
                                      <p:cBhvr>
                                        <p:cTn id="14" dur="125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bg/>
                                          </p:spTgt>
                                        </p:tgtEl>
                                        <p:attrNameLst>
                                          <p:attrName>style.visibility</p:attrName>
                                        </p:attrNameLst>
                                      </p:cBhvr>
                                      <p:to>
                                        <p:strVal val="visible"/>
                                      </p:to>
                                    </p:set>
                                    <p:animEffect transition="in" filter="fade">
                                      <p:cBhvr>
                                        <p:cTn id="19" dur="1000"/>
                                        <p:tgtEl>
                                          <p:spTgt spid="8">
                                            <p:bg/>
                                          </p:spTgt>
                                        </p:tgtEl>
                                      </p:cBhvr>
                                    </p:animEffect>
                                    <p:anim calcmode="lin" valueType="num">
                                      <p:cBhvr>
                                        <p:cTn id="20" dur="1000" fill="hold"/>
                                        <p:tgtEl>
                                          <p:spTgt spid="8">
                                            <p:bg/>
                                          </p:spTgt>
                                        </p:tgtEl>
                                        <p:attrNameLst>
                                          <p:attrName>ppt_x</p:attrName>
                                        </p:attrNameLst>
                                      </p:cBhvr>
                                      <p:tavLst>
                                        <p:tav tm="0">
                                          <p:val>
                                            <p:strVal val="#ppt_x"/>
                                          </p:val>
                                        </p:tav>
                                        <p:tav tm="100000">
                                          <p:val>
                                            <p:strVal val="#ppt_x"/>
                                          </p:val>
                                        </p:tav>
                                      </p:tavLst>
                                    </p:anim>
                                    <p:anim calcmode="lin" valueType="num">
                                      <p:cBhvr>
                                        <p:cTn id="21" dur="1000" fill="hold"/>
                                        <p:tgtEl>
                                          <p:spTgt spid="8">
                                            <p:bg/>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anim calcmode="lin" valueType="num">
                                      <p:cBhvr>
                                        <p:cTn id="2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Effect transition="in" filter="fade">
                                      <p:cBhvr>
                                        <p:cTn id="31" dur="1000"/>
                                        <p:tgtEl>
                                          <p:spTgt spid="8">
                                            <p:txEl>
                                              <p:pRg st="2" end="2"/>
                                            </p:txEl>
                                          </p:spTgt>
                                        </p:tgtEl>
                                      </p:cBhvr>
                                    </p:animEffect>
                                    <p:anim calcmode="lin" valueType="num">
                                      <p:cBhvr>
                                        <p:cTn id="3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fade">
                                      <p:cBhvr>
                                        <p:cTn id="38" dur="1000"/>
                                        <p:tgtEl>
                                          <p:spTgt spid="8">
                                            <p:txEl>
                                              <p:pRg st="3" end="3"/>
                                            </p:txEl>
                                          </p:spTgt>
                                        </p:tgtEl>
                                      </p:cBhvr>
                                    </p:animEffect>
                                    <p:anim calcmode="lin" valueType="num">
                                      <p:cBhvr>
                                        <p:cTn id="3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uiExpand="1" build="p"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rotWithShape="1">
          <a:blip r:embed="rId2"/>
          <a:srcRect b="3352"/>
          <a:stretch/>
        </p:blipFill>
        <p:spPr>
          <a:xfrm>
            <a:off x="0" y="42531"/>
            <a:ext cx="9144000" cy="6815469"/>
          </a:xfrm>
          <a:prstGeom prst="rect">
            <a:avLst/>
          </a:prstGeom>
          <a:ln w="19050">
            <a:solidFill>
              <a:srgbClr val="035EA0"/>
            </a:solidFill>
          </a:ln>
          <a:effectLst>
            <a:outerShdw blurRad="292100" dist="139700" dir="2700000" algn="tl" rotWithShape="0">
              <a:srgbClr val="333333">
                <a:alpha val="65000"/>
              </a:srgbClr>
            </a:outerShdw>
          </a:effectLst>
        </p:spPr>
      </p:pic>
      <p:sp>
        <p:nvSpPr>
          <p:cNvPr id="7" name="Rectangle 6"/>
          <p:cNvSpPr/>
          <p:nvPr/>
        </p:nvSpPr>
        <p:spPr>
          <a:xfrm>
            <a:off x="3165844" y="594103"/>
            <a:ext cx="2810627" cy="2435968"/>
          </a:xfrm>
          <a:prstGeom prst="rect">
            <a:avLst/>
          </a:prstGeom>
          <a:noFill/>
          <a:ln w="57150">
            <a:solidFill>
              <a:srgbClr val="035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643747" y="42531"/>
            <a:ext cx="7997634" cy="6858000"/>
          </a:xfrm>
          <a:prstGeom prst="rect">
            <a:avLst/>
          </a:prstGeom>
        </p:spPr>
      </p:pic>
      <p:sp>
        <p:nvSpPr>
          <p:cNvPr id="3" name="12-Point Star 2"/>
          <p:cNvSpPr/>
          <p:nvPr/>
        </p:nvSpPr>
        <p:spPr>
          <a:xfrm>
            <a:off x="586243" y="148856"/>
            <a:ext cx="8112641" cy="3033025"/>
          </a:xfrm>
          <a:prstGeom prst="star12">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The Domain II methodology that TEA used for the Legislative Report is EXACTLY the same as </a:t>
            </a:r>
          </a:p>
          <a:p>
            <a:pPr algn="ctr"/>
            <a:r>
              <a:rPr lang="en-US" sz="2800" dirty="0"/>
              <a:t>Index 2</a:t>
            </a:r>
          </a:p>
        </p:txBody>
      </p:sp>
      <p:sp>
        <p:nvSpPr>
          <p:cNvPr id="9" name="Horizontal Scroll 8"/>
          <p:cNvSpPr/>
          <p:nvPr/>
        </p:nvSpPr>
        <p:spPr>
          <a:xfrm>
            <a:off x="553779" y="3095209"/>
            <a:ext cx="8112641" cy="1938363"/>
          </a:xfrm>
          <a:prstGeom prst="horizontalScroll">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That means our Domain II score</a:t>
            </a:r>
          </a:p>
          <a:p>
            <a:pPr algn="ctr"/>
            <a:r>
              <a:rPr lang="en-US" sz="2800" dirty="0"/>
              <a:t>is EXACTLY the same as our Index 2 score</a:t>
            </a:r>
          </a:p>
        </p:txBody>
      </p:sp>
    </p:spTree>
    <p:extLst>
      <p:ext uri="{BB962C8B-B14F-4D97-AF65-F5344CB8AC3E}">
        <p14:creationId xmlns:p14="http://schemas.microsoft.com/office/powerpoint/2010/main" val="1488398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250" fill="hold"/>
                                        <p:tgtEl>
                                          <p:spTgt spid="8"/>
                                        </p:tgtEl>
                                        <p:attrNameLst>
                                          <p:attrName>ppt_w</p:attrName>
                                        </p:attrNameLst>
                                      </p:cBhvr>
                                      <p:tavLst>
                                        <p:tav tm="0">
                                          <p:val>
                                            <p:fltVal val="0"/>
                                          </p:val>
                                        </p:tav>
                                        <p:tav tm="100000">
                                          <p:val>
                                            <p:strVal val="#ppt_w"/>
                                          </p:val>
                                        </p:tav>
                                      </p:tavLst>
                                    </p:anim>
                                    <p:anim calcmode="lin" valueType="num">
                                      <p:cBhvr>
                                        <p:cTn id="13" dur="1250" fill="hold"/>
                                        <p:tgtEl>
                                          <p:spTgt spid="8"/>
                                        </p:tgtEl>
                                        <p:attrNameLst>
                                          <p:attrName>ppt_h</p:attrName>
                                        </p:attrNameLst>
                                      </p:cBhvr>
                                      <p:tavLst>
                                        <p:tav tm="0">
                                          <p:val>
                                            <p:fltVal val="0"/>
                                          </p:val>
                                        </p:tav>
                                        <p:tav tm="100000">
                                          <p:val>
                                            <p:strVal val="#ppt_h"/>
                                          </p:val>
                                        </p:tav>
                                      </p:tavLst>
                                    </p:anim>
                                    <p:animEffect transition="in" filter="fade">
                                      <p:cBhvr>
                                        <p:cTn id="14" dur="1250"/>
                                        <p:tgtEl>
                                          <p:spTgt spid="8"/>
                                        </p:tgtEl>
                                      </p:cBhvr>
                                    </p:animEffect>
                                  </p:childTnLst>
                                </p:cTn>
                              </p:par>
                              <p:par>
                                <p:cTn id="15" presetID="10" presetClass="exit" presetSubtype="0" fill="hold" grpId="1" nodeType="withEffect">
                                  <p:stCondLst>
                                    <p:cond delay="75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0" presetClass="exit" presetSubtype="0" fill="hold" nodeType="withEffect">
                                  <p:stCondLst>
                                    <p:cond delay="75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out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3"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643747" y="42531"/>
            <a:ext cx="7997634" cy="6858000"/>
          </a:xfrm>
          <a:prstGeom prst="rect">
            <a:avLst/>
          </a:prstGeom>
        </p:spPr>
      </p:pic>
      <p:sp>
        <p:nvSpPr>
          <p:cNvPr id="3" name="Content Placeholder 2"/>
          <p:cNvSpPr>
            <a:spLocks noGrp="1"/>
          </p:cNvSpPr>
          <p:nvPr>
            <p:ph idx="1"/>
          </p:nvPr>
        </p:nvSpPr>
        <p:spPr>
          <a:xfrm>
            <a:off x="340242" y="42531"/>
            <a:ext cx="8569842" cy="4973115"/>
          </a:xfrm>
          <a:solidFill>
            <a:schemeClr val="accent1">
              <a:lumMod val="75000"/>
            </a:schemeClr>
          </a:solidFill>
        </p:spPr>
        <p:txBody>
          <a:bodyPr anchor="ctr">
            <a:normAutofit/>
          </a:bodyPr>
          <a:lstStyle/>
          <a:p>
            <a:pPr>
              <a:lnSpc>
                <a:spcPct val="100000"/>
              </a:lnSpc>
            </a:pPr>
            <a:r>
              <a:rPr lang="en-US" sz="2000" dirty="0">
                <a:solidFill>
                  <a:schemeClr val="bg1"/>
                </a:solidFill>
              </a:rPr>
              <a:t>The </a:t>
            </a:r>
            <a:r>
              <a:rPr lang="en-US" sz="2000" b="1" u="sng" dirty="0">
                <a:solidFill>
                  <a:schemeClr val="bg1"/>
                </a:solidFill>
              </a:rPr>
              <a:t>difference</a:t>
            </a:r>
            <a:r>
              <a:rPr lang="en-US" sz="2000" dirty="0">
                <a:solidFill>
                  <a:schemeClr val="bg1"/>
                </a:solidFill>
              </a:rPr>
              <a:t> between Domain II and Index 2 is the evaluation of the score</a:t>
            </a:r>
          </a:p>
          <a:p>
            <a:pPr>
              <a:lnSpc>
                <a:spcPct val="100000"/>
              </a:lnSpc>
            </a:pPr>
            <a:r>
              <a:rPr lang="en-US" sz="2000" dirty="0">
                <a:solidFill>
                  <a:schemeClr val="bg1"/>
                </a:solidFill>
              </a:rPr>
              <a:t>For 2016 Accountability, the targets to meet Index 2 were</a:t>
            </a:r>
          </a:p>
          <a:p>
            <a:pPr lvl="1">
              <a:lnSpc>
                <a:spcPct val="100000"/>
              </a:lnSpc>
            </a:pPr>
            <a:r>
              <a:rPr lang="en-US" sz="1800" dirty="0">
                <a:solidFill>
                  <a:schemeClr val="bg1"/>
                </a:solidFill>
              </a:rPr>
              <a:t>ES = 32</a:t>
            </a:r>
          </a:p>
          <a:p>
            <a:pPr lvl="1">
              <a:lnSpc>
                <a:spcPct val="100000"/>
              </a:lnSpc>
            </a:pPr>
            <a:r>
              <a:rPr lang="en-US" sz="1800" dirty="0">
                <a:solidFill>
                  <a:schemeClr val="bg1"/>
                </a:solidFill>
              </a:rPr>
              <a:t>MS = 30</a:t>
            </a:r>
          </a:p>
          <a:p>
            <a:pPr lvl="1">
              <a:lnSpc>
                <a:spcPct val="100000"/>
              </a:lnSpc>
            </a:pPr>
            <a:r>
              <a:rPr lang="en-US" sz="1800" dirty="0">
                <a:solidFill>
                  <a:schemeClr val="bg1"/>
                </a:solidFill>
              </a:rPr>
              <a:t>HS = 17</a:t>
            </a:r>
          </a:p>
          <a:p>
            <a:pPr lvl="1">
              <a:lnSpc>
                <a:spcPct val="100000"/>
              </a:lnSpc>
            </a:pPr>
            <a:r>
              <a:rPr lang="en-US" sz="1800" dirty="0">
                <a:solidFill>
                  <a:schemeClr val="bg1"/>
                </a:solidFill>
              </a:rPr>
              <a:t>District = 22</a:t>
            </a:r>
          </a:p>
          <a:p>
            <a:pPr>
              <a:lnSpc>
                <a:spcPct val="100000"/>
              </a:lnSpc>
            </a:pPr>
            <a:r>
              <a:rPr lang="en-US" sz="2000" dirty="0">
                <a:solidFill>
                  <a:schemeClr val="bg1"/>
                </a:solidFill>
              </a:rPr>
              <a:t>For A-F ratings, the targets to earn a D were all set </a:t>
            </a:r>
            <a:r>
              <a:rPr lang="en-US" sz="2000" b="1" u="sng" dirty="0">
                <a:solidFill>
                  <a:schemeClr val="bg1"/>
                </a:solidFill>
              </a:rPr>
              <a:t>ABOVE</a:t>
            </a:r>
            <a:r>
              <a:rPr lang="en-US" sz="2000" dirty="0">
                <a:solidFill>
                  <a:schemeClr val="bg1"/>
                </a:solidFill>
              </a:rPr>
              <a:t> the Index 2 targets</a:t>
            </a:r>
          </a:p>
          <a:p>
            <a:pPr>
              <a:lnSpc>
                <a:spcPct val="100000"/>
              </a:lnSpc>
            </a:pPr>
            <a:r>
              <a:rPr lang="en-US" sz="2000" dirty="0">
                <a:solidFill>
                  <a:schemeClr val="bg1"/>
                </a:solidFill>
              </a:rPr>
              <a:t>As a result, as large number of campuses that MET the Index 2 target were assigned an F under the A-F methodology</a:t>
            </a:r>
          </a:p>
          <a:p>
            <a:pPr lvl="1">
              <a:lnSpc>
                <a:spcPct val="100000"/>
              </a:lnSpc>
            </a:pPr>
            <a:r>
              <a:rPr lang="en-US" sz="1800" dirty="0">
                <a:solidFill>
                  <a:schemeClr val="bg1"/>
                </a:solidFill>
              </a:rPr>
              <a:t>424 Elementary Campuses</a:t>
            </a:r>
          </a:p>
          <a:p>
            <a:pPr lvl="1">
              <a:lnSpc>
                <a:spcPct val="100000"/>
              </a:lnSpc>
            </a:pPr>
            <a:r>
              <a:rPr lang="en-US" sz="1800" dirty="0">
                <a:solidFill>
                  <a:schemeClr val="bg1"/>
                </a:solidFill>
              </a:rPr>
              <a:t>158 Middle School Campuses</a:t>
            </a:r>
          </a:p>
          <a:p>
            <a:pPr lvl="1">
              <a:lnSpc>
                <a:spcPct val="100000"/>
              </a:lnSpc>
            </a:pPr>
            <a:r>
              <a:rPr lang="en-US" sz="1800" dirty="0">
                <a:solidFill>
                  <a:schemeClr val="bg1"/>
                </a:solidFill>
              </a:rPr>
              <a:t>112 High Schools</a:t>
            </a:r>
          </a:p>
        </p:txBody>
      </p:sp>
    </p:spTree>
    <p:extLst>
      <p:ext uri="{BB962C8B-B14F-4D97-AF65-F5344CB8AC3E}">
        <p14:creationId xmlns:p14="http://schemas.microsoft.com/office/powerpoint/2010/main" val="16529064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1000"/>
                                        <p:tgtEl>
                                          <p:spTgt spid="3">
                                            <p:txEl>
                                              <p:pRg st="4" end="4"/>
                                            </p:txEl>
                                          </p:spTgt>
                                        </p:tgtEl>
                                      </p:cBhvr>
                                    </p:animEffect>
                                    <p:anim calcmode="lin" valueType="num">
                                      <p:cBhvr>
                                        <p:cTn id="3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1000"/>
                                        <p:tgtEl>
                                          <p:spTgt spid="3">
                                            <p:txEl>
                                              <p:pRg st="5" end="5"/>
                                            </p:txEl>
                                          </p:spTgt>
                                        </p:tgtEl>
                                      </p:cBhvr>
                                    </p:animEffect>
                                    <p:anim calcmode="lin" valueType="num">
                                      <p:cBhvr>
                                        <p:cTn id="4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1000"/>
                                        <p:tgtEl>
                                          <p:spTgt spid="3">
                                            <p:txEl>
                                              <p:pRg st="6" end="6"/>
                                            </p:txEl>
                                          </p:spTgt>
                                        </p:tgtEl>
                                      </p:cBhvr>
                                    </p:animEffect>
                                    <p:anim calcmode="lin" valueType="num">
                                      <p:cBhvr>
                                        <p:cTn id="4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Effect transition="in" filter="fade">
                                      <p:cBhvr>
                                        <p:cTn id="55" dur="1000"/>
                                        <p:tgtEl>
                                          <p:spTgt spid="3">
                                            <p:txEl>
                                              <p:pRg st="7" end="7"/>
                                            </p:txEl>
                                          </p:spTgt>
                                        </p:tgtEl>
                                      </p:cBhvr>
                                    </p:animEffect>
                                    <p:anim calcmode="lin" valueType="num">
                                      <p:cBhvr>
                                        <p:cTn id="5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Effect transition="in" filter="fade">
                                      <p:cBhvr>
                                        <p:cTn id="62" dur="1000"/>
                                        <p:tgtEl>
                                          <p:spTgt spid="3">
                                            <p:txEl>
                                              <p:pRg st="8" end="8"/>
                                            </p:txEl>
                                          </p:spTgt>
                                        </p:tgtEl>
                                      </p:cBhvr>
                                    </p:animEffect>
                                    <p:anim calcmode="lin" valueType="num">
                                      <p:cBhvr>
                                        <p:cTn id="6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
                                            <p:txEl>
                                              <p:pRg st="9" end="9"/>
                                            </p:txEl>
                                          </p:spTgt>
                                        </p:tgtEl>
                                        <p:attrNameLst>
                                          <p:attrName>style.visibility</p:attrName>
                                        </p:attrNameLst>
                                      </p:cBhvr>
                                      <p:to>
                                        <p:strVal val="visible"/>
                                      </p:to>
                                    </p:set>
                                    <p:animEffect transition="in" filter="fade">
                                      <p:cBhvr>
                                        <p:cTn id="69" dur="1000"/>
                                        <p:tgtEl>
                                          <p:spTgt spid="3">
                                            <p:txEl>
                                              <p:pRg st="9" end="9"/>
                                            </p:txEl>
                                          </p:spTgt>
                                        </p:tgtEl>
                                      </p:cBhvr>
                                    </p:animEffect>
                                    <p:anim calcmode="lin" valueType="num">
                                      <p:cBhvr>
                                        <p:cTn id="7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3">
                                            <p:txEl>
                                              <p:pRg st="10" end="10"/>
                                            </p:txEl>
                                          </p:spTgt>
                                        </p:tgtEl>
                                        <p:attrNameLst>
                                          <p:attrName>style.visibility</p:attrName>
                                        </p:attrNameLst>
                                      </p:cBhvr>
                                      <p:to>
                                        <p:strVal val="visible"/>
                                      </p:to>
                                    </p:set>
                                    <p:animEffect transition="in" filter="fade">
                                      <p:cBhvr>
                                        <p:cTn id="76" dur="1000"/>
                                        <p:tgtEl>
                                          <p:spTgt spid="3">
                                            <p:txEl>
                                              <p:pRg st="10" end="10"/>
                                            </p:txEl>
                                          </p:spTgt>
                                        </p:tgtEl>
                                      </p:cBhvr>
                                    </p:animEffect>
                                    <p:anim calcmode="lin" valueType="num">
                                      <p:cBhvr>
                                        <p:cTn id="7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8"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827819022"/>
              </p:ext>
            </p:extLst>
          </p:nvPr>
        </p:nvGraphicFramePr>
        <p:xfrm>
          <a:off x="731243" y="2611236"/>
          <a:ext cx="7591645" cy="428492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322785" y="659293"/>
            <a:ext cx="8408563" cy="1325563"/>
          </a:xfrm>
        </p:spPr>
        <p:txBody>
          <a:bodyPr>
            <a:normAutofit/>
          </a:bodyPr>
          <a:lstStyle/>
          <a:p>
            <a:r>
              <a:rPr lang="en-US" sz="2400" dirty="0">
                <a:solidFill>
                  <a:schemeClr val="accent1">
                    <a:lumMod val="75000"/>
                  </a:schemeClr>
                </a:solidFill>
              </a:rPr>
              <a:t>so how were the Domain II letter grades </a:t>
            </a:r>
            <a:r>
              <a:rPr lang="en-US" sz="2400" b="1" u="sng" dirty="0">
                <a:solidFill>
                  <a:schemeClr val="accent1">
                    <a:lumMod val="75000"/>
                  </a:schemeClr>
                </a:solidFill>
              </a:rPr>
              <a:t>distributed</a:t>
            </a:r>
            <a:r>
              <a:rPr lang="en-US" sz="2400" dirty="0">
                <a:solidFill>
                  <a:schemeClr val="accent1">
                    <a:lumMod val="75000"/>
                  </a:schemeClr>
                </a:solidFill>
              </a:rPr>
              <a: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38345056"/>
              </p:ext>
            </p:extLst>
          </p:nvPr>
        </p:nvGraphicFramePr>
        <p:xfrm>
          <a:off x="322785" y="1836001"/>
          <a:ext cx="8284272" cy="1550470"/>
        </p:xfrm>
        <a:graphic>
          <a:graphicData uri="http://schemas.openxmlformats.org/drawingml/2006/table">
            <a:tbl>
              <a:tblPr/>
              <a:tblGrid>
                <a:gridCol w="1504820">
                  <a:extLst>
                    <a:ext uri="{9D8B030D-6E8A-4147-A177-3AD203B41FA5}">
                      <a16:colId xmlns:a16="http://schemas.microsoft.com/office/drawing/2014/main" xmlns="" val="2951549215"/>
                    </a:ext>
                  </a:extLst>
                </a:gridCol>
                <a:gridCol w="1272117">
                  <a:extLst>
                    <a:ext uri="{9D8B030D-6E8A-4147-A177-3AD203B41FA5}">
                      <a16:colId xmlns:a16="http://schemas.microsoft.com/office/drawing/2014/main" xmlns="" val="1824772218"/>
                    </a:ext>
                  </a:extLst>
                </a:gridCol>
                <a:gridCol w="1101467">
                  <a:extLst>
                    <a:ext uri="{9D8B030D-6E8A-4147-A177-3AD203B41FA5}">
                      <a16:colId xmlns:a16="http://schemas.microsoft.com/office/drawing/2014/main" xmlns="" val="303957420"/>
                    </a:ext>
                  </a:extLst>
                </a:gridCol>
                <a:gridCol w="1101467">
                  <a:extLst>
                    <a:ext uri="{9D8B030D-6E8A-4147-A177-3AD203B41FA5}">
                      <a16:colId xmlns:a16="http://schemas.microsoft.com/office/drawing/2014/main" xmlns="" val="1751043667"/>
                    </a:ext>
                  </a:extLst>
                </a:gridCol>
                <a:gridCol w="1101467">
                  <a:extLst>
                    <a:ext uri="{9D8B030D-6E8A-4147-A177-3AD203B41FA5}">
                      <a16:colId xmlns:a16="http://schemas.microsoft.com/office/drawing/2014/main" xmlns="" val="1886823674"/>
                    </a:ext>
                  </a:extLst>
                </a:gridCol>
                <a:gridCol w="1101467">
                  <a:extLst>
                    <a:ext uri="{9D8B030D-6E8A-4147-A177-3AD203B41FA5}">
                      <a16:colId xmlns:a16="http://schemas.microsoft.com/office/drawing/2014/main" xmlns="" val="3443493727"/>
                    </a:ext>
                  </a:extLst>
                </a:gridCol>
                <a:gridCol w="1101467">
                  <a:extLst>
                    <a:ext uri="{9D8B030D-6E8A-4147-A177-3AD203B41FA5}">
                      <a16:colId xmlns:a16="http://schemas.microsoft.com/office/drawing/2014/main" xmlns="" val="1622723509"/>
                    </a:ext>
                  </a:extLst>
                </a:gridCol>
              </a:tblGrid>
              <a:tr h="310094">
                <a:tc>
                  <a:txBody>
                    <a:bodyPr/>
                    <a:lstStyle/>
                    <a:p>
                      <a:pPr marL="117475" indent="0" algn="l" fontAlgn="b"/>
                      <a:r>
                        <a:rPr lang="en-US" sz="1400" b="1" i="0" u="none" strike="noStrike" dirty="0">
                          <a:solidFill>
                            <a:srgbClr val="000000"/>
                          </a:solidFill>
                          <a:effectLst/>
                          <a:latin typeface="Calibri" panose="020F0502020204030204" pitchFamily="34" charset="0"/>
                        </a:rPr>
                        <a:t>Campus Type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 Campuses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1400" b="1" i="0" u="none" strike="noStrike">
                          <a:solidFill>
                            <a:srgbClr val="FFFFFF"/>
                          </a:solidFill>
                          <a:effectLst/>
                          <a:latin typeface="Calibri" panose="020F0502020204030204" pitchFamily="34" charset="0"/>
                        </a:rPr>
                        <a:t>% F's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1" i="0" u="none" strike="noStrike">
                          <a:solidFill>
                            <a:srgbClr val="FFFFFF"/>
                          </a:solidFill>
                          <a:effectLst/>
                          <a:latin typeface="Calibri" panose="020F0502020204030204" pitchFamily="34" charset="0"/>
                        </a:rPr>
                        <a:t>% D's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00"/>
                    </a:solidFill>
                  </a:tcPr>
                </a:tc>
                <a:tc>
                  <a:txBody>
                    <a:bodyPr/>
                    <a:lstStyle/>
                    <a:p>
                      <a:pPr algn="ctr" fontAlgn="b"/>
                      <a:r>
                        <a:rPr lang="en-US" sz="1400" b="1" i="0" u="none" strike="noStrike">
                          <a:solidFill>
                            <a:srgbClr val="FFFFFF"/>
                          </a:solidFill>
                          <a:effectLst/>
                          <a:latin typeface="Calibri" panose="020F0502020204030204" pitchFamily="34" charset="0"/>
                        </a:rPr>
                        <a:t>% C's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0021"/>
                    </a:solidFill>
                  </a:tcPr>
                </a:tc>
                <a:tc>
                  <a:txBody>
                    <a:bodyPr/>
                    <a:lstStyle/>
                    <a:p>
                      <a:pPr algn="ctr" fontAlgn="b"/>
                      <a:r>
                        <a:rPr lang="en-US" sz="1400" b="1" i="0" u="none" strike="noStrike">
                          <a:solidFill>
                            <a:srgbClr val="FFFFFF"/>
                          </a:solidFill>
                          <a:effectLst/>
                          <a:latin typeface="Calibri" panose="020F0502020204030204" pitchFamily="34" charset="0"/>
                        </a:rPr>
                        <a:t>% B's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sz="1400" b="1" i="0" u="none" strike="noStrike">
                          <a:solidFill>
                            <a:srgbClr val="FFFFFF"/>
                          </a:solidFill>
                          <a:effectLst/>
                          <a:latin typeface="Calibri" panose="020F0502020204030204" pitchFamily="34" charset="0"/>
                        </a:rPr>
                        <a:t>% 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543403886"/>
                  </a:ext>
                </a:extLst>
              </a:tr>
              <a:tr h="310094">
                <a:tc>
                  <a:txBody>
                    <a:bodyPr/>
                    <a:lstStyle/>
                    <a:p>
                      <a:pPr marL="117475" indent="0" algn="l" fontAlgn="b"/>
                      <a:r>
                        <a:rPr lang="en-US" sz="1400" b="1" i="0" u="none" strike="noStrike" dirty="0">
                          <a:solidFill>
                            <a:srgbClr val="000000"/>
                          </a:solidFill>
                          <a:effectLst/>
                          <a:latin typeface="Calibri" panose="020F0502020204030204" pitchFamily="34" charset="0"/>
                        </a:rPr>
                        <a:t>Elementary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panose="020F0502020204030204" pitchFamily="34" charset="0"/>
                        </a:rPr>
                        <a:t>4276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FFFFFF"/>
                          </a:solidFill>
                          <a:effectLst/>
                          <a:latin typeface="Calibri" panose="020F0502020204030204" pitchFamily="34" charset="0"/>
                        </a:rPr>
                        <a:t>14.7%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1" i="0" u="none" strike="noStrike">
                          <a:solidFill>
                            <a:srgbClr val="FFFFFF"/>
                          </a:solidFill>
                          <a:effectLst/>
                          <a:latin typeface="Calibri" panose="020F0502020204030204" pitchFamily="34" charset="0"/>
                        </a:rPr>
                        <a:t>18.1%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00"/>
                    </a:solidFill>
                  </a:tcPr>
                </a:tc>
                <a:tc>
                  <a:txBody>
                    <a:bodyPr/>
                    <a:lstStyle/>
                    <a:p>
                      <a:pPr algn="ctr" fontAlgn="b"/>
                      <a:r>
                        <a:rPr lang="en-US" sz="1400" b="1" i="0" u="none" strike="noStrike">
                          <a:solidFill>
                            <a:srgbClr val="FFFFFF"/>
                          </a:solidFill>
                          <a:effectLst/>
                          <a:latin typeface="Calibri" panose="020F0502020204030204" pitchFamily="34" charset="0"/>
                        </a:rPr>
                        <a:t>33.3%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0021"/>
                    </a:solidFill>
                  </a:tcPr>
                </a:tc>
                <a:tc>
                  <a:txBody>
                    <a:bodyPr/>
                    <a:lstStyle/>
                    <a:p>
                      <a:pPr algn="ctr" fontAlgn="b"/>
                      <a:r>
                        <a:rPr lang="en-US" sz="1400" b="1" i="0" u="none" strike="noStrike">
                          <a:solidFill>
                            <a:srgbClr val="FFFFFF"/>
                          </a:solidFill>
                          <a:effectLst/>
                          <a:latin typeface="Calibri" panose="020F0502020204030204" pitchFamily="34" charset="0"/>
                        </a:rPr>
                        <a:t>22.8%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sz="1400" b="1" i="0" u="none" strike="noStrike">
                          <a:solidFill>
                            <a:srgbClr val="FFFFFF"/>
                          </a:solidFill>
                          <a:effectLst/>
                          <a:latin typeface="Calibri" panose="020F0502020204030204" pitchFamily="34" charset="0"/>
                        </a:rPr>
                        <a:t>11.2%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378776231"/>
                  </a:ext>
                </a:extLst>
              </a:tr>
              <a:tr h="310094">
                <a:tc>
                  <a:txBody>
                    <a:bodyPr/>
                    <a:lstStyle/>
                    <a:p>
                      <a:pPr marL="117475" indent="0" algn="l" fontAlgn="b"/>
                      <a:r>
                        <a:rPr lang="en-US" sz="1400" b="1" i="0" u="none" strike="noStrike" dirty="0">
                          <a:solidFill>
                            <a:srgbClr val="000000"/>
                          </a:solidFill>
                          <a:effectLst/>
                          <a:latin typeface="Calibri" panose="020F0502020204030204" pitchFamily="34" charset="0"/>
                        </a:rPr>
                        <a:t>Middle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panose="020F0502020204030204" pitchFamily="34" charset="0"/>
                        </a:rPr>
                        <a:t>1638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FFFFFF"/>
                          </a:solidFill>
                          <a:effectLst/>
                          <a:latin typeface="Calibri" panose="020F0502020204030204" pitchFamily="34" charset="0"/>
                        </a:rPr>
                        <a:t>14.3%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1" i="0" u="none" strike="noStrike">
                          <a:solidFill>
                            <a:srgbClr val="FFFFFF"/>
                          </a:solidFill>
                          <a:effectLst/>
                          <a:latin typeface="Calibri" panose="020F0502020204030204" pitchFamily="34" charset="0"/>
                        </a:rPr>
                        <a:t>20.1%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00"/>
                    </a:solidFill>
                  </a:tcPr>
                </a:tc>
                <a:tc>
                  <a:txBody>
                    <a:bodyPr/>
                    <a:lstStyle/>
                    <a:p>
                      <a:pPr algn="ctr" fontAlgn="b"/>
                      <a:r>
                        <a:rPr lang="en-US" sz="1400" b="1" i="0" u="none" strike="noStrike">
                          <a:solidFill>
                            <a:srgbClr val="FFFFFF"/>
                          </a:solidFill>
                          <a:effectLst/>
                          <a:latin typeface="Calibri" panose="020F0502020204030204" pitchFamily="34" charset="0"/>
                        </a:rPr>
                        <a:t>35.2%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0021"/>
                    </a:solidFill>
                  </a:tcPr>
                </a:tc>
                <a:tc>
                  <a:txBody>
                    <a:bodyPr/>
                    <a:lstStyle/>
                    <a:p>
                      <a:pPr algn="ctr" fontAlgn="b"/>
                      <a:r>
                        <a:rPr lang="en-US" sz="1400" b="1" i="0" u="none" strike="noStrike">
                          <a:solidFill>
                            <a:srgbClr val="FFFFFF"/>
                          </a:solidFill>
                          <a:effectLst/>
                          <a:latin typeface="Calibri" panose="020F0502020204030204" pitchFamily="34" charset="0"/>
                        </a:rPr>
                        <a:t>17.6%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sz="1400" b="1" i="0" u="none" strike="noStrike">
                          <a:solidFill>
                            <a:srgbClr val="FFFFFF"/>
                          </a:solidFill>
                          <a:effectLst/>
                          <a:latin typeface="Calibri" panose="020F0502020204030204" pitchFamily="34" charset="0"/>
                        </a:rPr>
                        <a:t>12.8%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3470915110"/>
                  </a:ext>
                </a:extLst>
              </a:tr>
              <a:tr h="310094">
                <a:tc>
                  <a:txBody>
                    <a:bodyPr/>
                    <a:lstStyle/>
                    <a:p>
                      <a:pPr marL="117475" indent="0" algn="l" fontAlgn="b"/>
                      <a:r>
                        <a:rPr lang="en-US" sz="1400" b="1" i="0" u="none" strike="noStrike" dirty="0">
                          <a:solidFill>
                            <a:srgbClr val="000000"/>
                          </a:solidFill>
                          <a:effectLst/>
                          <a:latin typeface="Calibri" panose="020F0502020204030204" pitchFamily="34" charset="0"/>
                        </a:rPr>
                        <a:t>High School/K-12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panose="020F0502020204030204" pitchFamily="34" charset="0"/>
                        </a:rPr>
                        <a:t>1588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FFFFFF"/>
                          </a:solidFill>
                          <a:effectLst/>
                          <a:latin typeface="Calibri" panose="020F0502020204030204" pitchFamily="34" charset="0"/>
                        </a:rPr>
                        <a:t>11.3%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1" i="0" u="none" strike="noStrike">
                          <a:solidFill>
                            <a:srgbClr val="FFFFFF"/>
                          </a:solidFill>
                          <a:effectLst/>
                          <a:latin typeface="Calibri" panose="020F0502020204030204" pitchFamily="34" charset="0"/>
                        </a:rPr>
                        <a:t>22.5%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00"/>
                    </a:solidFill>
                  </a:tcPr>
                </a:tc>
                <a:tc>
                  <a:txBody>
                    <a:bodyPr/>
                    <a:lstStyle/>
                    <a:p>
                      <a:pPr algn="ctr" fontAlgn="b"/>
                      <a:r>
                        <a:rPr lang="en-US" sz="1400" b="1" i="0" u="none" strike="noStrike">
                          <a:solidFill>
                            <a:srgbClr val="FFFFFF"/>
                          </a:solidFill>
                          <a:effectLst/>
                          <a:latin typeface="Calibri" panose="020F0502020204030204" pitchFamily="34" charset="0"/>
                        </a:rPr>
                        <a:t>34.0%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0021"/>
                    </a:solidFill>
                  </a:tcPr>
                </a:tc>
                <a:tc>
                  <a:txBody>
                    <a:bodyPr/>
                    <a:lstStyle/>
                    <a:p>
                      <a:pPr algn="ctr" fontAlgn="b"/>
                      <a:r>
                        <a:rPr lang="en-US" sz="1400" b="1" i="0" u="none" strike="noStrike">
                          <a:solidFill>
                            <a:srgbClr val="FFFFFF"/>
                          </a:solidFill>
                          <a:effectLst/>
                          <a:latin typeface="Calibri" panose="020F0502020204030204" pitchFamily="34" charset="0"/>
                        </a:rPr>
                        <a:t>20.8%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sz="1400" b="1" i="0" u="none" strike="noStrike">
                          <a:solidFill>
                            <a:srgbClr val="FFFFFF"/>
                          </a:solidFill>
                          <a:effectLst/>
                          <a:latin typeface="Calibri" panose="020F0502020204030204" pitchFamily="34" charset="0"/>
                        </a:rPr>
                        <a:t>11.4%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167345270"/>
                  </a:ext>
                </a:extLst>
              </a:tr>
              <a:tr h="310094">
                <a:tc>
                  <a:txBody>
                    <a:bodyPr/>
                    <a:lstStyle/>
                    <a:p>
                      <a:pPr algn="ctr" fontAlgn="b"/>
                      <a:r>
                        <a:rPr lang="en-US" sz="1400" b="1" i="0" u="none" strike="noStrike" dirty="0">
                          <a:solidFill>
                            <a:srgbClr val="000000"/>
                          </a:solidFill>
                          <a:effectLst/>
                          <a:latin typeface="Calibri" panose="020F0502020204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panose="020F0502020204030204" pitchFamily="34" charset="0"/>
                        </a:rPr>
                        <a:t>7502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FFFF"/>
                          </a:solidFill>
                          <a:effectLst/>
                          <a:latin typeface="Calibri" panose="020F0502020204030204" pitchFamily="34" charset="0"/>
                        </a:rPr>
                        <a:t>13.9%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1" i="0" u="none" strike="noStrike">
                          <a:solidFill>
                            <a:srgbClr val="FFFFFF"/>
                          </a:solidFill>
                          <a:effectLst/>
                          <a:latin typeface="Calibri" panose="020F0502020204030204" pitchFamily="34" charset="0"/>
                        </a:rPr>
                        <a:t>19.5%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00"/>
                    </a:solidFill>
                  </a:tcPr>
                </a:tc>
                <a:tc>
                  <a:txBody>
                    <a:bodyPr/>
                    <a:lstStyle/>
                    <a:p>
                      <a:pPr algn="ctr" fontAlgn="b"/>
                      <a:r>
                        <a:rPr lang="en-US" sz="1400" b="1" i="0" u="none" strike="noStrike">
                          <a:solidFill>
                            <a:srgbClr val="FFFFFF"/>
                          </a:solidFill>
                          <a:effectLst/>
                          <a:latin typeface="Calibri" panose="020F0502020204030204" pitchFamily="34" charset="0"/>
                        </a:rPr>
                        <a:t>33.8%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0021"/>
                    </a:solidFill>
                  </a:tcPr>
                </a:tc>
                <a:tc>
                  <a:txBody>
                    <a:bodyPr/>
                    <a:lstStyle/>
                    <a:p>
                      <a:pPr algn="ctr" fontAlgn="b"/>
                      <a:r>
                        <a:rPr lang="en-US" sz="1400" b="1" i="0" u="none" strike="noStrike">
                          <a:solidFill>
                            <a:srgbClr val="FFFFFF"/>
                          </a:solidFill>
                          <a:effectLst/>
                          <a:latin typeface="Calibri" panose="020F0502020204030204" pitchFamily="34" charset="0"/>
                        </a:rPr>
                        <a:t>21.2%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sz="1400" b="1" i="0" u="none" strike="noStrike" dirty="0">
                          <a:solidFill>
                            <a:srgbClr val="FFFFFF"/>
                          </a:solidFill>
                          <a:effectLst/>
                          <a:latin typeface="Calibri" panose="020F0502020204030204" pitchFamily="34" charset="0"/>
                        </a:rPr>
                        <a:t>11.6%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544453537"/>
                  </a:ext>
                </a:extLst>
              </a:tr>
            </a:tbl>
          </a:graphicData>
        </a:graphic>
      </p:graphicFrame>
      <p:sp>
        <p:nvSpPr>
          <p:cNvPr id="7" name="Title 1"/>
          <p:cNvSpPr txBox="1">
            <a:spLocks/>
          </p:cNvSpPr>
          <p:nvPr/>
        </p:nvSpPr>
        <p:spPr>
          <a:xfrm>
            <a:off x="239647" y="3502561"/>
            <a:ext cx="871828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777776"/>
                </a:solidFill>
                <a:latin typeface="Century Gothic" panose="020B0502020202020204" pitchFamily="34" charset="0"/>
                <a:ea typeface="+mj-ea"/>
                <a:cs typeface="+mj-cs"/>
              </a:defRPr>
            </a:lvl1pPr>
          </a:lstStyle>
          <a:p>
            <a:r>
              <a:rPr lang="en-US" sz="2000" dirty="0">
                <a:solidFill>
                  <a:schemeClr val="accent1">
                    <a:lumMod val="75000"/>
                  </a:schemeClr>
                </a:solidFill>
                <a:latin typeface="+mn-lt"/>
              </a:rPr>
              <a:t>the distribution of </a:t>
            </a:r>
            <a:r>
              <a:rPr lang="en-US" sz="2000" b="1" dirty="0">
                <a:solidFill>
                  <a:schemeClr val="accent1">
                    <a:lumMod val="75000"/>
                  </a:schemeClr>
                </a:solidFill>
                <a:latin typeface="+mn-lt"/>
              </a:rPr>
              <a:t>Domain II </a:t>
            </a:r>
            <a:r>
              <a:rPr lang="en-US" sz="2000" dirty="0">
                <a:solidFill>
                  <a:schemeClr val="accent1">
                    <a:lumMod val="75000"/>
                  </a:schemeClr>
                </a:solidFill>
                <a:latin typeface="+mn-lt"/>
              </a:rPr>
              <a:t>letter grades across all 3 campus types looks like this </a:t>
            </a:r>
          </a:p>
        </p:txBody>
      </p:sp>
    </p:spTree>
    <p:extLst>
      <p:ext uri="{BB962C8B-B14F-4D97-AF65-F5344CB8AC3E}">
        <p14:creationId xmlns:p14="http://schemas.microsoft.com/office/powerpoint/2010/main" val="23867195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855" y="931024"/>
            <a:ext cx="8521964" cy="4975362"/>
          </a:xfrm>
        </p:spPr>
        <p:txBody>
          <a:bodyPr>
            <a:noAutofit/>
          </a:bodyPr>
          <a:lstStyle/>
          <a:p>
            <a:pPr algn="ctr"/>
            <a:r>
              <a:rPr lang="en-US" sz="6600" dirty="0">
                <a:solidFill>
                  <a:schemeClr val="accent1">
                    <a:lumMod val="75000"/>
                  </a:schemeClr>
                </a:solidFill>
              </a:rPr>
              <a:t>what can we DO?</a:t>
            </a:r>
            <a:br>
              <a:rPr lang="en-US" sz="6600" dirty="0">
                <a:solidFill>
                  <a:schemeClr val="accent1">
                    <a:lumMod val="75000"/>
                  </a:schemeClr>
                </a:solidFill>
              </a:rPr>
            </a:br>
            <a:r>
              <a:rPr lang="en-US" sz="6600" dirty="0">
                <a:solidFill>
                  <a:schemeClr val="accent1">
                    <a:lumMod val="75000"/>
                  </a:schemeClr>
                </a:solidFill>
              </a:rPr>
              <a:t/>
            </a:r>
            <a:br>
              <a:rPr lang="en-US" sz="6600" dirty="0">
                <a:solidFill>
                  <a:schemeClr val="accent1">
                    <a:lumMod val="75000"/>
                  </a:schemeClr>
                </a:solidFill>
              </a:rPr>
            </a:br>
            <a:r>
              <a:rPr lang="en-US" sz="6600" dirty="0">
                <a:solidFill>
                  <a:schemeClr val="accent1">
                    <a:lumMod val="75000"/>
                  </a:schemeClr>
                </a:solidFill>
              </a:rPr>
              <a:t>BELIEVE in Progress</a:t>
            </a:r>
            <a:br>
              <a:rPr lang="en-US" sz="6600" dirty="0">
                <a:solidFill>
                  <a:schemeClr val="accent1">
                    <a:lumMod val="75000"/>
                  </a:schemeClr>
                </a:solidFill>
              </a:rPr>
            </a:br>
            <a:r>
              <a:rPr lang="en-US" sz="2800" dirty="0">
                <a:solidFill>
                  <a:schemeClr val="tx1">
                    <a:lumMod val="50000"/>
                    <a:lumOff val="50000"/>
                  </a:schemeClr>
                </a:solidFill>
              </a:rPr>
              <a:t/>
            </a:r>
            <a:br>
              <a:rPr lang="en-US" sz="2800" dirty="0">
                <a:solidFill>
                  <a:schemeClr val="tx1">
                    <a:lumMod val="50000"/>
                    <a:lumOff val="50000"/>
                  </a:schemeClr>
                </a:solidFill>
              </a:rPr>
            </a:br>
            <a:r>
              <a:rPr lang="en-US" dirty="0">
                <a:solidFill>
                  <a:schemeClr val="accent1">
                    <a:lumMod val="75000"/>
                  </a:schemeClr>
                </a:solidFill>
              </a:rPr>
              <a:t>(from webinars 5, 6 and 7)</a:t>
            </a:r>
            <a:endParaRPr lang="en-US" sz="5400" dirty="0">
              <a:solidFill>
                <a:schemeClr val="accent1">
                  <a:lumMod val="75000"/>
                </a:schemeClr>
              </a:solidFill>
            </a:endParaRPr>
          </a:p>
        </p:txBody>
      </p:sp>
    </p:spTree>
    <p:extLst>
      <p:ext uri="{BB962C8B-B14F-4D97-AF65-F5344CB8AC3E}">
        <p14:creationId xmlns:p14="http://schemas.microsoft.com/office/powerpoint/2010/main" val="3079861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8623" t="11432" r="10517" b="10078"/>
          <a:stretch/>
        </p:blipFill>
        <p:spPr>
          <a:xfrm rot="20242536">
            <a:off x="2291995" y="1863180"/>
            <a:ext cx="6415464" cy="6227309"/>
          </a:xfrm>
          <a:prstGeom prst="snip2DiagRect">
            <a:avLst/>
          </a:prstGeom>
        </p:spPr>
      </p:pic>
      <p:sp>
        <p:nvSpPr>
          <p:cNvPr id="12" name="Content Placeholder 2"/>
          <p:cNvSpPr>
            <a:spLocks noGrp="1"/>
          </p:cNvSpPr>
          <p:nvPr>
            <p:ph idx="1"/>
          </p:nvPr>
        </p:nvSpPr>
        <p:spPr>
          <a:xfrm>
            <a:off x="1778181" y="2459706"/>
            <a:ext cx="5110543" cy="3988889"/>
          </a:xfrm>
          <a:prstGeom prst="ellipse">
            <a:avLst/>
          </a:prstGeom>
          <a:noFill/>
        </p:spPr>
        <p:txBody>
          <a:bodyPr lIns="0" rIns="0" anchor="ctr">
            <a:normAutofit/>
          </a:bodyPr>
          <a:lstStyle/>
          <a:p>
            <a:pPr marL="0" indent="0" algn="ctr">
              <a:buNone/>
            </a:pPr>
            <a:r>
              <a:rPr lang="en-US" sz="8000" dirty="0">
                <a:solidFill>
                  <a:schemeClr val="accent1">
                    <a:lumMod val="75000"/>
                  </a:schemeClr>
                </a:solidFill>
              </a:rPr>
              <a:t>progress</a:t>
            </a:r>
          </a:p>
        </p:txBody>
      </p:sp>
      <p:sp>
        <p:nvSpPr>
          <p:cNvPr id="2" name="Title 1"/>
          <p:cNvSpPr>
            <a:spLocks noGrp="1"/>
          </p:cNvSpPr>
          <p:nvPr>
            <p:ph type="title"/>
          </p:nvPr>
        </p:nvSpPr>
        <p:spPr/>
        <p:txBody>
          <a:bodyPr>
            <a:normAutofit/>
          </a:bodyPr>
          <a:lstStyle/>
          <a:p>
            <a:r>
              <a:rPr lang="en-US" sz="7200" dirty="0"/>
              <a:t>focus on</a:t>
            </a:r>
          </a:p>
        </p:txBody>
      </p:sp>
    </p:spTree>
    <p:extLst>
      <p:ext uri="{BB962C8B-B14F-4D97-AF65-F5344CB8AC3E}">
        <p14:creationId xmlns:p14="http://schemas.microsoft.com/office/powerpoint/2010/main" val="7506280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69592" y="303028"/>
            <a:ext cx="8404815" cy="3359887"/>
          </a:xfrm>
        </p:spPr>
        <p:txBody>
          <a:bodyPr>
            <a:noAutofit/>
          </a:bodyPr>
          <a:lstStyle/>
          <a:p>
            <a:pPr algn="ctr"/>
            <a:r>
              <a:rPr lang="en-US" sz="11500" dirty="0">
                <a:solidFill>
                  <a:srgbClr val="800080"/>
                </a:solidFill>
              </a:rPr>
              <a:t>so let’s get started!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76325"/>
            <a:ext cx="9144000" cy="3581675"/>
          </a:xfrm>
          <a:prstGeom prst="rect">
            <a:avLst/>
          </a:prstGeom>
        </p:spPr>
      </p:pic>
    </p:spTree>
    <p:extLst>
      <p:ext uri="{BB962C8B-B14F-4D97-AF65-F5344CB8AC3E}">
        <p14:creationId xmlns:p14="http://schemas.microsoft.com/office/powerpoint/2010/main" val="20309692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a:t>STAAR Progress</a:t>
            </a:r>
          </a:p>
        </p:txBody>
      </p:sp>
      <p:sp>
        <p:nvSpPr>
          <p:cNvPr id="5" name="Content Placeholder 4"/>
          <p:cNvSpPr>
            <a:spLocks noGrp="1"/>
          </p:cNvSpPr>
          <p:nvPr>
            <p:ph idx="1"/>
          </p:nvPr>
        </p:nvSpPr>
        <p:spPr>
          <a:xfrm>
            <a:off x="628650" y="2115146"/>
            <a:ext cx="8210550" cy="4147431"/>
          </a:xfrm>
        </p:spPr>
        <p:txBody>
          <a:bodyPr>
            <a:normAutofit lnSpcReduction="10000"/>
          </a:bodyPr>
          <a:lstStyle/>
          <a:p>
            <a:pPr marL="460375" indent="-460375">
              <a:lnSpc>
                <a:spcPct val="110000"/>
              </a:lnSpc>
              <a:spcBef>
                <a:spcPts val="1200"/>
              </a:spcBef>
            </a:pPr>
            <a:r>
              <a:rPr lang="en-US" dirty="0">
                <a:solidFill>
                  <a:srgbClr val="FF6600"/>
                </a:solidFill>
              </a:rPr>
              <a:t>General Rule:  </a:t>
            </a:r>
          </a:p>
          <a:p>
            <a:pPr marL="914400" lvl="2" indent="0">
              <a:lnSpc>
                <a:spcPct val="110000"/>
              </a:lnSpc>
              <a:spcBef>
                <a:spcPts val="1200"/>
              </a:spcBef>
              <a:buNone/>
            </a:pPr>
            <a:r>
              <a:rPr lang="en-US" sz="2400" i="1" dirty="0"/>
              <a:t>To </a:t>
            </a:r>
            <a:r>
              <a:rPr lang="en-US" sz="2400" b="1" i="1" dirty="0">
                <a:solidFill>
                  <a:srgbClr val="035EA0"/>
                </a:solidFill>
              </a:rPr>
              <a:t>Meet Progress</a:t>
            </a:r>
            <a:r>
              <a:rPr lang="en-US" sz="2400" i="1" dirty="0"/>
              <a:t> a student needs to </a:t>
            </a:r>
            <a:r>
              <a:rPr lang="en-US" sz="2400" i="1" dirty="0">
                <a:solidFill>
                  <a:srgbClr val="FF6600"/>
                </a:solidFill>
              </a:rPr>
              <a:t>perform about as well on this year’s</a:t>
            </a:r>
            <a:r>
              <a:rPr lang="en-US" sz="2400" i="1" dirty="0"/>
              <a:t> curriculum as he/she did on </a:t>
            </a:r>
            <a:r>
              <a:rPr lang="en-US" sz="2400" i="1" dirty="0">
                <a:solidFill>
                  <a:srgbClr val="FF6600"/>
                </a:solidFill>
              </a:rPr>
              <a:t>last year’s</a:t>
            </a:r>
            <a:r>
              <a:rPr lang="en-US" sz="2400" i="1" dirty="0"/>
              <a:t> curriculum</a:t>
            </a:r>
          </a:p>
          <a:p>
            <a:pPr marL="1373188" lvl="2" indent="-457200">
              <a:lnSpc>
                <a:spcPct val="100000"/>
              </a:lnSpc>
              <a:spcBef>
                <a:spcPts val="1200"/>
              </a:spcBef>
            </a:pPr>
            <a:r>
              <a:rPr lang="en-US" sz="1800" dirty="0"/>
              <a:t>Meeting Progress does </a:t>
            </a:r>
            <a:r>
              <a:rPr lang="en-US" sz="1800" b="1" u="sng" dirty="0">
                <a:solidFill>
                  <a:srgbClr val="FF6600"/>
                </a:solidFill>
              </a:rPr>
              <a:t>NOT</a:t>
            </a:r>
            <a:r>
              <a:rPr lang="en-US" sz="1800" dirty="0"/>
              <a:t> mean that the student has performed significantly better this year</a:t>
            </a:r>
          </a:p>
          <a:p>
            <a:pPr marL="1373188" lvl="2" indent="-457200">
              <a:lnSpc>
                <a:spcPct val="100000"/>
              </a:lnSpc>
              <a:spcBef>
                <a:spcPts val="1200"/>
              </a:spcBef>
            </a:pPr>
            <a:r>
              <a:rPr lang="en-US" sz="1800" dirty="0">
                <a:solidFill>
                  <a:schemeClr val="tx1">
                    <a:lumMod val="50000"/>
                    <a:lumOff val="50000"/>
                  </a:schemeClr>
                </a:solidFill>
              </a:rPr>
              <a:t>It just </a:t>
            </a:r>
            <a:r>
              <a:rPr lang="en-US" dirty="0">
                <a:solidFill>
                  <a:schemeClr val="tx1">
                    <a:lumMod val="50000"/>
                    <a:lumOff val="50000"/>
                  </a:schemeClr>
                </a:solidFill>
              </a:rPr>
              <a:t>means that the student </a:t>
            </a:r>
            <a:r>
              <a:rPr lang="en-US" b="1" u="sng" dirty="0">
                <a:solidFill>
                  <a:srgbClr val="FF6600"/>
                </a:solidFill>
              </a:rPr>
              <a:t>has</a:t>
            </a:r>
            <a:r>
              <a:rPr lang="en-US" b="1" dirty="0">
                <a:solidFill>
                  <a:srgbClr val="FF6600"/>
                </a:solidFill>
              </a:rPr>
              <a:t> </a:t>
            </a:r>
            <a:r>
              <a:rPr lang="en-US" b="1" u="sng" dirty="0">
                <a:solidFill>
                  <a:srgbClr val="FF6600"/>
                </a:solidFill>
              </a:rPr>
              <a:t>not</a:t>
            </a:r>
            <a:r>
              <a:rPr lang="en-US" b="1" dirty="0">
                <a:solidFill>
                  <a:srgbClr val="FF6600"/>
                </a:solidFill>
              </a:rPr>
              <a:t> </a:t>
            </a:r>
            <a:r>
              <a:rPr lang="en-US" b="1" u="sng" dirty="0">
                <a:solidFill>
                  <a:srgbClr val="FF6600"/>
                </a:solidFill>
              </a:rPr>
              <a:t>moved</a:t>
            </a:r>
            <a:r>
              <a:rPr lang="en-US" b="1" dirty="0">
                <a:solidFill>
                  <a:srgbClr val="FF6600"/>
                </a:solidFill>
              </a:rPr>
              <a:t> </a:t>
            </a:r>
            <a:r>
              <a:rPr lang="en-US" b="1" u="sng" dirty="0">
                <a:solidFill>
                  <a:srgbClr val="FF6600"/>
                </a:solidFill>
              </a:rPr>
              <a:t>backwards</a:t>
            </a:r>
          </a:p>
          <a:p>
            <a:pPr lvl="1">
              <a:lnSpc>
                <a:spcPct val="100000"/>
              </a:lnSpc>
              <a:spcBef>
                <a:spcPts val="1200"/>
              </a:spcBef>
            </a:pPr>
            <a:endParaRPr lang="en-US" dirty="0"/>
          </a:p>
          <a:p>
            <a:pPr>
              <a:lnSpc>
                <a:spcPct val="100000"/>
              </a:lnSpc>
              <a:spcBef>
                <a:spcPts val="1200"/>
              </a:spcBef>
            </a:pPr>
            <a:r>
              <a:rPr lang="en-US" dirty="0">
                <a:solidFill>
                  <a:srgbClr val="FF6600"/>
                </a:solidFill>
              </a:rPr>
              <a:t>The mindset:  </a:t>
            </a:r>
            <a:r>
              <a:rPr lang="en-US" sz="3600" b="1" i="1" dirty="0">
                <a:solidFill>
                  <a:srgbClr val="035EA0"/>
                </a:solidFill>
              </a:rPr>
              <a:t>don’t let kids go backwards</a:t>
            </a:r>
            <a:endParaRPr lang="en-US" b="1" i="1" dirty="0">
              <a:solidFill>
                <a:srgbClr val="035EA0"/>
              </a:solidFill>
            </a:endParaRPr>
          </a:p>
        </p:txBody>
      </p:sp>
    </p:spTree>
    <p:extLst>
      <p:ext uri="{BB962C8B-B14F-4D97-AF65-F5344CB8AC3E}">
        <p14:creationId xmlns:p14="http://schemas.microsoft.com/office/powerpoint/2010/main" val="78981452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1000"/>
                                        <p:tgtEl>
                                          <p:spTgt spid="5">
                                            <p:txEl>
                                              <p:pRg st="5" end="5"/>
                                            </p:txEl>
                                          </p:spTgt>
                                        </p:tgtEl>
                                      </p:cBhvr>
                                    </p:animEffect>
                                    <p:anim calcmode="lin" valueType="num">
                                      <p:cBhvr>
                                        <p:cTn id="3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339" y="557149"/>
            <a:ext cx="8499256" cy="922307"/>
          </a:xfrm>
        </p:spPr>
        <p:txBody>
          <a:bodyPr>
            <a:normAutofit fontScale="90000"/>
          </a:bodyPr>
          <a:lstStyle/>
          <a:p>
            <a:r>
              <a:rPr lang="en-US" dirty="0"/>
              <a:t>the </a:t>
            </a:r>
            <a:r>
              <a:rPr lang="en-US" sz="3600" b="1" dirty="0">
                <a:solidFill>
                  <a:srgbClr val="035EA0"/>
                </a:solidFill>
              </a:rPr>
              <a:t>meet progress</a:t>
            </a:r>
            <a:r>
              <a:rPr lang="en-US" sz="3600" dirty="0"/>
              <a:t> </a:t>
            </a:r>
            <a:r>
              <a:rPr lang="en-US" dirty="0"/>
              <a:t>mindset … keep it simple!</a:t>
            </a:r>
          </a:p>
        </p:txBody>
      </p:sp>
      <p:pic>
        <p:nvPicPr>
          <p:cNvPr id="7" name="Picture 6"/>
          <p:cNvPicPr>
            <a:picLocks noChangeAspect="1"/>
          </p:cNvPicPr>
          <p:nvPr/>
        </p:nvPicPr>
        <p:blipFill>
          <a:blip r:embed="rId2"/>
          <a:stretch>
            <a:fillRect/>
          </a:stretch>
        </p:blipFill>
        <p:spPr>
          <a:xfrm>
            <a:off x="1315204" y="1650367"/>
            <a:ext cx="6583680" cy="4299255"/>
          </a:xfrm>
          <a:prstGeom prst="rect">
            <a:avLst/>
          </a:prstGeom>
        </p:spPr>
      </p:pic>
      <p:sp>
        <p:nvSpPr>
          <p:cNvPr id="5" name="Content Placeholder 4"/>
          <p:cNvSpPr>
            <a:spLocks noGrp="1"/>
          </p:cNvSpPr>
          <p:nvPr>
            <p:ph idx="1"/>
          </p:nvPr>
        </p:nvSpPr>
        <p:spPr>
          <a:xfrm>
            <a:off x="5989017" y="2282974"/>
            <a:ext cx="1785541" cy="436776"/>
          </a:xfrm>
        </p:spPr>
        <p:txBody>
          <a:bodyPr anchor="ctr">
            <a:normAutofit/>
          </a:bodyPr>
          <a:lstStyle/>
          <a:p>
            <a:pPr marL="0" indent="0" algn="ctr">
              <a:buNone/>
            </a:pPr>
            <a:r>
              <a:rPr lang="en-US" b="1" dirty="0">
                <a:solidFill>
                  <a:schemeClr val="accent5">
                    <a:lumMod val="75000"/>
                  </a:schemeClr>
                </a:solidFill>
              </a:rPr>
              <a:t>77%</a:t>
            </a:r>
          </a:p>
        </p:txBody>
      </p:sp>
      <p:sp>
        <p:nvSpPr>
          <p:cNvPr id="8" name="Content Placeholder 4"/>
          <p:cNvSpPr txBox="1">
            <a:spLocks/>
          </p:cNvSpPr>
          <p:nvPr/>
        </p:nvSpPr>
        <p:spPr>
          <a:xfrm>
            <a:off x="5989017" y="2682758"/>
            <a:ext cx="1785541" cy="436776"/>
          </a:xfrm>
          <a:prstGeom prst="rect">
            <a:avLst/>
          </a:prstGeom>
        </p:spPr>
        <p:txBody>
          <a:bodyPr vert="horz" lIns="91440" tIns="45720" rIns="91440" bIns="45720" rtlCol="0" anchor="ctr">
            <a:norm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q"/>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chemeClr val="accent5">
                    <a:lumMod val="75000"/>
                  </a:schemeClr>
                </a:solidFill>
                <a:effectLst/>
                <a:uLnTx/>
                <a:uFillTx/>
                <a:latin typeface="+mn-lt"/>
                <a:ea typeface="+mn-ea"/>
                <a:cs typeface="+mn-cs"/>
              </a:rPr>
              <a:t>84%</a:t>
            </a:r>
          </a:p>
        </p:txBody>
      </p:sp>
      <p:sp>
        <p:nvSpPr>
          <p:cNvPr id="9" name="Content Placeholder 4"/>
          <p:cNvSpPr txBox="1">
            <a:spLocks/>
          </p:cNvSpPr>
          <p:nvPr/>
        </p:nvSpPr>
        <p:spPr>
          <a:xfrm>
            <a:off x="5989017" y="3030434"/>
            <a:ext cx="1785541" cy="436776"/>
          </a:xfrm>
          <a:prstGeom prst="rect">
            <a:avLst/>
          </a:prstGeom>
        </p:spPr>
        <p:txBody>
          <a:bodyPr vert="horz" lIns="91440" tIns="45720" rIns="91440" bIns="45720" rtlCol="0" anchor="ctr">
            <a:norm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q"/>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chemeClr val="accent5">
                    <a:lumMod val="75000"/>
                  </a:schemeClr>
                </a:solidFill>
                <a:effectLst/>
                <a:uLnTx/>
                <a:uFillTx/>
                <a:latin typeface="+mn-lt"/>
                <a:ea typeface="+mn-ea"/>
                <a:cs typeface="+mn-cs"/>
              </a:rPr>
              <a:t>70%</a:t>
            </a:r>
          </a:p>
        </p:txBody>
      </p:sp>
      <p:sp>
        <p:nvSpPr>
          <p:cNvPr id="10" name="Content Placeholder 4"/>
          <p:cNvSpPr txBox="1">
            <a:spLocks/>
          </p:cNvSpPr>
          <p:nvPr/>
        </p:nvSpPr>
        <p:spPr>
          <a:xfrm>
            <a:off x="5989017" y="3399554"/>
            <a:ext cx="1785541" cy="436776"/>
          </a:xfrm>
          <a:prstGeom prst="rect">
            <a:avLst/>
          </a:prstGeom>
        </p:spPr>
        <p:txBody>
          <a:bodyPr vert="horz" lIns="91440" tIns="45720" rIns="91440" bIns="45720" rtlCol="0" anchor="ctr">
            <a:norm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q"/>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chemeClr val="accent5">
                    <a:lumMod val="75000"/>
                  </a:schemeClr>
                </a:solidFill>
                <a:effectLst/>
                <a:uLnTx/>
                <a:uFillTx/>
                <a:latin typeface="+mn-lt"/>
                <a:ea typeface="+mn-ea"/>
                <a:cs typeface="+mn-cs"/>
              </a:rPr>
              <a:t>70%</a:t>
            </a:r>
          </a:p>
        </p:txBody>
      </p:sp>
      <p:sp>
        <p:nvSpPr>
          <p:cNvPr id="11" name="Content Placeholder 4"/>
          <p:cNvSpPr txBox="1">
            <a:spLocks/>
          </p:cNvSpPr>
          <p:nvPr/>
        </p:nvSpPr>
        <p:spPr>
          <a:xfrm>
            <a:off x="5977916" y="5193302"/>
            <a:ext cx="1785541" cy="436776"/>
          </a:xfrm>
          <a:prstGeom prst="rect">
            <a:avLst/>
          </a:prstGeom>
        </p:spPr>
        <p:txBody>
          <a:bodyPr vert="horz" lIns="91440" tIns="45720" rIns="91440" bIns="45720" rtlCol="0" anchor="ctr">
            <a:norm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q"/>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chemeClr val="accent5">
                    <a:lumMod val="75000"/>
                  </a:schemeClr>
                </a:solidFill>
                <a:effectLst/>
                <a:uLnTx/>
                <a:uFillTx/>
                <a:latin typeface="+mn-lt"/>
                <a:ea typeface="+mn-ea"/>
                <a:cs typeface="+mn-cs"/>
              </a:rPr>
              <a:t>48%</a:t>
            </a:r>
          </a:p>
        </p:txBody>
      </p:sp>
      <p:sp>
        <p:nvSpPr>
          <p:cNvPr id="12" name="Content Placeholder 4"/>
          <p:cNvSpPr txBox="1">
            <a:spLocks/>
          </p:cNvSpPr>
          <p:nvPr/>
        </p:nvSpPr>
        <p:spPr>
          <a:xfrm>
            <a:off x="5977916" y="3784844"/>
            <a:ext cx="1785541" cy="436776"/>
          </a:xfrm>
          <a:prstGeom prst="rect">
            <a:avLst/>
          </a:prstGeom>
        </p:spPr>
        <p:txBody>
          <a:bodyPr vert="horz" lIns="91440" tIns="45720" rIns="91440" bIns="45720" rtlCol="0" anchor="ctr">
            <a:norm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q"/>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chemeClr val="accent5">
                    <a:lumMod val="75000"/>
                  </a:schemeClr>
                </a:solidFill>
                <a:effectLst/>
                <a:uLnTx/>
                <a:uFillTx/>
                <a:latin typeface="+mn-lt"/>
                <a:ea typeface="+mn-ea"/>
                <a:cs typeface="+mn-cs"/>
              </a:rPr>
              <a:t>68%</a:t>
            </a:r>
          </a:p>
        </p:txBody>
      </p:sp>
      <p:sp>
        <p:nvSpPr>
          <p:cNvPr id="13" name="Content Placeholder 4"/>
          <p:cNvSpPr txBox="1">
            <a:spLocks/>
          </p:cNvSpPr>
          <p:nvPr/>
        </p:nvSpPr>
        <p:spPr>
          <a:xfrm>
            <a:off x="5977916" y="4120970"/>
            <a:ext cx="1785541" cy="436776"/>
          </a:xfrm>
          <a:prstGeom prst="rect">
            <a:avLst/>
          </a:prstGeom>
        </p:spPr>
        <p:txBody>
          <a:bodyPr vert="horz" lIns="91440" tIns="45720" rIns="91440" bIns="45720" rtlCol="0" anchor="ctr">
            <a:norm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q"/>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chemeClr val="accent5">
                    <a:lumMod val="75000"/>
                  </a:schemeClr>
                </a:solidFill>
                <a:effectLst/>
                <a:uLnTx/>
                <a:uFillTx/>
                <a:latin typeface="+mn-lt"/>
                <a:ea typeface="+mn-ea"/>
                <a:cs typeface="+mn-cs"/>
              </a:rPr>
              <a:t>59%</a:t>
            </a:r>
          </a:p>
        </p:txBody>
      </p:sp>
      <p:sp>
        <p:nvSpPr>
          <p:cNvPr id="14" name="Content Placeholder 4"/>
          <p:cNvSpPr txBox="1">
            <a:spLocks/>
          </p:cNvSpPr>
          <p:nvPr/>
        </p:nvSpPr>
        <p:spPr>
          <a:xfrm>
            <a:off x="5977916" y="4464648"/>
            <a:ext cx="1785541" cy="436776"/>
          </a:xfrm>
          <a:prstGeom prst="rect">
            <a:avLst/>
          </a:prstGeom>
        </p:spPr>
        <p:txBody>
          <a:bodyPr vert="horz" lIns="91440" tIns="45720" rIns="91440" bIns="45720" rtlCol="0" anchor="ctr">
            <a:norm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q"/>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chemeClr val="accent5">
                    <a:lumMod val="75000"/>
                  </a:schemeClr>
                </a:solidFill>
                <a:effectLst/>
                <a:uLnTx/>
                <a:uFillTx/>
                <a:latin typeface="+mn-lt"/>
                <a:ea typeface="+mn-ea"/>
                <a:cs typeface="+mn-cs"/>
              </a:rPr>
              <a:t>68%</a:t>
            </a:r>
          </a:p>
        </p:txBody>
      </p:sp>
      <p:sp>
        <p:nvSpPr>
          <p:cNvPr id="15" name="Content Placeholder 4"/>
          <p:cNvSpPr txBox="1">
            <a:spLocks/>
          </p:cNvSpPr>
          <p:nvPr/>
        </p:nvSpPr>
        <p:spPr>
          <a:xfrm>
            <a:off x="5977916" y="4828975"/>
            <a:ext cx="1785541" cy="436776"/>
          </a:xfrm>
          <a:prstGeom prst="rect">
            <a:avLst/>
          </a:prstGeom>
        </p:spPr>
        <p:txBody>
          <a:bodyPr vert="horz" lIns="91440" tIns="45720" rIns="91440" bIns="45720" rtlCol="0" anchor="ctr">
            <a:norm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q"/>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chemeClr val="accent5">
                    <a:lumMod val="75000"/>
                  </a:schemeClr>
                </a:solidFill>
                <a:effectLst/>
                <a:uLnTx/>
                <a:uFillTx/>
                <a:latin typeface="+mn-lt"/>
                <a:ea typeface="+mn-ea"/>
                <a:cs typeface="+mn-cs"/>
              </a:rPr>
              <a:t>84%</a:t>
            </a:r>
          </a:p>
        </p:txBody>
      </p:sp>
      <p:sp>
        <p:nvSpPr>
          <p:cNvPr id="16" name="Content Placeholder 4"/>
          <p:cNvSpPr txBox="1">
            <a:spLocks/>
          </p:cNvSpPr>
          <p:nvPr/>
        </p:nvSpPr>
        <p:spPr>
          <a:xfrm>
            <a:off x="5977915" y="5535124"/>
            <a:ext cx="1785541" cy="436776"/>
          </a:xfrm>
          <a:prstGeom prst="rect">
            <a:avLst/>
          </a:prstGeom>
        </p:spPr>
        <p:txBody>
          <a:bodyPr vert="horz" lIns="91440" tIns="45720" rIns="91440" bIns="45720" rtlCol="0" anchor="ctr">
            <a:norm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q"/>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chemeClr val="accent5">
                    <a:lumMod val="75000"/>
                  </a:schemeClr>
                </a:solidFill>
                <a:effectLst/>
                <a:uLnTx/>
                <a:uFillTx/>
                <a:latin typeface="+mn-lt"/>
                <a:ea typeface="+mn-ea"/>
                <a:cs typeface="+mn-cs"/>
              </a:rPr>
              <a:t>84%</a:t>
            </a:r>
          </a:p>
        </p:txBody>
      </p:sp>
    </p:spTree>
    <p:extLst>
      <p:ext uri="{BB962C8B-B14F-4D97-AF65-F5344CB8AC3E}">
        <p14:creationId xmlns:p14="http://schemas.microsoft.com/office/powerpoint/2010/main" val="35600225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barn(inVertical)">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barn(inVertical)">
                                      <p:cBhvr>
                                        <p:cTn id="24" dur="5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barn(inVertical)">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barn(inVertical)">
                                      <p:cBhvr>
                                        <p:cTn id="34" dur="500"/>
                                        <p:tgtEl>
                                          <p:spTgt spid="1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barn(inVertical)">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barn(inVertical)">
                                      <p:cBhvr>
                                        <p:cTn id="44" dur="500"/>
                                        <p:tgtEl>
                                          <p:spTgt spid="1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animEffect transition="in" filter="barn(inVertical)">
                                      <p:cBhvr>
                                        <p:cTn id="49" dur="500"/>
                                        <p:tgtEl>
                                          <p:spTgt spid="1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1">
                                            <p:txEl>
                                              <p:pRg st="0" end="0"/>
                                            </p:txEl>
                                          </p:spTgt>
                                        </p:tgtEl>
                                        <p:attrNameLst>
                                          <p:attrName>style.visibility</p:attrName>
                                        </p:attrNameLst>
                                      </p:cBhvr>
                                      <p:to>
                                        <p:strVal val="visible"/>
                                      </p:to>
                                    </p:set>
                                    <p:animEffect transition="in" filter="barn(inVertical)">
                                      <p:cBhvr>
                                        <p:cTn id="54" dur="500"/>
                                        <p:tgtEl>
                                          <p:spTgt spid="11">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6">
                                            <p:txEl>
                                              <p:pRg st="0" end="0"/>
                                            </p:txEl>
                                          </p:spTgt>
                                        </p:tgtEl>
                                        <p:attrNameLst>
                                          <p:attrName>style.visibility</p:attrName>
                                        </p:attrNameLst>
                                      </p:cBhvr>
                                      <p:to>
                                        <p:strVal val="visible"/>
                                      </p:to>
                                    </p:set>
                                    <p:animEffect transition="in" filter="barn(inVertical)">
                                      <p:cBhvr>
                                        <p:cTn id="59"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9" grpId="0" build="p"/>
      <p:bldP spid="10" grpId="0" build="p"/>
      <p:bldP spid="11" grpId="0" build="p"/>
      <p:bldP spid="12" grpId="0" build="p"/>
      <p:bldP spid="13" grpId="0" build="p"/>
      <p:bldP spid="14" grpId="0" build="p"/>
      <p:bldP spid="15" grpId="0" build="p"/>
      <p:bldP spid="16"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4"/>
          <p:cNvSpPr txBox="1">
            <a:spLocks/>
          </p:cNvSpPr>
          <p:nvPr/>
        </p:nvSpPr>
        <p:spPr>
          <a:xfrm>
            <a:off x="100303" y="868198"/>
            <a:ext cx="5960255" cy="2311472"/>
          </a:xfrm>
          <a:prstGeom prst="rect">
            <a:avLst/>
          </a:prstGeom>
        </p:spPr>
        <p:txBody>
          <a:bodyPr vert="horz" lIns="91440" tIns="45720" rIns="91440" bIns="45720" rtlCol="0">
            <a:norm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q"/>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4488" marR="0" lvl="0" indent="-344488"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800080"/>
                </a:solidFill>
                <a:effectLst/>
                <a:uLnTx/>
                <a:uFillTx/>
                <a:latin typeface="+mn-lt"/>
                <a:ea typeface="+mn-ea"/>
                <a:cs typeface="+mn-cs"/>
              </a:rPr>
              <a:t>Progress and Performance Matrix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2000" b="0" i="0" u="none" strike="noStrike" kern="1200" cap="none" spc="0" normalizeH="0" baseline="0" noProof="0" dirty="0">
                <a:ln>
                  <a:noFill/>
                </a:ln>
                <a:solidFill>
                  <a:srgbClr val="800080"/>
                </a:solidFill>
                <a:effectLst/>
                <a:uLnTx/>
                <a:uFillTx/>
                <a:latin typeface="+mn-lt"/>
                <a:ea typeface="+mn-ea"/>
                <a:cs typeface="+mn-cs"/>
              </a:rPr>
              <a:t>	– Local Assessments (</a:t>
            </a:r>
            <a:r>
              <a:rPr kumimoji="0" lang="en-US" sz="2000" b="0" i="0" u="none" strike="noStrike" kern="1200" cap="none" spc="0" normalizeH="0" baseline="0" noProof="0" dirty="0" err="1">
                <a:ln>
                  <a:noFill/>
                </a:ln>
                <a:solidFill>
                  <a:srgbClr val="800080"/>
                </a:solidFill>
                <a:effectLst/>
                <a:uLnTx/>
                <a:uFillTx/>
                <a:latin typeface="+mn-lt"/>
                <a:ea typeface="+mn-ea"/>
                <a:cs typeface="+mn-cs"/>
              </a:rPr>
              <a:t>eduphoria</a:t>
            </a:r>
            <a:r>
              <a:rPr kumimoji="0" lang="en-US" sz="2000" b="0" i="0" u="none" strike="noStrike" kern="1200" cap="none" spc="0" normalizeH="0" baseline="0" noProof="0" dirty="0">
                <a:ln>
                  <a:noFill/>
                </a:ln>
                <a:solidFill>
                  <a:srgbClr val="800080"/>
                </a:solidFill>
                <a:effectLst/>
                <a:uLnTx/>
                <a:uFillTx/>
                <a:latin typeface="+mn-lt"/>
                <a:ea typeface="+mn-ea"/>
                <a:cs typeface="+mn-cs"/>
              </a:rPr>
              <a:t> and DMAC)</a:t>
            </a:r>
          </a:p>
          <a:p>
            <a:pPr marL="800100" marR="0" lvl="1" indent="-342900" algn="l" defTabSz="914400" rtl="0" eaLnBrk="1" fontAlgn="auto" latinLnBrk="0" hangingPunct="1">
              <a:lnSpc>
                <a:spcPct val="90000"/>
              </a:lnSpc>
              <a:spcBef>
                <a:spcPts val="50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chemeClr val="tx1">
                    <a:lumMod val="50000"/>
                    <a:lumOff val="50000"/>
                  </a:schemeClr>
                </a:solidFill>
                <a:effectLst/>
                <a:uLnTx/>
                <a:uFillTx/>
                <a:latin typeface="+mn-lt"/>
                <a:ea typeface="+mn-ea"/>
                <a:cs typeface="+mn-cs"/>
              </a:rPr>
              <a:t>Identify what helps students make </a:t>
            </a:r>
            <a:r>
              <a:rPr kumimoji="0" lang="en-US" sz="1800" b="1" i="0" u="none" strike="noStrike" kern="1200" cap="none" spc="0" normalizeH="0" baseline="0" noProof="0" dirty="0">
                <a:ln>
                  <a:noFill/>
                </a:ln>
                <a:solidFill>
                  <a:srgbClr val="FF6600"/>
                </a:solidFill>
                <a:effectLst/>
                <a:uLnTx/>
                <a:uFillTx/>
                <a:latin typeface="+mn-lt"/>
                <a:ea typeface="+mn-ea"/>
                <a:cs typeface="+mn-cs"/>
              </a:rPr>
              <a:t>Excellent Progress</a:t>
            </a:r>
          </a:p>
          <a:p>
            <a:pPr marL="800100" marR="0" lvl="1" indent="-342900" algn="l" defTabSz="914400" rtl="0" eaLnBrk="1" fontAlgn="auto" latinLnBrk="0" hangingPunct="1">
              <a:lnSpc>
                <a:spcPct val="90000"/>
              </a:lnSpc>
              <a:spcBef>
                <a:spcPts val="50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chemeClr val="tx1">
                    <a:lumMod val="50000"/>
                    <a:lumOff val="50000"/>
                  </a:schemeClr>
                </a:solidFill>
                <a:effectLst/>
                <a:uLnTx/>
                <a:uFillTx/>
                <a:latin typeface="+mn-lt"/>
                <a:ea typeface="+mn-ea"/>
                <a:cs typeface="+mn-cs"/>
              </a:rPr>
              <a:t>Focus attention on making </a:t>
            </a:r>
            <a:r>
              <a:rPr kumimoji="0" lang="en-US" sz="1800" b="1" i="0" u="none" strike="noStrike" kern="1200" cap="none" spc="0" normalizeH="0" baseline="0" noProof="0" dirty="0">
                <a:ln>
                  <a:noFill/>
                </a:ln>
                <a:solidFill>
                  <a:srgbClr val="FF6600"/>
                </a:solidFill>
                <a:effectLst/>
                <a:uLnTx/>
                <a:uFillTx/>
                <a:latin typeface="+mn-lt"/>
                <a:ea typeface="+mn-ea"/>
                <a:cs typeface="+mn-cs"/>
              </a:rPr>
              <a:t>Satisfactory Progress</a:t>
            </a:r>
          </a:p>
          <a:p>
            <a:pPr marL="800100" marR="0" lvl="1" indent="-342900" algn="l" defTabSz="914400" rtl="0" eaLnBrk="1" fontAlgn="auto" latinLnBrk="0" hangingPunct="1">
              <a:lnSpc>
                <a:spcPct val="90000"/>
              </a:lnSpc>
              <a:spcBef>
                <a:spcPts val="50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chemeClr val="tx1">
                    <a:lumMod val="50000"/>
                    <a:lumOff val="50000"/>
                  </a:schemeClr>
                </a:solidFill>
                <a:effectLst/>
                <a:uLnTx/>
                <a:uFillTx/>
                <a:latin typeface="+mn-lt"/>
                <a:ea typeface="+mn-ea"/>
                <a:cs typeface="+mn-cs"/>
              </a:rPr>
              <a:t>Intervene to address students </a:t>
            </a:r>
            <a:r>
              <a:rPr kumimoji="0" lang="en-US" sz="1800" b="1" i="0" u="none" strike="noStrike" kern="1200" cap="none" spc="0" normalizeH="0" baseline="0" noProof="0" dirty="0">
                <a:ln>
                  <a:noFill/>
                </a:ln>
                <a:solidFill>
                  <a:srgbClr val="FF6600"/>
                </a:solidFill>
                <a:effectLst/>
                <a:uLnTx/>
                <a:uFillTx/>
                <a:latin typeface="+mn-lt"/>
                <a:ea typeface="+mn-ea"/>
                <a:cs typeface="+mn-cs"/>
              </a:rPr>
              <a:t>who are going backward</a:t>
            </a:r>
          </a:p>
        </p:txBody>
      </p:sp>
      <p:pic>
        <p:nvPicPr>
          <p:cNvPr id="2" name="Picture 1"/>
          <p:cNvPicPr>
            <a:picLocks noChangeAspect="1"/>
          </p:cNvPicPr>
          <p:nvPr/>
        </p:nvPicPr>
        <p:blipFill>
          <a:blip r:embed="rId2"/>
          <a:stretch>
            <a:fillRect/>
          </a:stretch>
        </p:blipFill>
        <p:spPr>
          <a:xfrm>
            <a:off x="6060559" y="825667"/>
            <a:ext cx="2834640" cy="2608113"/>
          </a:xfrm>
          <a:prstGeom prst="rect">
            <a:avLst/>
          </a:prstGeom>
          <a:ln w="38100">
            <a:solidFill>
              <a:srgbClr val="800080"/>
            </a:solid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3"/>
          <a:srcRect l="18097" t="10161" r="19597" b="27306"/>
          <a:stretch/>
        </p:blipFill>
        <p:spPr>
          <a:xfrm>
            <a:off x="1488558" y="2853639"/>
            <a:ext cx="6217920" cy="3510270"/>
          </a:xfrm>
          <a:prstGeom prst="rect">
            <a:avLst/>
          </a:prstGeom>
          <a:ln w="38100">
            <a:solidFill>
              <a:srgbClr val="FF6600"/>
            </a:solidFill>
          </a:ln>
          <a:effectLst>
            <a:outerShdw blurRad="292100" dist="139700" dir="2700000" algn="tl" rotWithShape="0">
              <a:srgbClr val="333333">
                <a:alpha val="65000"/>
              </a:srgbClr>
            </a:outerShdw>
          </a:effectLst>
        </p:spPr>
      </p:pic>
      <p:sp>
        <p:nvSpPr>
          <p:cNvPr id="20" name="Down Arrow 19"/>
          <p:cNvSpPr/>
          <p:nvPr/>
        </p:nvSpPr>
        <p:spPr>
          <a:xfrm>
            <a:off x="6315740" y="3306726"/>
            <a:ext cx="1722474" cy="1098992"/>
          </a:xfrm>
          <a:prstGeom prst="downArrow">
            <a:avLst>
              <a:gd name="adj1" fmla="val 69222"/>
              <a:gd name="adj2" fmla="val 5000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Resources</a:t>
            </a:r>
          </a:p>
        </p:txBody>
      </p:sp>
      <p:sp>
        <p:nvSpPr>
          <p:cNvPr id="21" name="Right Arrow 20"/>
          <p:cNvSpPr/>
          <p:nvPr/>
        </p:nvSpPr>
        <p:spPr>
          <a:xfrm>
            <a:off x="856087" y="4934181"/>
            <a:ext cx="1021976" cy="685126"/>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856087" y="5400242"/>
            <a:ext cx="1021976" cy="685126"/>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25264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anim calcmode="lin" valueType="num">
                                      <p:cBhvr>
                                        <p:cTn id="1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fade">
                                      <p:cBhvr>
                                        <p:cTn id="19" dur="1000"/>
                                        <p:tgtEl>
                                          <p:spTgt spid="13">
                                            <p:txEl>
                                              <p:pRg st="1" end="1"/>
                                            </p:txEl>
                                          </p:spTgt>
                                        </p:tgtEl>
                                      </p:cBhvr>
                                    </p:animEffect>
                                    <p:anim calcmode="lin" valueType="num">
                                      <p:cBhvr>
                                        <p:cTn id="20"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xEl>
                                              <p:pRg st="2" end="2"/>
                                            </p:txEl>
                                          </p:spTgt>
                                        </p:tgtEl>
                                        <p:attrNameLst>
                                          <p:attrName>style.visibility</p:attrName>
                                        </p:attrNameLst>
                                      </p:cBhvr>
                                      <p:to>
                                        <p:strVal val="visible"/>
                                      </p:to>
                                    </p:set>
                                    <p:animEffect transition="in" filter="fade">
                                      <p:cBhvr>
                                        <p:cTn id="26" dur="1000"/>
                                        <p:tgtEl>
                                          <p:spTgt spid="13">
                                            <p:txEl>
                                              <p:pRg st="2" end="2"/>
                                            </p:txEl>
                                          </p:spTgt>
                                        </p:tgtEl>
                                      </p:cBhvr>
                                    </p:animEffect>
                                    <p:anim calcmode="lin" valueType="num">
                                      <p:cBhvr>
                                        <p:cTn id="27"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xEl>
                                              <p:pRg st="3" end="3"/>
                                            </p:txEl>
                                          </p:spTgt>
                                        </p:tgtEl>
                                        <p:attrNameLst>
                                          <p:attrName>style.visibility</p:attrName>
                                        </p:attrNameLst>
                                      </p:cBhvr>
                                      <p:to>
                                        <p:strVal val="visible"/>
                                      </p:to>
                                    </p:set>
                                    <p:animEffect transition="in" filter="fade">
                                      <p:cBhvr>
                                        <p:cTn id="33" dur="1000"/>
                                        <p:tgtEl>
                                          <p:spTgt spid="13">
                                            <p:txEl>
                                              <p:pRg st="3" end="3"/>
                                            </p:txEl>
                                          </p:spTgt>
                                        </p:tgtEl>
                                      </p:cBhvr>
                                    </p:animEffect>
                                    <p:anim calcmode="lin" valueType="num">
                                      <p:cBhvr>
                                        <p:cTn id="3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xEl>
                                              <p:pRg st="4" end="4"/>
                                            </p:txEl>
                                          </p:spTgt>
                                        </p:tgtEl>
                                        <p:attrNameLst>
                                          <p:attrName>style.visibility</p:attrName>
                                        </p:attrNameLst>
                                      </p:cBhvr>
                                      <p:to>
                                        <p:strVal val="visible"/>
                                      </p:to>
                                    </p:set>
                                    <p:animEffect transition="in" filter="fade">
                                      <p:cBhvr>
                                        <p:cTn id="40" dur="1000"/>
                                        <p:tgtEl>
                                          <p:spTgt spid="13">
                                            <p:txEl>
                                              <p:pRg st="4" end="4"/>
                                            </p:txEl>
                                          </p:spTgt>
                                        </p:tgtEl>
                                      </p:cBhvr>
                                    </p:animEffect>
                                    <p:anim calcmode="lin" valueType="num">
                                      <p:cBhvr>
                                        <p:cTn id="41"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1000" fill="hold"/>
                                        <p:tgtEl>
                                          <p:spTgt spid="4"/>
                                        </p:tgtEl>
                                        <p:attrNameLst>
                                          <p:attrName>ppt_w</p:attrName>
                                        </p:attrNameLst>
                                      </p:cBhvr>
                                      <p:tavLst>
                                        <p:tav tm="0">
                                          <p:val>
                                            <p:fltVal val="0"/>
                                          </p:val>
                                        </p:tav>
                                        <p:tav tm="100000">
                                          <p:val>
                                            <p:strVal val="#ppt_w"/>
                                          </p:val>
                                        </p:tav>
                                      </p:tavLst>
                                    </p:anim>
                                    <p:anim calcmode="lin" valueType="num">
                                      <p:cBhvr>
                                        <p:cTn id="48" dur="1000" fill="hold"/>
                                        <p:tgtEl>
                                          <p:spTgt spid="4"/>
                                        </p:tgtEl>
                                        <p:attrNameLst>
                                          <p:attrName>ppt_h</p:attrName>
                                        </p:attrNameLst>
                                      </p:cBhvr>
                                      <p:tavLst>
                                        <p:tav tm="0">
                                          <p:val>
                                            <p:fltVal val="0"/>
                                          </p:val>
                                        </p:tav>
                                        <p:tav tm="100000">
                                          <p:val>
                                            <p:strVal val="#ppt_h"/>
                                          </p:val>
                                        </p:tav>
                                      </p:tavLst>
                                    </p:anim>
                                    <p:anim calcmode="lin" valueType="num">
                                      <p:cBhvr>
                                        <p:cTn id="49" dur="1000" fill="hold"/>
                                        <p:tgtEl>
                                          <p:spTgt spid="4"/>
                                        </p:tgtEl>
                                        <p:attrNameLst>
                                          <p:attrName>style.rotation</p:attrName>
                                        </p:attrNameLst>
                                      </p:cBhvr>
                                      <p:tavLst>
                                        <p:tav tm="0">
                                          <p:val>
                                            <p:fltVal val="90"/>
                                          </p:val>
                                        </p:tav>
                                        <p:tav tm="100000">
                                          <p:val>
                                            <p:fltVal val="0"/>
                                          </p:val>
                                        </p:tav>
                                      </p:tavLst>
                                    </p:anim>
                                    <p:animEffect transition="in" filter="fade">
                                      <p:cBhvr>
                                        <p:cTn id="50" dur="10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up)">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additive="base">
                                        <p:cTn id="60" dur="500" fill="hold"/>
                                        <p:tgtEl>
                                          <p:spTgt spid="21"/>
                                        </p:tgtEl>
                                        <p:attrNameLst>
                                          <p:attrName>ppt_x</p:attrName>
                                        </p:attrNameLst>
                                      </p:cBhvr>
                                      <p:tavLst>
                                        <p:tav tm="0">
                                          <p:val>
                                            <p:strVal val="0-#ppt_w/2"/>
                                          </p:val>
                                        </p:tav>
                                        <p:tav tm="100000">
                                          <p:val>
                                            <p:strVal val="#ppt_x"/>
                                          </p:val>
                                        </p:tav>
                                      </p:tavLst>
                                    </p:anim>
                                    <p:anim calcmode="lin" valueType="num">
                                      <p:cBhvr additive="base">
                                        <p:cTn id="61"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0-#ppt_w/2"/>
                                          </p:val>
                                        </p:tav>
                                        <p:tav tm="100000">
                                          <p:val>
                                            <p:strVal val="#ppt_x"/>
                                          </p:val>
                                        </p:tav>
                                      </p:tavLst>
                                    </p:anim>
                                    <p:anim calcmode="lin" valueType="num">
                                      <p:cBhvr additive="base">
                                        <p:cTn id="67"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20" grpId="0" animBg="1"/>
      <p:bldP spid="21" grpId="0" animBg="1"/>
      <p:bldP spid="2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19990" y="864727"/>
            <a:ext cx="5943600" cy="4453744"/>
          </a:xfrm>
          <a:prstGeom prst="rect">
            <a:avLst/>
          </a:prstGeom>
          <a:ln w="19050">
            <a:solidFill>
              <a:srgbClr val="035EA0"/>
            </a:solidFill>
          </a:ln>
          <a:effectLst>
            <a:outerShdw blurRad="292100" dist="139700" dir="2700000" algn="tl" rotWithShape="0">
              <a:srgbClr val="333333">
                <a:alpha val="65000"/>
              </a:srgbClr>
            </a:outerShdw>
          </a:effectLst>
          <a:scene3d>
            <a:camera prst="isometricOffAxis1Right">
              <a:rot lat="1080000" lon="19800000" rev="0"/>
            </a:camera>
            <a:lightRig rig="threePt" dir="t"/>
          </a:scene3d>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2448" y="2359001"/>
            <a:ext cx="3108960" cy="3459138"/>
          </a:xfrm>
          <a:prstGeom prst="roundRect">
            <a:avLst>
              <a:gd name="adj" fmla="val 26115"/>
            </a:avLst>
          </a:prstGeom>
          <a:scene3d>
            <a:camera prst="perspectiveHeroicExtremeLeftFacing"/>
            <a:lightRig rig="threePt" dir="t"/>
          </a:scene3d>
        </p:spPr>
      </p:pic>
      <p:sp>
        <p:nvSpPr>
          <p:cNvPr id="6" name="Title 1"/>
          <p:cNvSpPr>
            <a:spLocks noGrp="1"/>
          </p:cNvSpPr>
          <p:nvPr>
            <p:ph type="title"/>
          </p:nvPr>
        </p:nvSpPr>
        <p:spPr>
          <a:xfrm>
            <a:off x="575949" y="669925"/>
            <a:ext cx="8238442" cy="1642656"/>
          </a:xfrm>
        </p:spPr>
        <p:txBody>
          <a:bodyPr/>
          <a:lstStyle/>
          <a:p>
            <a:pPr algn="r">
              <a:lnSpc>
                <a:spcPct val="100000"/>
              </a:lnSpc>
            </a:pPr>
            <a:r>
              <a:rPr lang="en-US" sz="3600" b="1" dirty="0">
                <a:solidFill>
                  <a:schemeClr val="accent3">
                    <a:lumMod val="75000"/>
                  </a:schemeClr>
                </a:solidFill>
              </a:rPr>
              <a:t>Domain I</a:t>
            </a:r>
            <a:r>
              <a:rPr lang="en-US" sz="3600" dirty="0"/>
              <a:t> </a:t>
            </a:r>
            <a:r>
              <a:rPr lang="en-US" dirty="0"/>
              <a:t>and</a:t>
            </a:r>
            <a:br>
              <a:rPr lang="en-US" dirty="0"/>
            </a:br>
            <a:r>
              <a:rPr lang="en-US" sz="3600" b="1" dirty="0">
                <a:solidFill>
                  <a:schemeClr val="accent1">
                    <a:lumMod val="75000"/>
                  </a:schemeClr>
                </a:solidFill>
              </a:rPr>
              <a:t>Domain II</a:t>
            </a:r>
            <a:endParaRPr lang="en-US" b="1" dirty="0">
              <a:solidFill>
                <a:schemeClr val="accent1">
                  <a:lumMod val="75000"/>
                </a:schemeClr>
              </a:solidFill>
            </a:endParaRPr>
          </a:p>
        </p:txBody>
      </p:sp>
    </p:spTree>
    <p:extLst>
      <p:ext uri="{BB962C8B-B14F-4D97-AF65-F5344CB8AC3E}">
        <p14:creationId xmlns:p14="http://schemas.microsoft.com/office/powerpoint/2010/main" val="30394797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500"/>
                                        <p:tgtEl>
                                          <p:spTgt spid="7"/>
                                        </p:tgtEl>
                                      </p:cBhvr>
                                    </p:animEffect>
                                    <p:anim calcmode="lin" valueType="num">
                                      <p:cBhvr>
                                        <p:cTn id="13" dur="1500" fill="hold"/>
                                        <p:tgtEl>
                                          <p:spTgt spid="7"/>
                                        </p:tgtEl>
                                        <p:attrNameLst>
                                          <p:attrName>ppt_x</p:attrName>
                                        </p:attrNameLst>
                                      </p:cBhvr>
                                      <p:tavLst>
                                        <p:tav tm="0">
                                          <p:val>
                                            <p:strVal val="#ppt_x"/>
                                          </p:val>
                                        </p:tav>
                                        <p:tav tm="100000">
                                          <p:val>
                                            <p:strVal val="#ppt_x"/>
                                          </p:val>
                                        </p:tav>
                                      </p:tavLst>
                                    </p:anim>
                                    <p:anim calcmode="lin" valueType="num">
                                      <p:cBhvr>
                                        <p:cTn id="14"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005" y="1020726"/>
            <a:ext cx="8109343" cy="4784651"/>
          </a:xfrm>
        </p:spPr>
        <p:txBody>
          <a:bodyPr>
            <a:normAutofit fontScale="90000"/>
          </a:bodyPr>
          <a:lstStyle/>
          <a:p>
            <a:pPr algn="ctr">
              <a:lnSpc>
                <a:spcPct val="100000"/>
              </a:lnSpc>
            </a:pPr>
            <a:r>
              <a:rPr lang="en-US" sz="9600" b="1" dirty="0">
                <a:solidFill>
                  <a:schemeClr val="accent4">
                    <a:lumMod val="75000"/>
                  </a:schemeClr>
                </a:solidFill>
              </a:rPr>
              <a:t>Domain III: </a:t>
            </a:r>
            <a:r>
              <a:rPr lang="en-US" sz="8800" dirty="0">
                <a:solidFill>
                  <a:schemeClr val="accent4">
                    <a:lumMod val="75000"/>
                  </a:schemeClr>
                </a:solidFill>
              </a:rPr>
              <a:t/>
            </a:r>
            <a:br>
              <a:rPr lang="en-US" sz="8800" dirty="0">
                <a:solidFill>
                  <a:schemeClr val="accent4">
                    <a:lumMod val="75000"/>
                  </a:schemeClr>
                </a:solidFill>
              </a:rPr>
            </a:br>
            <a:r>
              <a:rPr lang="en-US" sz="7200" dirty="0">
                <a:solidFill>
                  <a:schemeClr val="accent4">
                    <a:lumMod val="75000"/>
                  </a:schemeClr>
                </a:solidFill>
              </a:rPr>
              <a:t>Closing Performance Gaps</a:t>
            </a:r>
            <a:endParaRPr lang="en-US" sz="8800" dirty="0">
              <a:solidFill>
                <a:schemeClr val="accent4">
                  <a:lumMod val="75000"/>
                </a:schemeClr>
              </a:solidFill>
            </a:endParaRPr>
          </a:p>
        </p:txBody>
      </p:sp>
    </p:spTree>
    <p:extLst>
      <p:ext uri="{BB962C8B-B14F-4D97-AF65-F5344CB8AC3E}">
        <p14:creationId xmlns:p14="http://schemas.microsoft.com/office/powerpoint/2010/main" val="27432879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b="2760"/>
          <a:stretch/>
        </p:blipFill>
        <p:spPr>
          <a:xfrm>
            <a:off x="0" y="0"/>
            <a:ext cx="9164303" cy="6858000"/>
          </a:xfrm>
          <a:prstGeom prst="rect">
            <a:avLst/>
          </a:prstGeom>
          <a:ln w="38100">
            <a:solidFill>
              <a:srgbClr val="035EA0"/>
            </a:solid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p:txBody>
          <a:bodyPr/>
          <a:lstStyle/>
          <a:p>
            <a:endParaRPr lang="en-US"/>
          </a:p>
        </p:txBody>
      </p:sp>
      <p:pic>
        <p:nvPicPr>
          <p:cNvPr id="7" name="Picture 6"/>
          <p:cNvPicPr>
            <a:picLocks noChangeAspect="1"/>
          </p:cNvPicPr>
          <p:nvPr/>
        </p:nvPicPr>
        <p:blipFill>
          <a:blip r:embed="rId3"/>
          <a:stretch>
            <a:fillRect/>
          </a:stretch>
        </p:blipFill>
        <p:spPr>
          <a:xfrm>
            <a:off x="55871" y="397591"/>
            <a:ext cx="9052560" cy="3658170"/>
          </a:xfrm>
          <a:prstGeom prst="rect">
            <a:avLst/>
          </a:prstGeom>
          <a:ln w="76200">
            <a:solidFill>
              <a:srgbClr val="800080"/>
            </a:solidFill>
          </a:ln>
          <a:effectLst>
            <a:outerShdw blurRad="292100" dist="139700" dir="2700000" algn="tl" rotWithShape="0">
              <a:srgbClr val="333333">
                <a:alpha val="65000"/>
              </a:srgbClr>
            </a:outerShdw>
          </a:effectLst>
        </p:spPr>
      </p:pic>
      <p:sp>
        <p:nvSpPr>
          <p:cNvPr id="5" name="Rectangle 4"/>
          <p:cNvSpPr/>
          <p:nvPr/>
        </p:nvSpPr>
        <p:spPr>
          <a:xfrm>
            <a:off x="6130606" y="784323"/>
            <a:ext cx="2822148" cy="1209535"/>
          </a:xfrm>
          <a:prstGeom prst="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pic>
        <p:nvPicPr>
          <p:cNvPr id="4" name="Picture 3"/>
          <p:cNvPicPr>
            <a:picLocks noChangeAspect="1"/>
          </p:cNvPicPr>
          <p:nvPr/>
        </p:nvPicPr>
        <p:blipFill>
          <a:blip r:embed="rId4"/>
          <a:stretch>
            <a:fillRect/>
          </a:stretch>
        </p:blipFill>
        <p:spPr>
          <a:xfrm>
            <a:off x="265954" y="560281"/>
            <a:ext cx="8686800" cy="3332789"/>
          </a:xfrm>
          <a:prstGeom prst="rect">
            <a:avLst/>
          </a:prstGeom>
          <a:ln w="76200">
            <a:solidFill>
              <a:schemeClr val="accent4">
                <a:lumMod val="75000"/>
              </a:schemeClr>
            </a:solidFill>
          </a:ln>
        </p:spPr>
      </p:pic>
      <p:sp>
        <p:nvSpPr>
          <p:cNvPr id="8" name="Up Arrow 7"/>
          <p:cNvSpPr/>
          <p:nvPr/>
        </p:nvSpPr>
        <p:spPr>
          <a:xfrm>
            <a:off x="359419" y="3742884"/>
            <a:ext cx="8407125" cy="2897149"/>
          </a:xfrm>
          <a:prstGeom prst="upArrow">
            <a:avLst>
              <a:gd name="adj1" fmla="val 68643"/>
              <a:gd name="adj2" fmla="val 43473"/>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dirty="0"/>
              <a:t>TEA chose to use a regression analysis evaluation for Domain III</a:t>
            </a:r>
          </a:p>
          <a:p>
            <a:pPr algn="ctr"/>
            <a:endParaRPr lang="en-US" sz="1600" dirty="0"/>
          </a:p>
          <a:p>
            <a:pPr marL="457200" indent="-287338">
              <a:buFont typeface="Arial" panose="020B0604020202020204" pitchFamily="34" charset="0"/>
              <a:buChar char="•"/>
            </a:pPr>
            <a:r>
              <a:rPr lang="en-US" sz="2000" b="1" u="sng" dirty="0"/>
              <a:t>ONLY</a:t>
            </a:r>
            <a:r>
              <a:rPr lang="en-US" sz="2000" dirty="0"/>
              <a:t> includes </a:t>
            </a:r>
            <a:r>
              <a:rPr lang="en-US" sz="2000" dirty="0" err="1"/>
              <a:t>EcoDis</a:t>
            </a:r>
            <a:r>
              <a:rPr lang="en-US" sz="2000" dirty="0"/>
              <a:t> student group</a:t>
            </a:r>
          </a:p>
          <a:p>
            <a:pPr marL="457200" indent="-287338">
              <a:spcBef>
                <a:spcPts val="600"/>
              </a:spcBef>
              <a:buFont typeface="Arial" panose="020B0604020202020204" pitchFamily="34" charset="0"/>
              <a:buChar char="•"/>
            </a:pPr>
            <a:r>
              <a:rPr lang="en-US" sz="2000" dirty="0"/>
              <a:t>No race/ethnicity groups</a:t>
            </a:r>
          </a:p>
        </p:txBody>
      </p:sp>
    </p:spTree>
    <p:extLst>
      <p:ext uri="{BB962C8B-B14F-4D97-AF65-F5344CB8AC3E}">
        <p14:creationId xmlns:p14="http://schemas.microsoft.com/office/powerpoint/2010/main" val="2424985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250" fill="hold"/>
                                        <p:tgtEl>
                                          <p:spTgt spid="4"/>
                                        </p:tgtEl>
                                        <p:attrNameLst>
                                          <p:attrName>ppt_w</p:attrName>
                                        </p:attrNameLst>
                                      </p:cBhvr>
                                      <p:tavLst>
                                        <p:tav tm="0">
                                          <p:val>
                                            <p:fltVal val="0"/>
                                          </p:val>
                                        </p:tav>
                                        <p:tav tm="100000">
                                          <p:val>
                                            <p:strVal val="#ppt_w"/>
                                          </p:val>
                                        </p:tav>
                                      </p:tavLst>
                                    </p:anim>
                                    <p:anim calcmode="lin" valueType="num">
                                      <p:cBhvr>
                                        <p:cTn id="13" dur="1250" fill="hold"/>
                                        <p:tgtEl>
                                          <p:spTgt spid="4"/>
                                        </p:tgtEl>
                                        <p:attrNameLst>
                                          <p:attrName>ppt_h</p:attrName>
                                        </p:attrNameLst>
                                      </p:cBhvr>
                                      <p:tavLst>
                                        <p:tav tm="0">
                                          <p:val>
                                            <p:fltVal val="0"/>
                                          </p:val>
                                        </p:tav>
                                        <p:tav tm="100000">
                                          <p:val>
                                            <p:strVal val="#ppt_h"/>
                                          </p:val>
                                        </p:tav>
                                      </p:tavLst>
                                    </p:anim>
                                    <p:animEffect transition="in" filter="fade">
                                      <p:cBhvr>
                                        <p:cTn id="14" dur="125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bg/>
                                          </p:spTgt>
                                        </p:tgtEl>
                                        <p:attrNameLst>
                                          <p:attrName>style.visibility</p:attrName>
                                        </p:attrNameLst>
                                      </p:cBhvr>
                                      <p:to>
                                        <p:strVal val="visible"/>
                                      </p:to>
                                    </p:set>
                                    <p:animEffect transition="in" filter="wipe(down)">
                                      <p:cBhvr>
                                        <p:cTn id="19" dur="500"/>
                                        <p:tgtEl>
                                          <p:spTgt spid="8">
                                            <p:bg/>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down)">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wipe(down)">
                                      <p:cBhvr>
                                        <p:cTn id="3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uiExpand="1" build="p" bldLvl="2"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51277"/>
            <a:ext cx="9144000" cy="6851912"/>
          </a:xfrm>
          <a:prstGeom prst="rect">
            <a:avLst/>
          </a:prstGeom>
          <a:ln w="19050">
            <a:solidFill>
              <a:srgbClr val="035EA0"/>
            </a:solidFill>
          </a:ln>
          <a:effectLst>
            <a:outerShdw blurRad="292100" dist="139700" dir="2700000" algn="tl" rotWithShape="0">
              <a:srgbClr val="333333">
                <a:alpha val="65000"/>
              </a:srgbClr>
            </a:outerShdw>
          </a:effectLst>
        </p:spPr>
      </p:pic>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sp>
        <p:nvSpPr>
          <p:cNvPr id="7" name="Rectangle 6"/>
          <p:cNvSpPr/>
          <p:nvPr/>
        </p:nvSpPr>
        <p:spPr>
          <a:xfrm>
            <a:off x="6039293" y="611372"/>
            <a:ext cx="2860158" cy="2216887"/>
          </a:xfrm>
          <a:prstGeom prst="rect">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222324" y="0"/>
            <a:ext cx="8699351" cy="6858000"/>
          </a:xfrm>
          <a:prstGeom prst="rect">
            <a:avLst/>
          </a:prstGeom>
          <a:ln w="19050">
            <a:solidFill>
              <a:schemeClr val="accent4">
                <a:lumMod val="75000"/>
              </a:schemeClr>
            </a:solidFill>
          </a:ln>
          <a:effectLst>
            <a:outerShdw blurRad="292100" dist="139700" dir="2700000" algn="tl" rotWithShape="0">
              <a:srgbClr val="333333">
                <a:alpha val="65000"/>
              </a:srgbClr>
            </a:outerShdw>
          </a:effectLst>
        </p:spPr>
      </p:pic>
      <p:sp>
        <p:nvSpPr>
          <p:cNvPr id="9" name="Rectangular Callout 8"/>
          <p:cNvSpPr/>
          <p:nvPr/>
        </p:nvSpPr>
        <p:spPr>
          <a:xfrm>
            <a:off x="983511" y="2502287"/>
            <a:ext cx="7299251" cy="2037815"/>
          </a:xfrm>
          <a:prstGeom prst="wedgeRectCallout">
            <a:avLst>
              <a:gd name="adj1" fmla="val -18707"/>
              <a:gd name="adj2" fmla="val -68201"/>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The Construction and the Indicators for Domain III are identical to Domain I … EXCEPT they are applied to the </a:t>
            </a:r>
            <a:r>
              <a:rPr lang="en-US" sz="2400" b="1" u="sng" dirty="0" err="1"/>
              <a:t>EcoDis</a:t>
            </a:r>
            <a:r>
              <a:rPr lang="en-US" sz="2400" b="1" u="sng" dirty="0"/>
              <a:t> student group</a:t>
            </a:r>
            <a:r>
              <a:rPr lang="en-US" sz="2400" dirty="0"/>
              <a:t> instead of the </a:t>
            </a:r>
            <a:r>
              <a:rPr lang="en-US" sz="2400" b="1" u="sng" dirty="0"/>
              <a:t>All Students group</a:t>
            </a:r>
          </a:p>
        </p:txBody>
      </p:sp>
    </p:spTree>
    <p:extLst>
      <p:ext uri="{BB962C8B-B14F-4D97-AF65-F5344CB8AC3E}">
        <p14:creationId xmlns:p14="http://schemas.microsoft.com/office/powerpoint/2010/main" val="3302183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500" fill="hold"/>
                                        <p:tgtEl>
                                          <p:spTgt spid="2"/>
                                        </p:tgtEl>
                                        <p:attrNameLst>
                                          <p:attrName>ppt_w</p:attrName>
                                        </p:attrNameLst>
                                      </p:cBhvr>
                                      <p:tavLst>
                                        <p:tav tm="0">
                                          <p:val>
                                            <p:fltVal val="0"/>
                                          </p:val>
                                        </p:tav>
                                        <p:tav tm="100000">
                                          <p:val>
                                            <p:strVal val="#ppt_w"/>
                                          </p:val>
                                        </p:tav>
                                      </p:tavLst>
                                    </p:anim>
                                    <p:anim calcmode="lin" valueType="num">
                                      <p:cBhvr>
                                        <p:cTn id="13" dur="1500" fill="hold"/>
                                        <p:tgtEl>
                                          <p:spTgt spid="2"/>
                                        </p:tgtEl>
                                        <p:attrNameLst>
                                          <p:attrName>ppt_h</p:attrName>
                                        </p:attrNameLst>
                                      </p:cBhvr>
                                      <p:tavLst>
                                        <p:tav tm="0">
                                          <p:val>
                                            <p:fltVal val="0"/>
                                          </p:val>
                                        </p:tav>
                                        <p:tav tm="100000">
                                          <p:val>
                                            <p:strVal val="#ppt_h"/>
                                          </p:val>
                                        </p:tav>
                                      </p:tavLst>
                                    </p:anim>
                                    <p:animEffect transition="in" filter="fade">
                                      <p:cBhvr>
                                        <p:cTn id="14" dur="1500"/>
                                        <p:tgtEl>
                                          <p:spTgt spid="2"/>
                                        </p:tgtEl>
                                      </p:cBhvr>
                                    </p:animEffect>
                                  </p:childTnLst>
                                </p:cTn>
                              </p:par>
                              <p:par>
                                <p:cTn id="15" presetID="10" presetClass="exit" presetSubtype="0" fill="hold" grpId="1" nodeType="withEffect">
                                  <p:stCondLst>
                                    <p:cond delay="75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0" presetClass="exit" presetSubtype="0" fill="hold" nodeType="withEffect">
                                  <p:stCondLst>
                                    <p:cond delay="75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2" name="Picture 1"/>
          <p:cNvPicPr>
            <a:picLocks noChangeAspect="1"/>
          </p:cNvPicPr>
          <p:nvPr/>
        </p:nvPicPr>
        <p:blipFill>
          <a:blip r:embed="rId2"/>
          <a:stretch>
            <a:fillRect/>
          </a:stretch>
        </p:blipFill>
        <p:spPr>
          <a:xfrm>
            <a:off x="222324" y="0"/>
            <a:ext cx="8699351" cy="6858000"/>
          </a:xfrm>
          <a:prstGeom prst="rect">
            <a:avLst/>
          </a:prstGeom>
          <a:ln w="28575">
            <a:solidFill>
              <a:schemeClr val="accent4">
                <a:lumMod val="75000"/>
              </a:schemeClr>
            </a:solidFill>
          </a:ln>
          <a:effectLst>
            <a:outerShdw blurRad="292100" dist="139700" dir="2700000" algn="tl" rotWithShape="0">
              <a:srgbClr val="333333">
                <a:alpha val="65000"/>
              </a:srgbClr>
            </a:outerShdw>
          </a:effectLst>
        </p:spPr>
      </p:pic>
      <p:sp>
        <p:nvSpPr>
          <p:cNvPr id="9" name="Rectangular Callout 8"/>
          <p:cNvSpPr/>
          <p:nvPr/>
        </p:nvSpPr>
        <p:spPr>
          <a:xfrm>
            <a:off x="538962" y="58581"/>
            <a:ext cx="8192386" cy="1663894"/>
          </a:xfrm>
          <a:prstGeom prst="wedgeRectCallout">
            <a:avLst>
              <a:gd name="adj1" fmla="val -35628"/>
              <a:gd name="adj2" fmla="val 8490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u="sng" dirty="0"/>
          </a:p>
        </p:txBody>
      </p:sp>
      <p:sp>
        <p:nvSpPr>
          <p:cNvPr id="8" name="Rectangle 7"/>
          <p:cNvSpPr/>
          <p:nvPr/>
        </p:nvSpPr>
        <p:spPr>
          <a:xfrm>
            <a:off x="849235" y="218257"/>
            <a:ext cx="1695254" cy="1251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Domain III Score</a:t>
            </a:r>
            <a:endParaRPr lang="en-US" sz="2400" b="1" u="sng" dirty="0"/>
          </a:p>
        </p:txBody>
      </p:sp>
      <p:sp>
        <p:nvSpPr>
          <p:cNvPr id="10" name="Rectangle 9"/>
          <p:cNvSpPr/>
          <p:nvPr/>
        </p:nvSpPr>
        <p:spPr>
          <a:xfrm>
            <a:off x="2154900" y="395338"/>
            <a:ext cx="1092611" cy="828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endParaRPr lang="en-US" sz="2400" b="1" u="sng" dirty="0"/>
          </a:p>
        </p:txBody>
      </p:sp>
      <p:sp>
        <p:nvSpPr>
          <p:cNvPr id="11" name="Rectangle 10"/>
          <p:cNvSpPr/>
          <p:nvPr/>
        </p:nvSpPr>
        <p:spPr>
          <a:xfrm>
            <a:off x="2964266" y="290393"/>
            <a:ext cx="2148908" cy="11076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ACTUAL Domain I Score</a:t>
            </a:r>
          </a:p>
          <a:p>
            <a:pPr algn="ctr"/>
            <a:r>
              <a:rPr lang="en-US" sz="1400" dirty="0"/>
              <a:t>(for </a:t>
            </a:r>
            <a:r>
              <a:rPr lang="en-US" sz="1400" dirty="0" err="1"/>
              <a:t>EcoDis</a:t>
            </a:r>
            <a:r>
              <a:rPr lang="en-US" sz="1400" dirty="0"/>
              <a:t> Student Group)</a:t>
            </a:r>
          </a:p>
        </p:txBody>
      </p:sp>
      <p:sp>
        <p:nvSpPr>
          <p:cNvPr id="12" name="Rectangle 11"/>
          <p:cNvSpPr/>
          <p:nvPr/>
        </p:nvSpPr>
        <p:spPr>
          <a:xfrm>
            <a:off x="5150161" y="395338"/>
            <a:ext cx="718292" cy="828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endParaRPr lang="en-US" sz="2400" b="1" u="sng" dirty="0"/>
          </a:p>
        </p:txBody>
      </p:sp>
      <p:sp>
        <p:nvSpPr>
          <p:cNvPr id="13" name="Rectangle 12"/>
          <p:cNvSpPr/>
          <p:nvPr/>
        </p:nvSpPr>
        <p:spPr>
          <a:xfrm>
            <a:off x="6014664" y="336693"/>
            <a:ext cx="2148908" cy="11076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PREDICTED Domain I Score</a:t>
            </a:r>
          </a:p>
          <a:p>
            <a:pPr algn="ctr"/>
            <a:r>
              <a:rPr lang="en-US" sz="1400" dirty="0"/>
              <a:t>(for </a:t>
            </a:r>
            <a:r>
              <a:rPr lang="en-US" sz="1400" dirty="0" err="1"/>
              <a:t>EcoDis</a:t>
            </a:r>
            <a:r>
              <a:rPr lang="en-US" sz="1400" dirty="0"/>
              <a:t> Student Group)</a:t>
            </a:r>
          </a:p>
        </p:txBody>
      </p:sp>
    </p:spTree>
    <p:extLst>
      <p:ext uri="{BB962C8B-B14F-4D97-AF65-F5344CB8AC3E}">
        <p14:creationId xmlns:p14="http://schemas.microsoft.com/office/powerpoint/2010/main" val="1405936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out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out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0" grpId="0"/>
      <p:bldP spid="11" grpId="0"/>
      <p:bldP spid="12" grpId="0"/>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2" name="Picture 1"/>
          <p:cNvPicPr>
            <a:picLocks noChangeAspect="1"/>
          </p:cNvPicPr>
          <p:nvPr/>
        </p:nvPicPr>
        <p:blipFill>
          <a:blip r:embed="rId2"/>
          <a:stretch>
            <a:fillRect/>
          </a:stretch>
        </p:blipFill>
        <p:spPr>
          <a:xfrm>
            <a:off x="222324" y="0"/>
            <a:ext cx="8699351" cy="6858000"/>
          </a:xfrm>
          <a:prstGeom prst="rect">
            <a:avLst/>
          </a:prstGeom>
          <a:ln w="28575">
            <a:solidFill>
              <a:schemeClr val="accent4">
                <a:lumMod val="75000"/>
              </a:schemeClr>
            </a:solidFill>
          </a:ln>
          <a:effectLst>
            <a:outerShdw blurRad="292100" dist="139700" dir="2700000" algn="tl" rotWithShape="0">
              <a:srgbClr val="333333">
                <a:alpha val="65000"/>
              </a:srgbClr>
            </a:outerShdw>
          </a:effectLst>
        </p:spPr>
      </p:pic>
      <p:sp>
        <p:nvSpPr>
          <p:cNvPr id="9" name="Rectangular Callout 8"/>
          <p:cNvSpPr/>
          <p:nvPr/>
        </p:nvSpPr>
        <p:spPr>
          <a:xfrm>
            <a:off x="475806" y="2236270"/>
            <a:ext cx="8192386" cy="1663894"/>
          </a:xfrm>
          <a:prstGeom prst="wedgeRectCallout">
            <a:avLst>
              <a:gd name="adj1" fmla="val -16874"/>
              <a:gd name="adj2" fmla="val 11366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Letter Grade is then determined based on the</a:t>
            </a:r>
          </a:p>
          <a:p>
            <a:pPr algn="ctr"/>
            <a:r>
              <a:rPr lang="en-US" sz="3200" dirty="0"/>
              <a:t>Domain III Score</a:t>
            </a:r>
          </a:p>
        </p:txBody>
      </p:sp>
    </p:spTree>
    <p:extLst>
      <p:ext uri="{BB962C8B-B14F-4D97-AF65-F5344CB8AC3E}">
        <p14:creationId xmlns:p14="http://schemas.microsoft.com/office/powerpoint/2010/main" val="2060038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dfas</a:t>
            </a:r>
            <a:endParaRPr lang="en-US" dirty="0"/>
          </a:p>
        </p:txBody>
      </p:sp>
      <p:sp>
        <p:nvSpPr>
          <p:cNvPr id="3" name="Content Placeholder 2"/>
          <p:cNvSpPr>
            <a:spLocks noGrp="1"/>
          </p:cNvSpPr>
          <p:nvPr>
            <p:ph idx="1"/>
          </p:nvPr>
        </p:nvSpPr>
        <p:spPr/>
        <p:txBody>
          <a:bodyPr/>
          <a:lstStyle/>
          <a:p>
            <a:r>
              <a:rPr lang="en-US" dirty="0" err="1"/>
              <a:t>asdf</a:t>
            </a:r>
            <a:endParaRPr lang="en-US" dirty="0"/>
          </a:p>
        </p:txBody>
      </p:sp>
      <p:pic>
        <p:nvPicPr>
          <p:cNvPr id="4" name="Picture 3"/>
          <p:cNvPicPr>
            <a:picLocks noChangeAspect="1"/>
          </p:cNvPicPr>
          <p:nvPr/>
        </p:nvPicPr>
        <p:blipFill rotWithShape="1">
          <a:blip r:embed="rId2"/>
          <a:srcRect t="1745" b="3765"/>
          <a:stretch/>
        </p:blipFill>
        <p:spPr>
          <a:xfrm>
            <a:off x="0" y="0"/>
            <a:ext cx="9144000" cy="6911162"/>
          </a:xfrm>
          <a:prstGeom prst="rect">
            <a:avLst/>
          </a:prstGeom>
          <a:ln>
            <a:solidFill>
              <a:schemeClr val="tx1"/>
            </a:solidFill>
          </a:ln>
          <a:effectLst>
            <a:outerShdw blurRad="292100" dist="139700" dir="2700000" algn="tl" rotWithShape="0">
              <a:srgbClr val="333333">
                <a:alpha val="65000"/>
              </a:srgbClr>
            </a:outerShdw>
          </a:effectLst>
        </p:spPr>
      </p:pic>
      <p:sp>
        <p:nvSpPr>
          <p:cNvPr id="9" name="Rectangle 8"/>
          <p:cNvSpPr/>
          <p:nvPr/>
        </p:nvSpPr>
        <p:spPr>
          <a:xfrm>
            <a:off x="5089072" y="870857"/>
            <a:ext cx="2917372" cy="264703"/>
          </a:xfrm>
          <a:prstGeom prst="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890954" y="678353"/>
            <a:ext cx="8046720" cy="792941"/>
          </a:xfrm>
          <a:prstGeom prst="rect">
            <a:avLst/>
          </a:prstGeom>
          <a:ln w="38100">
            <a:solidFill>
              <a:srgbClr val="FF6600"/>
            </a:solidFill>
          </a:ln>
          <a:effectLst>
            <a:outerShdw blurRad="292100" dist="139700" dir="2700000" algn="tl" rotWithShape="0">
              <a:srgbClr val="333333">
                <a:alpha val="65000"/>
              </a:srgbClr>
            </a:outerShdw>
          </a:effectLst>
        </p:spPr>
      </p:pic>
      <p:sp>
        <p:nvSpPr>
          <p:cNvPr id="10" name="Rectangle 9"/>
          <p:cNvSpPr/>
          <p:nvPr/>
        </p:nvSpPr>
        <p:spPr>
          <a:xfrm>
            <a:off x="5121566" y="1807028"/>
            <a:ext cx="2917372" cy="915200"/>
          </a:xfrm>
          <a:prstGeom prst="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223567" y="1221448"/>
            <a:ext cx="5120640" cy="1548080"/>
          </a:xfrm>
          <a:prstGeom prst="rect">
            <a:avLst/>
          </a:prstGeom>
          <a:ln w="38100">
            <a:solidFill>
              <a:srgbClr val="FF6600"/>
            </a:solidFill>
          </a:ln>
          <a:effectLst>
            <a:outerShdw blurRad="292100" dist="139700" dir="2700000" algn="tl" rotWithShape="0">
              <a:srgbClr val="333333">
                <a:alpha val="65000"/>
              </a:srgbClr>
            </a:outerShdw>
          </a:effectLst>
        </p:spPr>
      </p:pic>
      <p:sp>
        <p:nvSpPr>
          <p:cNvPr id="13" name="Rectangle 12"/>
          <p:cNvSpPr/>
          <p:nvPr/>
        </p:nvSpPr>
        <p:spPr>
          <a:xfrm>
            <a:off x="5114146" y="2651292"/>
            <a:ext cx="3561767" cy="1773550"/>
          </a:xfrm>
          <a:prstGeom prst="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a:stretch>
            <a:fillRect/>
          </a:stretch>
        </p:blipFill>
        <p:spPr>
          <a:xfrm>
            <a:off x="527764" y="1674033"/>
            <a:ext cx="8229600" cy="3970962"/>
          </a:xfrm>
          <a:prstGeom prst="rect">
            <a:avLst/>
          </a:prstGeom>
          <a:ln w="38100">
            <a:solidFill>
              <a:srgbClr val="FF6600"/>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a:stretch>
            <a:fillRect/>
          </a:stretch>
        </p:blipFill>
        <p:spPr>
          <a:xfrm rot="21005109">
            <a:off x="65541" y="605838"/>
            <a:ext cx="8778240" cy="1652635"/>
          </a:xfrm>
          <a:prstGeom prst="rect">
            <a:avLst/>
          </a:prstGeom>
          <a:ln w="38100">
            <a:solidFill>
              <a:schemeClr val="tx1"/>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7"/>
          <a:stretch>
            <a:fillRect/>
          </a:stretch>
        </p:blipFill>
        <p:spPr>
          <a:xfrm rot="477707">
            <a:off x="351488" y="2378432"/>
            <a:ext cx="3992493" cy="4480560"/>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8"/>
          <a:stretch>
            <a:fillRect/>
          </a:stretch>
        </p:blipFill>
        <p:spPr>
          <a:xfrm rot="20918273">
            <a:off x="4404983" y="1720452"/>
            <a:ext cx="4389120" cy="4797112"/>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23430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750" fill="hold"/>
                                        <p:tgtEl>
                                          <p:spTgt spid="8"/>
                                        </p:tgtEl>
                                        <p:attrNameLst>
                                          <p:attrName>ppt_w</p:attrName>
                                        </p:attrNameLst>
                                      </p:cBhvr>
                                      <p:tavLst>
                                        <p:tav tm="0">
                                          <p:val>
                                            <p:fltVal val="0"/>
                                          </p:val>
                                        </p:tav>
                                        <p:tav tm="100000">
                                          <p:val>
                                            <p:strVal val="#ppt_w"/>
                                          </p:val>
                                        </p:tav>
                                      </p:tavLst>
                                    </p:anim>
                                    <p:anim calcmode="lin" valueType="num">
                                      <p:cBhvr>
                                        <p:cTn id="13" dur="750" fill="hold"/>
                                        <p:tgtEl>
                                          <p:spTgt spid="8"/>
                                        </p:tgtEl>
                                        <p:attrNameLst>
                                          <p:attrName>ppt_h</p:attrName>
                                        </p:attrNameLst>
                                      </p:cBhvr>
                                      <p:tavLst>
                                        <p:tav tm="0">
                                          <p:val>
                                            <p:fltVal val="0"/>
                                          </p:val>
                                        </p:tav>
                                        <p:tav tm="100000">
                                          <p:val>
                                            <p:strVal val="#ppt_h"/>
                                          </p:val>
                                        </p:tav>
                                      </p:tavLst>
                                    </p:anim>
                                    <p:animEffect transition="in" filter="fade">
                                      <p:cBhvr>
                                        <p:cTn id="14" dur="75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fltVal val="0"/>
                                          </p:val>
                                        </p:tav>
                                        <p:tav tm="100000">
                                          <p:val>
                                            <p:strVal val="#ppt_w"/>
                                          </p:val>
                                        </p:tav>
                                      </p:tavLst>
                                    </p:anim>
                                    <p:anim calcmode="lin" valueType="num">
                                      <p:cBhvr>
                                        <p:cTn id="25" dur="1000" fill="hold"/>
                                        <p:tgtEl>
                                          <p:spTgt spid="12"/>
                                        </p:tgtEl>
                                        <p:attrNameLst>
                                          <p:attrName>ppt_h</p:attrName>
                                        </p:attrNameLst>
                                      </p:cBhvr>
                                      <p:tavLst>
                                        <p:tav tm="0">
                                          <p:val>
                                            <p:fltVal val="0"/>
                                          </p:val>
                                        </p:tav>
                                        <p:tav tm="100000">
                                          <p:val>
                                            <p:strVal val="#ppt_h"/>
                                          </p:val>
                                        </p:tav>
                                      </p:tavLst>
                                    </p:anim>
                                    <p:anim calcmode="lin" valueType="num">
                                      <p:cBhvr>
                                        <p:cTn id="26" dur="1000" fill="hold"/>
                                        <p:tgtEl>
                                          <p:spTgt spid="12"/>
                                        </p:tgtEl>
                                        <p:attrNameLst>
                                          <p:attrName>style.rotation</p:attrName>
                                        </p:attrNameLst>
                                      </p:cBhvr>
                                      <p:tavLst>
                                        <p:tav tm="0">
                                          <p:val>
                                            <p:fltVal val="90"/>
                                          </p:val>
                                        </p:tav>
                                        <p:tav tm="100000">
                                          <p:val>
                                            <p:fltVal val="0"/>
                                          </p:val>
                                        </p:tav>
                                      </p:tavLst>
                                    </p:anim>
                                    <p:animEffect transition="in" filter="fade">
                                      <p:cBhvr>
                                        <p:cTn id="27" dur="1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5"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000"/>
                                        <p:tgtEl>
                                          <p:spTgt spid="14"/>
                                        </p:tgtEl>
                                      </p:cBhvr>
                                    </p:animEffect>
                                    <p:anim calcmode="lin" valueType="num">
                                      <p:cBhvr>
                                        <p:cTn id="38" dur="2000" fill="hold"/>
                                        <p:tgtEl>
                                          <p:spTgt spid="14"/>
                                        </p:tgtEl>
                                        <p:attrNameLst>
                                          <p:attrName>style.rotation</p:attrName>
                                        </p:attrNameLst>
                                      </p:cBhvr>
                                      <p:tavLst>
                                        <p:tav tm="0">
                                          <p:val>
                                            <p:fltVal val="720"/>
                                          </p:val>
                                        </p:tav>
                                        <p:tav tm="100000">
                                          <p:val>
                                            <p:fltVal val="0"/>
                                          </p:val>
                                        </p:tav>
                                      </p:tavLst>
                                    </p:anim>
                                    <p:anim calcmode="lin" valueType="num">
                                      <p:cBhvr>
                                        <p:cTn id="39" dur="2000" fill="hold"/>
                                        <p:tgtEl>
                                          <p:spTgt spid="14"/>
                                        </p:tgtEl>
                                        <p:attrNameLst>
                                          <p:attrName>ppt_h</p:attrName>
                                        </p:attrNameLst>
                                      </p:cBhvr>
                                      <p:tavLst>
                                        <p:tav tm="0">
                                          <p:val>
                                            <p:fltVal val="0"/>
                                          </p:val>
                                        </p:tav>
                                        <p:tav tm="100000">
                                          <p:val>
                                            <p:strVal val="#ppt_h"/>
                                          </p:val>
                                        </p:tav>
                                      </p:tavLst>
                                    </p:anim>
                                    <p:anim calcmode="lin" valueType="num">
                                      <p:cBhvr>
                                        <p:cTn id="40" dur="2000" fill="hold"/>
                                        <p:tgtEl>
                                          <p:spTgt spid="14"/>
                                        </p:tgtEl>
                                        <p:attrNameLst>
                                          <p:attrName>ppt_w</p:attrName>
                                        </p:attrNameLst>
                                      </p:cBhvr>
                                      <p:tavLst>
                                        <p:tav tm="0">
                                          <p:val>
                                            <p:fltVal val="0"/>
                                          </p:val>
                                        </p:tav>
                                        <p:tav tm="100000">
                                          <p:val>
                                            <p:strVal val="#ppt_w"/>
                                          </p:val>
                                        </p:tav>
                                      </p:tavLst>
                                    </p:anim>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1000" fill="hold"/>
                                        <p:tgtEl>
                                          <p:spTgt spid="5"/>
                                        </p:tgtEl>
                                        <p:attrNameLst>
                                          <p:attrName>ppt_w</p:attrName>
                                        </p:attrNameLst>
                                      </p:cBhvr>
                                      <p:tavLst>
                                        <p:tav tm="0">
                                          <p:val>
                                            <p:fltVal val="0"/>
                                          </p:val>
                                        </p:tav>
                                        <p:tav tm="100000">
                                          <p:val>
                                            <p:strVal val="#ppt_w"/>
                                          </p:val>
                                        </p:tav>
                                      </p:tavLst>
                                    </p:anim>
                                    <p:anim calcmode="lin" valueType="num">
                                      <p:cBhvr>
                                        <p:cTn id="46" dur="1000" fill="hold"/>
                                        <p:tgtEl>
                                          <p:spTgt spid="5"/>
                                        </p:tgtEl>
                                        <p:attrNameLst>
                                          <p:attrName>ppt_h</p:attrName>
                                        </p:attrNameLst>
                                      </p:cBhvr>
                                      <p:tavLst>
                                        <p:tav tm="0">
                                          <p:val>
                                            <p:fltVal val="0"/>
                                          </p:val>
                                        </p:tav>
                                        <p:tav tm="100000">
                                          <p:val>
                                            <p:strVal val="#ppt_h"/>
                                          </p:val>
                                        </p:tav>
                                      </p:tavLst>
                                    </p:anim>
                                    <p:anim calcmode="lin" valueType="num">
                                      <p:cBhvr>
                                        <p:cTn id="47" dur="1000" fill="hold"/>
                                        <p:tgtEl>
                                          <p:spTgt spid="5"/>
                                        </p:tgtEl>
                                        <p:attrNameLst>
                                          <p:attrName>style.rotation</p:attrName>
                                        </p:attrNameLst>
                                      </p:cBhvr>
                                      <p:tavLst>
                                        <p:tav tm="0">
                                          <p:val>
                                            <p:fltVal val="90"/>
                                          </p:val>
                                        </p:tav>
                                        <p:tav tm="100000">
                                          <p:val>
                                            <p:fltVal val="0"/>
                                          </p:val>
                                        </p:tav>
                                      </p:tavLst>
                                    </p:anim>
                                    <p:animEffect transition="in" filter="fade">
                                      <p:cBhvr>
                                        <p:cTn id="48" dur="10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500" fill="hold"/>
                                        <p:tgtEl>
                                          <p:spTgt spid="6"/>
                                        </p:tgtEl>
                                        <p:attrNameLst>
                                          <p:attrName>ppt_w</p:attrName>
                                        </p:attrNameLst>
                                      </p:cBhvr>
                                      <p:tavLst>
                                        <p:tav tm="0">
                                          <p:val>
                                            <p:fltVal val="0"/>
                                          </p:val>
                                        </p:tav>
                                        <p:tav tm="100000">
                                          <p:val>
                                            <p:strVal val="#ppt_w"/>
                                          </p:val>
                                        </p:tav>
                                      </p:tavLst>
                                    </p:anim>
                                    <p:anim calcmode="lin" valueType="num">
                                      <p:cBhvr>
                                        <p:cTn id="54" dur="500" fill="hold"/>
                                        <p:tgtEl>
                                          <p:spTgt spid="6"/>
                                        </p:tgtEl>
                                        <p:attrNameLst>
                                          <p:attrName>ppt_h</p:attrName>
                                        </p:attrNameLst>
                                      </p:cBhvr>
                                      <p:tavLst>
                                        <p:tav tm="0">
                                          <p:val>
                                            <p:fltVal val="0"/>
                                          </p:val>
                                        </p:tav>
                                        <p:tav tm="100000">
                                          <p:val>
                                            <p:strVal val="#ppt_h"/>
                                          </p:val>
                                        </p:tav>
                                      </p:tavLst>
                                    </p:anim>
                                    <p:animEffect transition="in" filter="fade">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p:cTn id="60" dur="1000" fill="hold"/>
                                        <p:tgtEl>
                                          <p:spTgt spid="7"/>
                                        </p:tgtEl>
                                        <p:attrNameLst>
                                          <p:attrName>ppt_w</p:attrName>
                                        </p:attrNameLst>
                                      </p:cBhvr>
                                      <p:tavLst>
                                        <p:tav tm="0">
                                          <p:val>
                                            <p:fltVal val="0"/>
                                          </p:val>
                                        </p:tav>
                                        <p:tav tm="100000">
                                          <p:val>
                                            <p:strVal val="#ppt_w"/>
                                          </p:val>
                                        </p:tav>
                                      </p:tavLst>
                                    </p:anim>
                                    <p:anim calcmode="lin" valueType="num">
                                      <p:cBhvr>
                                        <p:cTn id="61" dur="1000" fill="hold"/>
                                        <p:tgtEl>
                                          <p:spTgt spid="7"/>
                                        </p:tgtEl>
                                        <p:attrNameLst>
                                          <p:attrName>ppt_h</p:attrName>
                                        </p:attrNameLst>
                                      </p:cBhvr>
                                      <p:tavLst>
                                        <p:tav tm="0">
                                          <p:val>
                                            <p:fltVal val="0"/>
                                          </p:val>
                                        </p:tav>
                                        <p:tav tm="100000">
                                          <p:val>
                                            <p:strVal val="#ppt_h"/>
                                          </p:val>
                                        </p:tav>
                                      </p:tavLst>
                                    </p:anim>
                                    <p:anim calcmode="lin" valueType="num">
                                      <p:cBhvr>
                                        <p:cTn id="62" dur="1000" fill="hold"/>
                                        <p:tgtEl>
                                          <p:spTgt spid="7"/>
                                        </p:tgtEl>
                                        <p:attrNameLst>
                                          <p:attrName>style.rotation</p:attrName>
                                        </p:attrNameLst>
                                      </p:cBhvr>
                                      <p:tavLst>
                                        <p:tav tm="0">
                                          <p:val>
                                            <p:fltVal val="90"/>
                                          </p:val>
                                        </p:tav>
                                        <p:tav tm="100000">
                                          <p:val>
                                            <p:fltVal val="0"/>
                                          </p:val>
                                        </p:tav>
                                      </p:tavLst>
                                    </p:anim>
                                    <p:animEffect transition="in" filter="fade">
                                      <p:cBhvr>
                                        <p:cTn id="6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1763" y="839972"/>
            <a:ext cx="8596423" cy="5069692"/>
          </a:xfrm>
          <a:noFill/>
        </p:spPr>
        <p:txBody>
          <a:bodyPr anchor="ctr">
            <a:noAutofit/>
          </a:bodyPr>
          <a:lstStyle/>
          <a:p>
            <a:pPr marL="0" indent="0" algn="ctr">
              <a:lnSpc>
                <a:spcPct val="100000"/>
              </a:lnSpc>
              <a:spcBef>
                <a:spcPts val="600"/>
              </a:spcBef>
              <a:buNone/>
            </a:pPr>
            <a:r>
              <a:rPr lang="en-US" sz="6600" dirty="0">
                <a:solidFill>
                  <a:srgbClr val="FF6600"/>
                </a:solidFill>
                <a:latin typeface="Century Gothic" panose="020B0502020202020204" pitchFamily="34" charset="0"/>
              </a:rPr>
              <a:t>PROPOSED commissioner rule relating to STAAR performance standards </a:t>
            </a:r>
            <a:endParaRPr lang="en-US" sz="6600" dirty="0">
              <a:solidFill>
                <a:srgbClr val="800080"/>
              </a:solidFill>
              <a:latin typeface="Century Gothic" panose="020B0502020202020204" pitchFamily="34" charset="0"/>
            </a:endParaRPr>
          </a:p>
        </p:txBody>
      </p:sp>
    </p:spTree>
    <p:extLst>
      <p:ext uri="{BB962C8B-B14F-4D97-AF65-F5344CB8AC3E}">
        <p14:creationId xmlns:p14="http://schemas.microsoft.com/office/powerpoint/2010/main" val="1416664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5949" y="504882"/>
            <a:ext cx="8155399" cy="5475181"/>
          </a:xfrm>
        </p:spPr>
        <p:txBody>
          <a:bodyPr>
            <a:normAutofit fontScale="90000"/>
          </a:bodyPr>
          <a:lstStyle/>
          <a:p>
            <a:pPr algn="ctr">
              <a:lnSpc>
                <a:spcPct val="100000"/>
              </a:lnSpc>
            </a:pPr>
            <a:r>
              <a:rPr lang="en-US" sz="19900" dirty="0">
                <a:solidFill>
                  <a:schemeClr val="bg1"/>
                </a:solidFill>
              </a:rPr>
              <a:t>got</a:t>
            </a:r>
            <a:br>
              <a:rPr lang="en-US" sz="19900" dirty="0">
                <a:solidFill>
                  <a:schemeClr val="bg1"/>
                </a:solidFill>
              </a:rPr>
            </a:br>
            <a:r>
              <a:rPr lang="en-US" sz="19900" dirty="0">
                <a:solidFill>
                  <a:schemeClr val="bg1"/>
                </a:solidFill>
              </a:rPr>
              <a:t>it?</a:t>
            </a:r>
          </a:p>
        </p:txBody>
      </p:sp>
      <p:pic>
        <p:nvPicPr>
          <p:cNvPr id="4" name="Boring_Economics_Teacher_1">
            <a:hlinkClick r:id="" action="ppaction://media"/>
          </p:cNvPr>
          <p:cNvPicPr>
            <a:picLocks noChangeAspect="1"/>
          </p:cNvPicPr>
          <p:nvPr>
            <a:videoFile r:link="rId1"/>
            <p:extLst>
              <p:ext uri="{DAA4B4D4-6D71-4841-9C94-3DE7FCFB9230}">
                <p14:media xmlns:p14="http://schemas.microsoft.com/office/powerpoint/2010/main" r:embed="rId2">
                  <p14:trim st="6996" end="64055"/>
                </p14:media>
              </p:ext>
            </p:extLst>
          </p:nvPr>
        </p:nvPicPr>
        <p:blipFill>
          <a:blip r:embed="rId4"/>
          <a:stretch>
            <a:fillRect/>
          </a:stretch>
        </p:blipFill>
        <p:spPr>
          <a:xfrm>
            <a:off x="2231508" y="2132443"/>
            <a:ext cx="6096000" cy="3429000"/>
          </a:xfrm>
          <a:prstGeom prst="rect">
            <a:avLst/>
          </a:prstGeom>
        </p:spPr>
      </p:pic>
    </p:spTree>
    <p:extLst>
      <p:ext uri="{BB962C8B-B14F-4D97-AF65-F5344CB8AC3E}">
        <p14:creationId xmlns:p14="http://schemas.microsoft.com/office/powerpoint/2010/main" val="31848225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4"/>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43539" y="1002155"/>
            <a:ext cx="3223373" cy="4279531"/>
          </a:xfrm>
        </p:spPr>
        <p:txBody>
          <a:bodyPr>
            <a:normAutofit/>
          </a:bodyPr>
          <a:lstStyle/>
          <a:p>
            <a:pPr>
              <a:lnSpc>
                <a:spcPct val="120000"/>
              </a:lnSpc>
            </a:pPr>
            <a:r>
              <a:rPr lang="en-US" sz="4000" dirty="0">
                <a:solidFill>
                  <a:schemeClr val="accent4">
                    <a:lumMod val="75000"/>
                  </a:schemeClr>
                </a:solidFill>
              </a:rPr>
              <a:t>so what’s </a:t>
            </a:r>
            <a:r>
              <a:rPr lang="en-US" sz="4000" u="sng" dirty="0">
                <a:solidFill>
                  <a:schemeClr val="accent4">
                    <a:lumMod val="75000"/>
                  </a:schemeClr>
                </a:solidFill>
              </a:rPr>
              <a:t>really</a:t>
            </a:r>
            <a:r>
              <a:rPr lang="en-US" sz="4000" dirty="0">
                <a:solidFill>
                  <a:schemeClr val="accent4">
                    <a:lumMod val="75000"/>
                  </a:schemeClr>
                </a:solidFill>
              </a:rPr>
              <a:t> going on in Domain III?</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835" b="17209"/>
          <a:stretch/>
        </p:blipFill>
        <p:spPr>
          <a:xfrm>
            <a:off x="3291840" y="52458"/>
            <a:ext cx="5852160" cy="6178926"/>
          </a:xfrm>
          <a:prstGeom prst="rect">
            <a:avLst/>
          </a:prstGeom>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88682"/>
          <a:stretch/>
        </p:blipFill>
        <p:spPr>
          <a:xfrm>
            <a:off x="3200400" y="6024444"/>
            <a:ext cx="5943600" cy="833556"/>
          </a:xfrm>
          <a:prstGeom prst="rect">
            <a:avLst/>
          </a:prstGeom>
        </p:spPr>
      </p:pic>
    </p:spTree>
    <p:extLst>
      <p:ext uri="{BB962C8B-B14F-4D97-AF65-F5344CB8AC3E}">
        <p14:creationId xmlns:p14="http://schemas.microsoft.com/office/powerpoint/2010/main" val="23340559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anim calcmode="lin" valueType="num">
                                      <p:cBhvr>
                                        <p:cTn id="10" dur="2000" fill="hold"/>
                                        <p:tgtEl>
                                          <p:spTgt spid="8"/>
                                        </p:tgtEl>
                                        <p:attrNameLst>
                                          <p:attrName>ppt_x</p:attrName>
                                        </p:attrNameLst>
                                      </p:cBhvr>
                                      <p:tavLst>
                                        <p:tav tm="0">
                                          <p:val>
                                            <p:fltVal val="0.5"/>
                                          </p:val>
                                        </p:tav>
                                        <p:tav tm="100000">
                                          <p:val>
                                            <p:strVal val="#ppt_x"/>
                                          </p:val>
                                        </p:tav>
                                      </p:tavLst>
                                    </p:anim>
                                    <p:anim calcmode="lin" valueType="num">
                                      <p:cBhvr>
                                        <p:cTn id="11" dur="20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218880759"/>
              </p:ext>
            </p:extLst>
          </p:nvPr>
        </p:nvGraphicFramePr>
        <p:xfrm>
          <a:off x="4763" y="0"/>
          <a:ext cx="9167812" cy="6948488"/>
        </p:xfrm>
        <a:graphic>
          <a:graphicData uri="http://schemas.openxmlformats.org/drawingml/2006/chart">
            <c:chart xmlns:c="http://schemas.openxmlformats.org/drawingml/2006/chart" xmlns:r="http://schemas.openxmlformats.org/officeDocument/2006/relationships" r:id="rId2"/>
          </a:graphicData>
        </a:graphic>
      </p:graphicFrame>
      <p:sp>
        <p:nvSpPr>
          <p:cNvPr id="4" name="Content Placeholder 2"/>
          <p:cNvSpPr>
            <a:spLocks noGrp="1"/>
          </p:cNvSpPr>
          <p:nvPr>
            <p:ph idx="1"/>
          </p:nvPr>
        </p:nvSpPr>
        <p:spPr>
          <a:xfrm>
            <a:off x="930349" y="4322135"/>
            <a:ext cx="7740503" cy="1823483"/>
          </a:xfrm>
          <a:solidFill>
            <a:schemeClr val="accent4">
              <a:lumMod val="75000"/>
            </a:schemeClr>
          </a:solidFill>
        </p:spPr>
        <p:txBody>
          <a:bodyPr anchor="ctr">
            <a:normAutofit fontScale="62500" lnSpcReduction="20000"/>
          </a:bodyPr>
          <a:lstStyle/>
          <a:p>
            <a:pPr marL="457200" indent="-457200">
              <a:lnSpc>
                <a:spcPct val="120000"/>
              </a:lnSpc>
              <a:buFont typeface="+mj-lt"/>
              <a:buAutoNum type="arabicPeriod"/>
            </a:pPr>
            <a:r>
              <a:rPr lang="en-US" sz="2400" dirty="0">
                <a:solidFill>
                  <a:schemeClr val="bg1"/>
                </a:solidFill>
              </a:rPr>
              <a:t>TEA created a scatter plot chart based on </a:t>
            </a:r>
            <a:r>
              <a:rPr lang="en-US" sz="2400" b="1" u="sng" dirty="0">
                <a:solidFill>
                  <a:schemeClr val="bg1"/>
                </a:solidFill>
              </a:rPr>
              <a:t>2015-16 STAAR performance </a:t>
            </a:r>
            <a:r>
              <a:rPr lang="en-US" sz="2400" dirty="0">
                <a:solidFill>
                  <a:schemeClr val="bg1"/>
                </a:solidFill>
              </a:rPr>
              <a:t>of </a:t>
            </a:r>
            <a:r>
              <a:rPr lang="en-US" sz="2400" dirty="0" err="1">
                <a:solidFill>
                  <a:schemeClr val="bg1"/>
                </a:solidFill>
              </a:rPr>
              <a:t>EcoDis</a:t>
            </a:r>
            <a:r>
              <a:rPr lang="en-US" sz="2400" dirty="0">
                <a:solidFill>
                  <a:schemeClr val="bg1"/>
                </a:solidFill>
              </a:rPr>
              <a:t> students</a:t>
            </a:r>
          </a:p>
          <a:p>
            <a:pPr marL="457200" indent="-457200">
              <a:lnSpc>
                <a:spcPct val="120000"/>
              </a:lnSpc>
              <a:spcBef>
                <a:spcPts val="600"/>
              </a:spcBef>
              <a:buFont typeface="+mj-lt"/>
              <a:buAutoNum type="arabicPeriod"/>
            </a:pPr>
            <a:r>
              <a:rPr lang="en-US" sz="2400" dirty="0">
                <a:solidFill>
                  <a:schemeClr val="bg1"/>
                </a:solidFill>
              </a:rPr>
              <a:t>Each </a:t>
            </a:r>
            <a:r>
              <a:rPr lang="en-US" sz="2400" b="1" dirty="0">
                <a:solidFill>
                  <a:schemeClr val="bg1"/>
                </a:solidFill>
              </a:rPr>
              <a:t>campus type </a:t>
            </a:r>
            <a:r>
              <a:rPr lang="en-US" sz="2400" dirty="0">
                <a:solidFill>
                  <a:schemeClr val="bg1"/>
                </a:solidFill>
              </a:rPr>
              <a:t>or district was mapped on a separate chart</a:t>
            </a:r>
          </a:p>
          <a:p>
            <a:pPr marL="457200" indent="-457200">
              <a:lnSpc>
                <a:spcPct val="120000"/>
              </a:lnSpc>
              <a:spcBef>
                <a:spcPts val="600"/>
              </a:spcBef>
              <a:buFont typeface="+mj-lt"/>
              <a:buAutoNum type="arabicPeriod"/>
            </a:pPr>
            <a:r>
              <a:rPr lang="en-US" sz="2400" dirty="0">
                <a:solidFill>
                  <a:schemeClr val="bg1"/>
                </a:solidFill>
              </a:rPr>
              <a:t>Two variables:</a:t>
            </a:r>
          </a:p>
          <a:p>
            <a:pPr marL="914400" lvl="1" indent="-339725">
              <a:lnSpc>
                <a:spcPct val="120000"/>
              </a:lnSpc>
              <a:spcBef>
                <a:spcPts val="300"/>
              </a:spcBef>
              <a:buFont typeface="+mj-lt"/>
              <a:buAutoNum type="alphaLcParenR"/>
            </a:pPr>
            <a:r>
              <a:rPr lang="en-US" sz="2000" dirty="0">
                <a:solidFill>
                  <a:schemeClr val="bg1"/>
                </a:solidFill>
              </a:rPr>
              <a:t>% of </a:t>
            </a:r>
            <a:r>
              <a:rPr lang="en-US" sz="2000" dirty="0" err="1">
                <a:solidFill>
                  <a:schemeClr val="bg1"/>
                </a:solidFill>
              </a:rPr>
              <a:t>EcoDis</a:t>
            </a:r>
            <a:r>
              <a:rPr lang="en-US" sz="2000" dirty="0">
                <a:solidFill>
                  <a:schemeClr val="bg1"/>
                </a:solidFill>
              </a:rPr>
              <a:t> students (x axis)</a:t>
            </a:r>
          </a:p>
          <a:p>
            <a:pPr marL="914400" lvl="1" indent="-339725">
              <a:lnSpc>
                <a:spcPct val="120000"/>
              </a:lnSpc>
              <a:spcBef>
                <a:spcPts val="300"/>
              </a:spcBef>
              <a:buFont typeface="+mj-lt"/>
              <a:buAutoNum type="alphaLcParenR"/>
            </a:pPr>
            <a:r>
              <a:rPr lang="en-US" sz="2000" dirty="0">
                <a:solidFill>
                  <a:schemeClr val="bg1"/>
                </a:solidFill>
              </a:rPr>
              <a:t>Domain I score for the </a:t>
            </a:r>
            <a:r>
              <a:rPr lang="en-US" sz="2000" dirty="0" err="1">
                <a:solidFill>
                  <a:schemeClr val="bg1"/>
                </a:solidFill>
              </a:rPr>
              <a:t>EcoDis</a:t>
            </a:r>
            <a:r>
              <a:rPr lang="en-US" sz="2000" dirty="0">
                <a:solidFill>
                  <a:schemeClr val="bg1"/>
                </a:solidFill>
              </a:rPr>
              <a:t> Student Group (y axis)</a:t>
            </a:r>
          </a:p>
          <a:p>
            <a:pPr marL="457200" indent="-457200">
              <a:lnSpc>
                <a:spcPct val="120000"/>
              </a:lnSpc>
              <a:spcBef>
                <a:spcPts val="600"/>
              </a:spcBef>
              <a:buFont typeface="+mj-lt"/>
              <a:buAutoNum type="arabicPeriod"/>
            </a:pPr>
            <a:r>
              <a:rPr lang="en-US" sz="2400" dirty="0">
                <a:solidFill>
                  <a:schemeClr val="bg1"/>
                </a:solidFill>
              </a:rPr>
              <a:t>Each dot on this chart represents a middle school campus</a:t>
            </a:r>
          </a:p>
        </p:txBody>
      </p:sp>
      <p:sp>
        <p:nvSpPr>
          <p:cNvPr id="2" name="Left Arrow 1"/>
          <p:cNvSpPr/>
          <p:nvPr/>
        </p:nvSpPr>
        <p:spPr>
          <a:xfrm>
            <a:off x="6066594" y="-120834"/>
            <a:ext cx="2832858" cy="994144"/>
          </a:xfrm>
          <a:prstGeom prst="leftArrow">
            <a:avLst>
              <a:gd name="adj1" fmla="val 62329"/>
              <a:gd name="adj2"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This chart maps performance of Middle School campuses</a:t>
            </a:r>
          </a:p>
        </p:txBody>
      </p:sp>
      <p:sp>
        <p:nvSpPr>
          <p:cNvPr id="5" name="Left Arrow 4"/>
          <p:cNvSpPr/>
          <p:nvPr/>
        </p:nvSpPr>
        <p:spPr>
          <a:xfrm>
            <a:off x="5767110" y="6303779"/>
            <a:ext cx="1760741" cy="765543"/>
          </a:xfrm>
          <a:prstGeom prst="leftArrow">
            <a:avLst>
              <a:gd name="adj1" fmla="val 62329"/>
              <a:gd name="adj2"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 axis</a:t>
            </a:r>
          </a:p>
        </p:txBody>
      </p:sp>
      <p:sp>
        <p:nvSpPr>
          <p:cNvPr id="6" name="Down Arrow 5"/>
          <p:cNvSpPr/>
          <p:nvPr/>
        </p:nvSpPr>
        <p:spPr>
          <a:xfrm>
            <a:off x="-105522" y="609601"/>
            <a:ext cx="1066107" cy="1213385"/>
          </a:xfrm>
          <a:prstGeom prst="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 axis</a:t>
            </a:r>
          </a:p>
        </p:txBody>
      </p:sp>
      <p:sp>
        <p:nvSpPr>
          <p:cNvPr id="9" name="Left Arrow 8"/>
          <p:cNvSpPr/>
          <p:nvPr/>
        </p:nvSpPr>
        <p:spPr>
          <a:xfrm>
            <a:off x="1567249" y="2063769"/>
            <a:ext cx="2839945" cy="1475710"/>
          </a:xfrm>
          <a:prstGeom prst="leftArrow">
            <a:avLst>
              <a:gd name="adj1" fmla="val 62329"/>
              <a:gd name="adj2"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This campus:</a:t>
            </a:r>
          </a:p>
          <a:p>
            <a:r>
              <a:rPr lang="en-US" sz="1400" dirty="0"/>
              <a:t>% </a:t>
            </a:r>
            <a:r>
              <a:rPr lang="en-US" sz="1400" dirty="0" err="1"/>
              <a:t>EcoDis</a:t>
            </a:r>
            <a:r>
              <a:rPr lang="en-US" sz="1400" dirty="0"/>
              <a:t> = 8.0%</a:t>
            </a:r>
          </a:p>
          <a:p>
            <a:r>
              <a:rPr lang="en-US" sz="1400" dirty="0"/>
              <a:t>Domain I Score for </a:t>
            </a:r>
            <a:r>
              <a:rPr lang="en-US" sz="1400" dirty="0" err="1"/>
              <a:t>EcoDis</a:t>
            </a:r>
            <a:r>
              <a:rPr lang="en-US" sz="1400" dirty="0"/>
              <a:t> = 40</a:t>
            </a:r>
          </a:p>
        </p:txBody>
      </p:sp>
      <p:sp>
        <p:nvSpPr>
          <p:cNvPr id="10" name="Left Arrow 9"/>
          <p:cNvSpPr/>
          <p:nvPr/>
        </p:nvSpPr>
        <p:spPr>
          <a:xfrm>
            <a:off x="6304056" y="2749014"/>
            <a:ext cx="2770832" cy="1540501"/>
          </a:xfrm>
          <a:prstGeom prst="leftArrow">
            <a:avLst>
              <a:gd name="adj1" fmla="val 62329"/>
              <a:gd name="adj2" fmla="val 40682"/>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This campus:</a:t>
            </a:r>
          </a:p>
          <a:p>
            <a:r>
              <a:rPr lang="en-US" sz="1400" dirty="0"/>
              <a:t>% </a:t>
            </a:r>
            <a:r>
              <a:rPr lang="en-US" sz="1400" dirty="0" err="1"/>
              <a:t>EcoDis</a:t>
            </a:r>
            <a:r>
              <a:rPr lang="en-US" sz="1400" dirty="0"/>
              <a:t> = 67.6%</a:t>
            </a:r>
          </a:p>
          <a:p>
            <a:r>
              <a:rPr lang="en-US" sz="1400" dirty="0"/>
              <a:t>Domain I Score for </a:t>
            </a:r>
            <a:r>
              <a:rPr lang="en-US" sz="1400" dirty="0" err="1"/>
              <a:t>EcoDis</a:t>
            </a:r>
            <a:r>
              <a:rPr lang="en-US" sz="1400" dirty="0"/>
              <a:t> = 35</a:t>
            </a:r>
          </a:p>
        </p:txBody>
      </p:sp>
      <p:pic>
        <p:nvPicPr>
          <p:cNvPr id="11" name="Picture 10"/>
          <p:cNvPicPr>
            <a:picLocks noChangeAspect="1"/>
          </p:cNvPicPr>
          <p:nvPr/>
        </p:nvPicPr>
        <p:blipFill rotWithShape="1">
          <a:blip r:embed="rId3"/>
          <a:srcRect l="13907"/>
          <a:stretch/>
        </p:blipFill>
        <p:spPr>
          <a:xfrm>
            <a:off x="1028122" y="74794"/>
            <a:ext cx="4738603" cy="2011680"/>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4800600" y="490537"/>
            <a:ext cx="871870" cy="221843"/>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054547" y="1663497"/>
            <a:ext cx="502920" cy="347472"/>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ular Callout 13"/>
          <p:cNvSpPr/>
          <p:nvPr/>
        </p:nvSpPr>
        <p:spPr>
          <a:xfrm>
            <a:off x="4996570" y="948104"/>
            <a:ext cx="2770832" cy="1540501"/>
          </a:xfrm>
          <a:prstGeom prst="wedgeRectCallout">
            <a:avLst>
              <a:gd name="adj1" fmla="val -64387"/>
              <a:gd name="adj2" fmla="val -341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65.5 + 29.1 = 8.9 = 103.5</a:t>
            </a:r>
          </a:p>
          <a:p>
            <a:pPr algn="ctr"/>
            <a:endParaRPr lang="en-US" sz="1400" dirty="0"/>
          </a:p>
          <a:p>
            <a:pPr algn="ctr"/>
            <a:r>
              <a:rPr lang="en-US" sz="1400" dirty="0"/>
              <a:t>103.5 ÷ 300 = 34.5</a:t>
            </a:r>
          </a:p>
          <a:p>
            <a:pPr algn="ctr"/>
            <a:endParaRPr lang="en-US" sz="1400" dirty="0"/>
          </a:p>
          <a:p>
            <a:pPr algn="ctr"/>
            <a:r>
              <a:rPr lang="en-US" sz="1400" dirty="0"/>
              <a:t>… which rounds to 35</a:t>
            </a:r>
          </a:p>
        </p:txBody>
      </p:sp>
    </p:spTree>
    <p:extLst>
      <p:ext uri="{BB962C8B-B14F-4D97-AF65-F5344CB8AC3E}">
        <p14:creationId xmlns:p14="http://schemas.microsoft.com/office/powerpoint/2010/main" val="1433700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barn(inVertical)">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1+#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barn(inVertical)">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barn(inVertical)">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1+#ppt_w/2"/>
                                          </p:val>
                                        </p:tav>
                                        <p:tav tm="100000">
                                          <p:val>
                                            <p:strVal val="#ppt_x"/>
                                          </p:val>
                                        </p:tav>
                                      </p:tavLst>
                                    </p:anim>
                                    <p:anim calcmode="lin" valueType="num">
                                      <p:cBhvr additive="base">
                                        <p:cTn id="3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Effect transition="in" filter="barn(inVertical)">
                                      <p:cBhvr>
                                        <p:cTn id="44" dur="500"/>
                                        <p:tgtEl>
                                          <p:spTgt spid="4">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animEffect transition="in" filter="barn(inVertical)">
                                      <p:cBhvr>
                                        <p:cTn id="55" dur="500"/>
                                        <p:tgtEl>
                                          <p:spTgt spid="4">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additive="base">
                                        <p:cTn id="60" dur="500" fill="hold"/>
                                        <p:tgtEl>
                                          <p:spTgt spid="9"/>
                                        </p:tgtEl>
                                        <p:attrNameLst>
                                          <p:attrName>ppt_x</p:attrName>
                                        </p:attrNameLst>
                                      </p:cBhvr>
                                      <p:tavLst>
                                        <p:tav tm="0">
                                          <p:val>
                                            <p:strVal val="1+#ppt_w/2"/>
                                          </p:val>
                                        </p:tav>
                                        <p:tav tm="100000">
                                          <p:val>
                                            <p:strVal val="#ppt_x"/>
                                          </p:val>
                                        </p:tav>
                                      </p:tavLst>
                                    </p:anim>
                                    <p:anim calcmode="lin" valueType="num">
                                      <p:cBhvr additive="base">
                                        <p:cTn id="6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additive="base">
                                        <p:cTn id="66" dur="500" fill="hold"/>
                                        <p:tgtEl>
                                          <p:spTgt spid="10"/>
                                        </p:tgtEl>
                                        <p:attrNameLst>
                                          <p:attrName>ppt_x</p:attrName>
                                        </p:attrNameLst>
                                      </p:cBhvr>
                                      <p:tavLst>
                                        <p:tav tm="0">
                                          <p:val>
                                            <p:strVal val="1+#ppt_w/2"/>
                                          </p:val>
                                        </p:tav>
                                        <p:tav tm="100000">
                                          <p:val>
                                            <p:strVal val="#ppt_x"/>
                                          </p:val>
                                        </p:tav>
                                      </p:tavLst>
                                    </p:anim>
                                    <p:anim calcmode="lin" valueType="num">
                                      <p:cBhvr additive="base">
                                        <p:cTn id="6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31" presetClass="entr" presetSubtype="0"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p:cTn id="72" dur="1000" fill="hold"/>
                                        <p:tgtEl>
                                          <p:spTgt spid="11"/>
                                        </p:tgtEl>
                                        <p:attrNameLst>
                                          <p:attrName>ppt_w</p:attrName>
                                        </p:attrNameLst>
                                      </p:cBhvr>
                                      <p:tavLst>
                                        <p:tav tm="0">
                                          <p:val>
                                            <p:fltVal val="0"/>
                                          </p:val>
                                        </p:tav>
                                        <p:tav tm="100000">
                                          <p:val>
                                            <p:strVal val="#ppt_w"/>
                                          </p:val>
                                        </p:tav>
                                      </p:tavLst>
                                    </p:anim>
                                    <p:anim calcmode="lin" valueType="num">
                                      <p:cBhvr>
                                        <p:cTn id="73" dur="1000" fill="hold"/>
                                        <p:tgtEl>
                                          <p:spTgt spid="11"/>
                                        </p:tgtEl>
                                        <p:attrNameLst>
                                          <p:attrName>ppt_h</p:attrName>
                                        </p:attrNameLst>
                                      </p:cBhvr>
                                      <p:tavLst>
                                        <p:tav tm="0">
                                          <p:val>
                                            <p:fltVal val="0"/>
                                          </p:val>
                                        </p:tav>
                                        <p:tav tm="100000">
                                          <p:val>
                                            <p:strVal val="#ppt_h"/>
                                          </p:val>
                                        </p:tav>
                                      </p:tavLst>
                                    </p:anim>
                                    <p:anim calcmode="lin" valueType="num">
                                      <p:cBhvr>
                                        <p:cTn id="74" dur="1000" fill="hold"/>
                                        <p:tgtEl>
                                          <p:spTgt spid="11"/>
                                        </p:tgtEl>
                                        <p:attrNameLst>
                                          <p:attrName>style.rotation</p:attrName>
                                        </p:attrNameLst>
                                      </p:cBhvr>
                                      <p:tavLst>
                                        <p:tav tm="0">
                                          <p:val>
                                            <p:fltVal val="90"/>
                                          </p:val>
                                        </p:tav>
                                        <p:tav tm="100000">
                                          <p:val>
                                            <p:fltVal val="0"/>
                                          </p:val>
                                        </p:tav>
                                      </p:tavLst>
                                    </p:anim>
                                    <p:animEffect transition="in" filter="fade">
                                      <p:cBhvr>
                                        <p:cTn id="75" dur="1000"/>
                                        <p:tgtEl>
                                          <p:spTgt spid="11"/>
                                        </p:tgtEl>
                                      </p:cBhvr>
                                    </p:animEffect>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grpId="0" nodeType="click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wheel(1)">
                                      <p:cBhvr>
                                        <p:cTn id="80" dur="2000"/>
                                        <p:tgtEl>
                                          <p:spTgt spid="12"/>
                                        </p:tgtEl>
                                      </p:cBhvr>
                                    </p:animEffect>
                                  </p:childTnLst>
                                </p:cTn>
                              </p:par>
                            </p:childTnLst>
                          </p:cTn>
                        </p:par>
                      </p:childTnLst>
                    </p:cTn>
                  </p:par>
                  <p:par>
                    <p:cTn id="81" fill="hold">
                      <p:stCondLst>
                        <p:cond delay="indefinite"/>
                      </p:stCondLst>
                      <p:childTnLst>
                        <p:par>
                          <p:cTn id="82" fill="hold">
                            <p:stCondLst>
                              <p:cond delay="0"/>
                            </p:stCondLst>
                            <p:childTnLst>
                              <p:par>
                                <p:cTn id="83" presetID="21" presetClass="entr" presetSubtype="1" fill="hold" grpId="0" nodeType="click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wheel(1)">
                                      <p:cBhvr>
                                        <p:cTn id="85" dur="2000"/>
                                        <p:tgtEl>
                                          <p:spTgt spid="13"/>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14">
                                            <p:bg/>
                                          </p:spTgt>
                                        </p:tgtEl>
                                        <p:attrNameLst>
                                          <p:attrName>style.visibility</p:attrName>
                                        </p:attrNameLst>
                                      </p:cBhvr>
                                      <p:to>
                                        <p:strVal val="visible"/>
                                      </p:to>
                                    </p:set>
                                    <p:anim calcmode="lin" valueType="num">
                                      <p:cBhvr>
                                        <p:cTn id="90" dur="500" fill="hold"/>
                                        <p:tgtEl>
                                          <p:spTgt spid="14">
                                            <p:bg/>
                                          </p:spTgt>
                                        </p:tgtEl>
                                        <p:attrNameLst>
                                          <p:attrName>ppt_w</p:attrName>
                                        </p:attrNameLst>
                                      </p:cBhvr>
                                      <p:tavLst>
                                        <p:tav tm="0">
                                          <p:val>
                                            <p:fltVal val="0"/>
                                          </p:val>
                                        </p:tav>
                                        <p:tav tm="100000">
                                          <p:val>
                                            <p:strVal val="#ppt_w"/>
                                          </p:val>
                                        </p:tav>
                                      </p:tavLst>
                                    </p:anim>
                                    <p:anim calcmode="lin" valueType="num">
                                      <p:cBhvr>
                                        <p:cTn id="91" dur="500" fill="hold"/>
                                        <p:tgtEl>
                                          <p:spTgt spid="14">
                                            <p:bg/>
                                          </p:spTgt>
                                        </p:tgtEl>
                                        <p:attrNameLst>
                                          <p:attrName>ppt_h</p:attrName>
                                        </p:attrNameLst>
                                      </p:cBhvr>
                                      <p:tavLst>
                                        <p:tav tm="0">
                                          <p:val>
                                            <p:fltVal val="0"/>
                                          </p:val>
                                        </p:tav>
                                        <p:tav tm="100000">
                                          <p:val>
                                            <p:strVal val="#ppt_h"/>
                                          </p:val>
                                        </p:tav>
                                      </p:tavLst>
                                    </p:anim>
                                    <p:animEffect transition="in" filter="fade">
                                      <p:cBhvr>
                                        <p:cTn id="92" dur="500"/>
                                        <p:tgtEl>
                                          <p:spTgt spid="14">
                                            <p:bg/>
                                          </p:spTgt>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14">
                                            <p:txEl>
                                              <p:pRg st="0" end="0"/>
                                            </p:txEl>
                                          </p:spTgt>
                                        </p:tgtEl>
                                        <p:attrNameLst>
                                          <p:attrName>style.visibility</p:attrName>
                                        </p:attrNameLst>
                                      </p:cBhvr>
                                      <p:to>
                                        <p:strVal val="visible"/>
                                      </p:to>
                                    </p:set>
                                    <p:anim calcmode="lin" valueType="num">
                                      <p:cBhvr>
                                        <p:cTn id="9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9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99" dur="500"/>
                                        <p:tgtEl>
                                          <p:spTgt spid="14">
                                            <p:txEl>
                                              <p:pRg st="0" end="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14">
                                            <p:txEl>
                                              <p:pRg st="2" end="2"/>
                                            </p:txEl>
                                          </p:spTgt>
                                        </p:tgtEl>
                                        <p:attrNameLst>
                                          <p:attrName>style.visibility</p:attrName>
                                        </p:attrNameLst>
                                      </p:cBhvr>
                                      <p:to>
                                        <p:strVal val="visible"/>
                                      </p:to>
                                    </p:set>
                                    <p:anim calcmode="lin" valueType="num">
                                      <p:cBhvr>
                                        <p:cTn id="104"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105" dur="500" fill="hold"/>
                                        <p:tgtEl>
                                          <p:spTgt spid="14">
                                            <p:txEl>
                                              <p:pRg st="2" end="2"/>
                                            </p:txEl>
                                          </p:spTgt>
                                        </p:tgtEl>
                                        <p:attrNameLst>
                                          <p:attrName>ppt_h</p:attrName>
                                        </p:attrNameLst>
                                      </p:cBhvr>
                                      <p:tavLst>
                                        <p:tav tm="0">
                                          <p:val>
                                            <p:fltVal val="0"/>
                                          </p:val>
                                        </p:tav>
                                        <p:tav tm="100000">
                                          <p:val>
                                            <p:strVal val="#ppt_h"/>
                                          </p:val>
                                        </p:tav>
                                      </p:tavLst>
                                    </p:anim>
                                    <p:animEffect transition="in" filter="fade">
                                      <p:cBhvr>
                                        <p:cTn id="106" dur="500"/>
                                        <p:tgtEl>
                                          <p:spTgt spid="14">
                                            <p:txEl>
                                              <p:pRg st="2" end="2"/>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14">
                                            <p:txEl>
                                              <p:pRg st="4" end="4"/>
                                            </p:txEl>
                                          </p:spTgt>
                                        </p:tgtEl>
                                        <p:attrNameLst>
                                          <p:attrName>style.visibility</p:attrName>
                                        </p:attrNameLst>
                                      </p:cBhvr>
                                      <p:to>
                                        <p:strVal val="visible"/>
                                      </p:to>
                                    </p:set>
                                    <p:anim calcmode="lin" valueType="num">
                                      <p:cBhvr>
                                        <p:cTn id="111" dur="500" fill="hold"/>
                                        <p:tgtEl>
                                          <p:spTgt spid="14">
                                            <p:txEl>
                                              <p:pRg st="4" end="4"/>
                                            </p:txEl>
                                          </p:spTgt>
                                        </p:tgtEl>
                                        <p:attrNameLst>
                                          <p:attrName>ppt_w</p:attrName>
                                        </p:attrNameLst>
                                      </p:cBhvr>
                                      <p:tavLst>
                                        <p:tav tm="0">
                                          <p:val>
                                            <p:fltVal val="0"/>
                                          </p:val>
                                        </p:tav>
                                        <p:tav tm="100000">
                                          <p:val>
                                            <p:strVal val="#ppt_w"/>
                                          </p:val>
                                        </p:tav>
                                      </p:tavLst>
                                    </p:anim>
                                    <p:anim calcmode="lin" valueType="num">
                                      <p:cBhvr>
                                        <p:cTn id="112" dur="500" fill="hold"/>
                                        <p:tgtEl>
                                          <p:spTgt spid="14">
                                            <p:txEl>
                                              <p:pRg st="4" end="4"/>
                                            </p:txEl>
                                          </p:spTgt>
                                        </p:tgtEl>
                                        <p:attrNameLst>
                                          <p:attrName>ppt_h</p:attrName>
                                        </p:attrNameLst>
                                      </p:cBhvr>
                                      <p:tavLst>
                                        <p:tav tm="0">
                                          <p:val>
                                            <p:fltVal val="0"/>
                                          </p:val>
                                        </p:tav>
                                        <p:tav tm="100000">
                                          <p:val>
                                            <p:strVal val="#ppt_h"/>
                                          </p:val>
                                        </p:tav>
                                      </p:tavLst>
                                    </p:anim>
                                    <p:animEffect transition="in" filter="fade">
                                      <p:cBhvr>
                                        <p:cTn id="113"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2" grpId="0" animBg="1"/>
      <p:bldP spid="5" grpId="0" animBg="1"/>
      <p:bldP spid="6" grpId="0" animBg="1"/>
      <p:bldP spid="9" grpId="0" animBg="1"/>
      <p:bldP spid="10" grpId="0" animBg="1"/>
      <p:bldP spid="12" grpId="0" animBg="1"/>
      <p:bldP spid="13" grpId="0" animBg="1"/>
      <p:bldP spid="14" grpId="0" build="p"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hart 2"/>
          <p:cNvGraphicFramePr>
            <a:graphicFrameLocks/>
          </p:cNvGraphicFramePr>
          <p:nvPr/>
        </p:nvGraphicFramePr>
        <p:xfrm>
          <a:off x="4763" y="0"/>
          <a:ext cx="9167812" cy="6948488"/>
        </p:xfrm>
        <a:graphic>
          <a:graphicData uri="http://schemas.openxmlformats.org/drawingml/2006/chart">
            <c:chart xmlns:c="http://schemas.openxmlformats.org/drawingml/2006/chart" xmlns:r="http://schemas.openxmlformats.org/officeDocument/2006/relationships" r:id="rId2"/>
          </a:graphicData>
        </a:graphic>
      </p:graphicFrame>
      <p:sp>
        <p:nvSpPr>
          <p:cNvPr id="4" name="Content Placeholder 2"/>
          <p:cNvSpPr>
            <a:spLocks noGrp="1"/>
          </p:cNvSpPr>
          <p:nvPr>
            <p:ph idx="1"/>
          </p:nvPr>
        </p:nvSpPr>
        <p:spPr>
          <a:xfrm>
            <a:off x="930349" y="4322135"/>
            <a:ext cx="7740503" cy="1823483"/>
          </a:xfrm>
          <a:solidFill>
            <a:schemeClr val="accent4">
              <a:lumMod val="75000"/>
            </a:schemeClr>
          </a:solidFill>
        </p:spPr>
        <p:txBody>
          <a:bodyPr anchor="ctr">
            <a:normAutofit/>
          </a:bodyPr>
          <a:lstStyle/>
          <a:p>
            <a:pPr marL="457200" indent="-457200">
              <a:lnSpc>
                <a:spcPct val="120000"/>
              </a:lnSpc>
              <a:buFont typeface="+mj-lt"/>
              <a:buAutoNum type="arabicPeriod" startAt="5"/>
            </a:pPr>
            <a:r>
              <a:rPr lang="en-US" sz="2400" dirty="0">
                <a:solidFill>
                  <a:schemeClr val="bg1"/>
                </a:solidFill>
              </a:rPr>
              <a:t>TEA then ran a </a:t>
            </a:r>
            <a:r>
              <a:rPr lang="en-US" sz="2400" b="1" u="sng" dirty="0">
                <a:solidFill>
                  <a:schemeClr val="bg1"/>
                </a:solidFill>
              </a:rPr>
              <a:t>regression</a:t>
            </a:r>
            <a:r>
              <a:rPr lang="en-US" sz="2400" b="1" dirty="0">
                <a:solidFill>
                  <a:schemeClr val="bg1"/>
                </a:solidFill>
              </a:rPr>
              <a:t> </a:t>
            </a:r>
            <a:r>
              <a:rPr lang="en-US" sz="2400" b="1" u="sng" dirty="0">
                <a:solidFill>
                  <a:schemeClr val="bg1"/>
                </a:solidFill>
              </a:rPr>
              <a:t>analysis</a:t>
            </a:r>
            <a:r>
              <a:rPr lang="en-US" sz="2400" b="1" dirty="0">
                <a:solidFill>
                  <a:schemeClr val="bg1"/>
                </a:solidFill>
              </a:rPr>
              <a:t> </a:t>
            </a:r>
            <a:r>
              <a:rPr lang="en-US" sz="2400" dirty="0">
                <a:solidFill>
                  <a:schemeClr val="bg1"/>
                </a:solidFill>
              </a:rPr>
              <a:t>to determine the </a:t>
            </a:r>
            <a:r>
              <a:rPr lang="en-US" sz="2400" b="1" i="1" dirty="0">
                <a:solidFill>
                  <a:schemeClr val="bg1"/>
                </a:solidFill>
              </a:rPr>
              <a:t>line of best fit</a:t>
            </a:r>
            <a:r>
              <a:rPr lang="en-US" sz="2400" dirty="0">
                <a:solidFill>
                  <a:schemeClr val="bg1"/>
                </a:solidFill>
              </a:rPr>
              <a:t> based on the performance of all represented campuses</a:t>
            </a:r>
          </a:p>
        </p:txBody>
      </p:sp>
    </p:spTree>
    <p:extLst>
      <p:ext uri="{BB962C8B-B14F-4D97-AF65-F5344CB8AC3E}">
        <p14:creationId xmlns:p14="http://schemas.microsoft.com/office/powerpoint/2010/main" val="981281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fltVal val="0"/>
                                          </p:val>
                                        </p:tav>
                                        <p:tav tm="100000">
                                          <p:val>
                                            <p:strVal val="#ppt_w"/>
                                          </p:val>
                                        </p:tav>
                                      </p:tavLst>
                                    </p:anim>
                                    <p:anim calcmode="lin" valueType="num">
                                      <p:cBhvr>
                                        <p:cTn id="8" dur="1250" fill="hold"/>
                                        <p:tgtEl>
                                          <p:spTgt spid="4"/>
                                        </p:tgtEl>
                                        <p:attrNameLst>
                                          <p:attrName>ppt_h</p:attrName>
                                        </p:attrNameLst>
                                      </p:cBhvr>
                                      <p:tavLst>
                                        <p:tav tm="0">
                                          <p:val>
                                            <p:fltVal val="0"/>
                                          </p:val>
                                        </p:tav>
                                        <p:tav tm="100000">
                                          <p:val>
                                            <p:strVal val="#ppt_h"/>
                                          </p:val>
                                        </p:tav>
                                      </p:tavLst>
                                    </p:anim>
                                    <p:animEffect transition="in" filter="fade">
                                      <p:cBhvr>
                                        <p:cTn id="9" dur="1250"/>
                                        <p:tgtEl>
                                          <p:spTgt spid="4"/>
                                        </p:tgtEl>
                                      </p:cBhvr>
                                    </p:animEffect>
                                    <p:anim calcmode="lin" valueType="num">
                                      <p:cBhvr>
                                        <p:cTn id="10" dur="1250" fill="hold"/>
                                        <p:tgtEl>
                                          <p:spTgt spid="4"/>
                                        </p:tgtEl>
                                        <p:attrNameLst>
                                          <p:attrName>ppt_x</p:attrName>
                                        </p:attrNameLst>
                                      </p:cBhvr>
                                      <p:tavLst>
                                        <p:tav tm="0">
                                          <p:val>
                                            <p:fltVal val="0.5"/>
                                          </p:val>
                                        </p:tav>
                                        <p:tav tm="100000">
                                          <p:val>
                                            <p:strVal val="#ppt_x"/>
                                          </p:val>
                                        </p:tav>
                                      </p:tavLst>
                                    </p:anim>
                                    <p:anim calcmode="lin" valueType="num">
                                      <p:cBhvr>
                                        <p:cTn id="11" dur="1250" fill="hold"/>
                                        <p:tgtEl>
                                          <p:spTgt spid="4"/>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xit" presetSubtype="544" fill="hold" grpId="1" nodeType="clickEffect">
                                  <p:stCondLst>
                                    <p:cond delay="0"/>
                                  </p:stCondLst>
                                  <p:childTnLst>
                                    <p:anim calcmode="lin" valueType="num">
                                      <p:cBhvr>
                                        <p:cTn id="15" dur="1250"/>
                                        <p:tgtEl>
                                          <p:spTgt spid="4"/>
                                        </p:tgtEl>
                                        <p:attrNameLst>
                                          <p:attrName>ppt_w</p:attrName>
                                        </p:attrNameLst>
                                      </p:cBhvr>
                                      <p:tavLst>
                                        <p:tav tm="0">
                                          <p:val>
                                            <p:strVal val="ppt_w"/>
                                          </p:val>
                                        </p:tav>
                                        <p:tav tm="100000">
                                          <p:val>
                                            <p:fltVal val="0"/>
                                          </p:val>
                                        </p:tav>
                                      </p:tavLst>
                                    </p:anim>
                                    <p:anim calcmode="lin" valueType="num">
                                      <p:cBhvr>
                                        <p:cTn id="16" dur="1250"/>
                                        <p:tgtEl>
                                          <p:spTgt spid="4"/>
                                        </p:tgtEl>
                                        <p:attrNameLst>
                                          <p:attrName>ppt_h</p:attrName>
                                        </p:attrNameLst>
                                      </p:cBhvr>
                                      <p:tavLst>
                                        <p:tav tm="0">
                                          <p:val>
                                            <p:strVal val="ppt_h"/>
                                          </p:val>
                                        </p:tav>
                                        <p:tav tm="100000">
                                          <p:val>
                                            <p:fltVal val="0"/>
                                          </p:val>
                                        </p:tav>
                                      </p:tavLst>
                                    </p:anim>
                                    <p:animEffect transition="out" filter="fade">
                                      <p:cBhvr>
                                        <p:cTn id="17" dur="1250"/>
                                        <p:tgtEl>
                                          <p:spTgt spid="4"/>
                                        </p:tgtEl>
                                      </p:cBhvr>
                                    </p:animEffect>
                                    <p:anim calcmode="lin" valueType="num">
                                      <p:cBhvr>
                                        <p:cTn id="18" dur="1250"/>
                                        <p:tgtEl>
                                          <p:spTgt spid="4"/>
                                        </p:tgtEl>
                                        <p:attrNameLst>
                                          <p:attrName>ppt_x</p:attrName>
                                        </p:attrNameLst>
                                      </p:cBhvr>
                                      <p:tavLst>
                                        <p:tav tm="0">
                                          <p:val>
                                            <p:strVal val="ppt_x"/>
                                          </p:val>
                                        </p:tav>
                                        <p:tav tm="100000">
                                          <p:val>
                                            <p:fltVal val="0.5"/>
                                          </p:val>
                                        </p:tav>
                                      </p:tavLst>
                                    </p:anim>
                                    <p:anim calcmode="lin" valueType="num">
                                      <p:cBhvr>
                                        <p:cTn id="19" dur="1250"/>
                                        <p:tgtEl>
                                          <p:spTgt spid="4"/>
                                        </p:tgtEl>
                                        <p:attrNameLst>
                                          <p:attrName>ppt_y</p:attrName>
                                        </p:attrNameLst>
                                      </p:cBhvr>
                                      <p:tavLst>
                                        <p:tav tm="0">
                                          <p:val>
                                            <p:strVal val="ppt_y"/>
                                          </p:val>
                                        </p:tav>
                                        <p:tav tm="100000">
                                          <p:val>
                                            <p:fltVal val="0.5"/>
                                          </p:val>
                                        </p:tav>
                                      </p:tavLst>
                                    </p:anim>
                                    <p:set>
                                      <p:cBhvr>
                                        <p:cTn id="20" dur="1" fill="hold">
                                          <p:stCondLst>
                                            <p:cond delay="1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894034980"/>
              </p:ext>
            </p:extLst>
          </p:nvPr>
        </p:nvGraphicFramePr>
        <p:xfrm>
          <a:off x="4763" y="0"/>
          <a:ext cx="9167812" cy="6948488"/>
        </p:xfrm>
        <a:graphic>
          <a:graphicData uri="http://schemas.openxmlformats.org/drawingml/2006/chart">
            <c:chart xmlns:c="http://schemas.openxmlformats.org/drawingml/2006/chart" xmlns:r="http://schemas.openxmlformats.org/officeDocument/2006/relationships" r:id="rId2"/>
          </a:graphicData>
        </a:graphic>
      </p:graphicFrame>
      <p:sp>
        <p:nvSpPr>
          <p:cNvPr id="4" name="Content Placeholder 2"/>
          <p:cNvSpPr>
            <a:spLocks noGrp="1"/>
          </p:cNvSpPr>
          <p:nvPr>
            <p:ph idx="1"/>
          </p:nvPr>
        </p:nvSpPr>
        <p:spPr>
          <a:xfrm>
            <a:off x="804863" y="3349256"/>
            <a:ext cx="4149910" cy="2939902"/>
          </a:xfrm>
          <a:prstGeom prst="wedgeRectCallout">
            <a:avLst>
              <a:gd name="adj1" fmla="val 23560"/>
              <a:gd name="adj2" fmla="val -66144"/>
            </a:avLst>
          </a:prstGeom>
          <a:solidFill>
            <a:schemeClr val="accent4">
              <a:lumMod val="75000"/>
            </a:schemeClr>
          </a:solidFill>
        </p:spPr>
        <p:txBody>
          <a:bodyPr anchor="ctr">
            <a:noAutofit/>
          </a:bodyPr>
          <a:lstStyle/>
          <a:p>
            <a:pPr>
              <a:lnSpc>
                <a:spcPct val="120000"/>
              </a:lnSpc>
            </a:pPr>
            <a:r>
              <a:rPr lang="en-US" sz="1600" dirty="0">
                <a:solidFill>
                  <a:schemeClr val="bg1"/>
                </a:solidFill>
              </a:rPr>
              <a:t>This line is represented by the equation</a:t>
            </a:r>
          </a:p>
          <a:p>
            <a:pPr marL="685800" indent="0">
              <a:lnSpc>
                <a:spcPct val="120000"/>
              </a:lnSpc>
              <a:buNone/>
            </a:pPr>
            <a:r>
              <a:rPr lang="en-US" sz="1600" dirty="0">
                <a:solidFill>
                  <a:schemeClr val="bg1"/>
                </a:solidFill>
              </a:rPr>
              <a:t>	y = mx + b</a:t>
            </a:r>
          </a:p>
          <a:p>
            <a:pPr>
              <a:lnSpc>
                <a:spcPct val="120000"/>
              </a:lnSpc>
            </a:pPr>
            <a:r>
              <a:rPr lang="en-US" sz="1600" dirty="0">
                <a:solidFill>
                  <a:schemeClr val="bg1"/>
                </a:solidFill>
              </a:rPr>
              <a:t>For middle schools, this line is</a:t>
            </a:r>
          </a:p>
          <a:p>
            <a:pPr marL="685800" lvl="1" indent="0">
              <a:lnSpc>
                <a:spcPct val="120000"/>
              </a:lnSpc>
              <a:buNone/>
            </a:pPr>
            <a:r>
              <a:rPr lang="en-US" sz="1600" dirty="0">
                <a:solidFill>
                  <a:schemeClr val="bg1"/>
                </a:solidFill>
              </a:rPr>
              <a:t>y = –.18288 x + 47.49244</a:t>
            </a:r>
          </a:p>
          <a:p>
            <a:pPr marL="455612" lvl="1" indent="0">
              <a:lnSpc>
                <a:spcPct val="120000"/>
              </a:lnSpc>
              <a:buNone/>
            </a:pPr>
            <a:endParaRPr lang="en-US" sz="400" dirty="0">
              <a:solidFill>
                <a:schemeClr val="bg1"/>
              </a:solidFill>
            </a:endParaRPr>
          </a:p>
          <a:p>
            <a:pPr marL="803275" lvl="1" indent="-349250">
              <a:lnSpc>
                <a:spcPct val="100000"/>
              </a:lnSpc>
              <a:buNone/>
            </a:pPr>
            <a:r>
              <a:rPr lang="en-US" sz="1600" dirty="0">
                <a:solidFill>
                  <a:schemeClr val="bg1"/>
                </a:solidFill>
              </a:rPr>
              <a:t>y = 	PREDICTED Domain I Score for the </a:t>
            </a:r>
            <a:r>
              <a:rPr lang="en-US" sz="1600" dirty="0" err="1">
                <a:solidFill>
                  <a:schemeClr val="bg1"/>
                </a:solidFill>
              </a:rPr>
              <a:t>EcoDis</a:t>
            </a:r>
            <a:r>
              <a:rPr lang="en-US" sz="1600" dirty="0">
                <a:solidFill>
                  <a:schemeClr val="bg1"/>
                </a:solidFill>
              </a:rPr>
              <a:t> Student Group</a:t>
            </a:r>
          </a:p>
          <a:p>
            <a:pPr marL="803275" lvl="1" indent="-349250">
              <a:lnSpc>
                <a:spcPct val="120000"/>
              </a:lnSpc>
              <a:buNone/>
            </a:pPr>
            <a:endParaRPr lang="en-US" sz="400" dirty="0">
              <a:solidFill>
                <a:schemeClr val="bg1"/>
              </a:solidFill>
            </a:endParaRPr>
          </a:p>
          <a:p>
            <a:pPr marL="803275" lvl="1" indent="-349250">
              <a:lnSpc>
                <a:spcPct val="120000"/>
              </a:lnSpc>
              <a:buNone/>
            </a:pPr>
            <a:r>
              <a:rPr lang="en-US" sz="1600" dirty="0">
                <a:solidFill>
                  <a:schemeClr val="bg1"/>
                </a:solidFill>
              </a:rPr>
              <a:t>x = 	% of </a:t>
            </a:r>
            <a:r>
              <a:rPr lang="en-US" sz="1600" dirty="0" err="1">
                <a:solidFill>
                  <a:schemeClr val="bg1"/>
                </a:solidFill>
              </a:rPr>
              <a:t>EcoDis</a:t>
            </a:r>
            <a:r>
              <a:rPr lang="en-US" sz="1600" dirty="0">
                <a:solidFill>
                  <a:schemeClr val="bg1"/>
                </a:solidFill>
              </a:rPr>
              <a:t> students on campus</a:t>
            </a:r>
          </a:p>
        </p:txBody>
      </p:sp>
    </p:spTree>
    <p:extLst>
      <p:ext uri="{BB962C8B-B14F-4D97-AF65-F5344CB8AC3E}">
        <p14:creationId xmlns:p14="http://schemas.microsoft.com/office/powerpoint/2010/main" val="328581008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barn(inVertical)">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arn(inVertic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barn(inVertical)">
                                      <p:cBhvr>
                                        <p:cTn id="3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hart 2"/>
          <p:cNvGraphicFramePr>
            <a:graphicFrameLocks/>
          </p:cNvGraphicFramePr>
          <p:nvPr/>
        </p:nvGraphicFramePr>
        <p:xfrm>
          <a:off x="4763" y="0"/>
          <a:ext cx="9167812" cy="6948488"/>
        </p:xfrm>
        <a:graphic>
          <a:graphicData uri="http://schemas.openxmlformats.org/drawingml/2006/chart">
            <c:chart xmlns:c="http://schemas.openxmlformats.org/drawingml/2006/chart" xmlns:r="http://schemas.openxmlformats.org/officeDocument/2006/relationships" r:id="rId2"/>
          </a:graphicData>
        </a:graphic>
      </p:graphicFrame>
      <p:sp>
        <p:nvSpPr>
          <p:cNvPr id="6" name="Content Placeholder 2"/>
          <p:cNvSpPr>
            <a:spLocks noGrp="1"/>
          </p:cNvSpPr>
          <p:nvPr>
            <p:ph idx="1"/>
          </p:nvPr>
        </p:nvSpPr>
        <p:spPr>
          <a:xfrm>
            <a:off x="756240" y="3312043"/>
            <a:ext cx="4570672" cy="2796363"/>
          </a:xfrm>
          <a:solidFill>
            <a:schemeClr val="accent4">
              <a:lumMod val="75000"/>
            </a:schemeClr>
          </a:solidFill>
        </p:spPr>
        <p:txBody>
          <a:bodyPr anchor="ctr">
            <a:noAutofit/>
          </a:bodyPr>
          <a:lstStyle/>
          <a:p>
            <a:pPr marL="457200" indent="-457200">
              <a:lnSpc>
                <a:spcPct val="100000"/>
              </a:lnSpc>
              <a:buFont typeface="+mj-lt"/>
              <a:buAutoNum type="arabicPeriod" startAt="6"/>
            </a:pPr>
            <a:r>
              <a:rPr lang="en-US" sz="1800" dirty="0">
                <a:solidFill>
                  <a:schemeClr val="bg1"/>
                </a:solidFill>
              </a:rPr>
              <a:t>For each campus, TEA then compared:</a:t>
            </a:r>
          </a:p>
          <a:p>
            <a:pPr marL="627063" indent="0">
              <a:lnSpc>
                <a:spcPct val="100000"/>
              </a:lnSpc>
              <a:buNone/>
            </a:pPr>
            <a:r>
              <a:rPr lang="en-US" sz="1600" b="1" u="sng" dirty="0">
                <a:solidFill>
                  <a:schemeClr val="bg1"/>
                </a:solidFill>
              </a:rPr>
              <a:t>ACTUAL Domain I Performance</a:t>
            </a:r>
            <a:r>
              <a:rPr lang="en-US" sz="1600" dirty="0">
                <a:solidFill>
                  <a:schemeClr val="bg1"/>
                </a:solidFill>
              </a:rPr>
              <a:t> of the </a:t>
            </a:r>
            <a:r>
              <a:rPr lang="en-US" sz="1600" dirty="0" err="1">
                <a:solidFill>
                  <a:schemeClr val="bg1"/>
                </a:solidFill>
              </a:rPr>
              <a:t>EcoDis</a:t>
            </a:r>
            <a:r>
              <a:rPr lang="en-US" sz="1600" dirty="0">
                <a:solidFill>
                  <a:schemeClr val="bg1"/>
                </a:solidFill>
              </a:rPr>
              <a:t> Student Group at the campus (green dot) </a:t>
            </a:r>
          </a:p>
          <a:p>
            <a:pPr marL="627063" indent="0">
              <a:lnSpc>
                <a:spcPct val="100000"/>
              </a:lnSpc>
              <a:buNone/>
            </a:pPr>
            <a:r>
              <a:rPr lang="en-US" sz="1600" dirty="0">
                <a:solidFill>
                  <a:schemeClr val="bg1"/>
                </a:solidFill>
              </a:rPr>
              <a:t>to </a:t>
            </a:r>
          </a:p>
          <a:p>
            <a:pPr marL="627063" indent="0">
              <a:lnSpc>
                <a:spcPct val="100000"/>
              </a:lnSpc>
              <a:buNone/>
            </a:pPr>
            <a:r>
              <a:rPr lang="en-US" sz="1600" b="1" u="sng" dirty="0">
                <a:solidFill>
                  <a:schemeClr val="bg1"/>
                </a:solidFill>
              </a:rPr>
              <a:t>PREDICTED Domain I Performance</a:t>
            </a:r>
            <a:r>
              <a:rPr lang="en-US" sz="1600" dirty="0">
                <a:solidFill>
                  <a:schemeClr val="bg1"/>
                </a:solidFill>
              </a:rPr>
              <a:t> of the </a:t>
            </a:r>
            <a:r>
              <a:rPr lang="en-US" sz="1600" dirty="0" err="1">
                <a:solidFill>
                  <a:schemeClr val="bg1"/>
                </a:solidFill>
              </a:rPr>
              <a:t>EcoDis</a:t>
            </a:r>
            <a:r>
              <a:rPr lang="en-US" sz="1600" dirty="0">
                <a:solidFill>
                  <a:schemeClr val="bg1"/>
                </a:solidFill>
              </a:rPr>
              <a:t> Student Group </a:t>
            </a:r>
            <a:r>
              <a:rPr lang="en-US" sz="1600" b="1" u="sng" dirty="0">
                <a:solidFill>
                  <a:schemeClr val="bg1"/>
                </a:solidFill>
              </a:rPr>
              <a:t>for a campus with the same %age of </a:t>
            </a:r>
            <a:r>
              <a:rPr lang="en-US" sz="1600" b="1" u="sng" dirty="0" err="1">
                <a:solidFill>
                  <a:schemeClr val="bg1"/>
                </a:solidFill>
              </a:rPr>
              <a:t>EcoDis</a:t>
            </a:r>
            <a:r>
              <a:rPr lang="en-US" sz="1600" b="1" u="sng" dirty="0">
                <a:solidFill>
                  <a:schemeClr val="bg1"/>
                </a:solidFill>
              </a:rPr>
              <a:t> students</a:t>
            </a:r>
            <a:r>
              <a:rPr lang="en-US" sz="1600" dirty="0">
                <a:solidFill>
                  <a:schemeClr val="bg1"/>
                </a:solidFill>
              </a:rPr>
              <a:t> (purple line)</a:t>
            </a:r>
          </a:p>
        </p:txBody>
      </p:sp>
      <p:sp>
        <p:nvSpPr>
          <p:cNvPr id="7" name="Left Arrow 6"/>
          <p:cNvSpPr/>
          <p:nvPr/>
        </p:nvSpPr>
        <p:spPr>
          <a:xfrm>
            <a:off x="6005208" y="643270"/>
            <a:ext cx="2830448" cy="2582106"/>
          </a:xfrm>
          <a:prstGeom prst="leftArrow">
            <a:avLst>
              <a:gd name="adj1" fmla="val 62329"/>
              <a:gd name="adj2" fmla="val 35948"/>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This campus’ ACTUAL Domain I Performance is </a:t>
            </a:r>
            <a:r>
              <a:rPr lang="en-US" b="1" u="sng" dirty="0"/>
              <a:t>ABOVE</a:t>
            </a:r>
            <a:r>
              <a:rPr lang="en-US" sz="1400" dirty="0"/>
              <a:t> what would be PREDICTED for a campus having the same %age of </a:t>
            </a:r>
            <a:r>
              <a:rPr lang="en-US" sz="1400" dirty="0" err="1"/>
              <a:t>EcoDis</a:t>
            </a:r>
            <a:r>
              <a:rPr lang="en-US" sz="1400" dirty="0"/>
              <a:t> students</a:t>
            </a:r>
          </a:p>
        </p:txBody>
      </p:sp>
      <p:cxnSp>
        <p:nvCxnSpPr>
          <p:cNvPr id="9" name="Straight Arrow Connector 8"/>
          <p:cNvCxnSpPr/>
          <p:nvPr/>
        </p:nvCxnSpPr>
        <p:spPr>
          <a:xfrm>
            <a:off x="5922335" y="2052084"/>
            <a:ext cx="5316" cy="1371600"/>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Left Arrow 9"/>
          <p:cNvSpPr/>
          <p:nvPr/>
        </p:nvSpPr>
        <p:spPr>
          <a:xfrm>
            <a:off x="6352845" y="4022649"/>
            <a:ext cx="2679514" cy="2665229"/>
          </a:xfrm>
          <a:prstGeom prst="leftArrow">
            <a:avLst>
              <a:gd name="adj1" fmla="val 62329"/>
              <a:gd name="adj2" fmla="val 35948"/>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This campus’ ACTUAL Domain I Performance is </a:t>
            </a:r>
            <a:r>
              <a:rPr lang="en-US" b="1" u="sng" dirty="0"/>
              <a:t>BELOW</a:t>
            </a:r>
            <a:r>
              <a:rPr lang="en-US" sz="1400" dirty="0"/>
              <a:t> what would be PREDICTED for a campus having the same %age of </a:t>
            </a:r>
            <a:r>
              <a:rPr lang="en-US" sz="1400" dirty="0" err="1"/>
              <a:t>EcoDis</a:t>
            </a:r>
            <a:r>
              <a:rPr lang="en-US" sz="1400" dirty="0"/>
              <a:t> students</a:t>
            </a:r>
          </a:p>
        </p:txBody>
      </p:sp>
      <p:cxnSp>
        <p:nvCxnSpPr>
          <p:cNvPr id="11" name="Straight Arrow Connector 10"/>
          <p:cNvCxnSpPr/>
          <p:nvPr/>
        </p:nvCxnSpPr>
        <p:spPr>
          <a:xfrm flipV="1">
            <a:off x="6248177" y="3545956"/>
            <a:ext cx="0" cy="1737360"/>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597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anim calcmode="lin" valueType="num">
                                      <p:cBhvr>
                                        <p:cTn id="8" dur="1000" fill="hold"/>
                                        <p:tgtEl>
                                          <p:spTgt spid="6">
                                            <p:bg/>
                                          </p:spTgt>
                                        </p:tgtEl>
                                        <p:attrNameLst>
                                          <p:attrName>ppt_x</p:attrName>
                                        </p:attrNameLst>
                                      </p:cBhvr>
                                      <p:tavLst>
                                        <p:tav tm="0">
                                          <p:val>
                                            <p:strVal val="#ppt_x"/>
                                          </p:val>
                                        </p:tav>
                                        <p:tav tm="100000">
                                          <p:val>
                                            <p:strVal val="#ppt_x"/>
                                          </p:val>
                                        </p:tav>
                                      </p:tavLst>
                                    </p:anim>
                                    <p:anim calcmode="lin" valueType="num">
                                      <p:cBhvr>
                                        <p:cTn id="9"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anim calcmode="lin" valueType="num">
                                      <p:cBhvr>
                                        <p:cTn id="2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1000"/>
                                        <p:tgtEl>
                                          <p:spTgt spid="6">
                                            <p:txEl>
                                              <p:pRg st="3" end="3"/>
                                            </p:txEl>
                                          </p:spTgt>
                                        </p:tgtEl>
                                      </p:cBhvr>
                                    </p:animEffect>
                                    <p:anim calcmode="lin" valueType="num">
                                      <p:cBhvr>
                                        <p:cTn id="3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1+#ppt_w/2"/>
                                          </p:val>
                                        </p:tav>
                                        <p:tav tm="100000">
                                          <p:val>
                                            <p:strVal val="#ppt_x"/>
                                          </p:val>
                                        </p:tav>
                                      </p:tavLst>
                                    </p:anim>
                                    <p:anim calcmode="lin" valueType="num">
                                      <p:cBhvr additive="base">
                                        <p:cTn id="4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up)">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1+#ppt_w/2"/>
                                          </p:val>
                                        </p:tav>
                                        <p:tav tm="100000">
                                          <p:val>
                                            <p:strVal val="#ppt_x"/>
                                          </p:val>
                                        </p:tav>
                                      </p:tavLst>
                                    </p:anim>
                                    <p:anim calcmode="lin" valueType="num">
                                      <p:cBhvr additive="base">
                                        <p:cTn id="5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down)">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503" y="380237"/>
            <a:ext cx="8844497" cy="1325563"/>
          </a:xfrm>
        </p:spPr>
        <p:txBody>
          <a:bodyPr>
            <a:normAutofit/>
          </a:bodyPr>
          <a:lstStyle/>
          <a:p>
            <a:r>
              <a:rPr lang="en-US" sz="2400" dirty="0">
                <a:solidFill>
                  <a:schemeClr val="accent4">
                    <a:lumMod val="75000"/>
                  </a:schemeClr>
                </a:solidFill>
              </a:rPr>
              <a:t>Now let’s look at </a:t>
            </a:r>
            <a:r>
              <a:rPr lang="en-US" sz="2400" b="1" dirty="0">
                <a:solidFill>
                  <a:schemeClr val="accent4">
                    <a:lumMod val="75000"/>
                  </a:schemeClr>
                </a:solidFill>
              </a:rPr>
              <a:t>Domain III Targets </a:t>
            </a:r>
            <a:r>
              <a:rPr lang="en-US" sz="2400" dirty="0">
                <a:solidFill>
                  <a:schemeClr val="accent4">
                    <a:lumMod val="75000"/>
                  </a:schemeClr>
                </a:solidFill>
              </a:rPr>
              <a:t>for Middle Schools</a:t>
            </a:r>
          </a:p>
        </p:txBody>
      </p:sp>
      <p:sp>
        <p:nvSpPr>
          <p:cNvPr id="3" name="Content Placeholder 2"/>
          <p:cNvSpPr>
            <a:spLocks noGrp="1"/>
          </p:cNvSpPr>
          <p:nvPr>
            <p:ph idx="1"/>
          </p:nvPr>
        </p:nvSpPr>
        <p:spPr>
          <a:xfrm>
            <a:off x="494744" y="1428338"/>
            <a:ext cx="8177567" cy="3823854"/>
          </a:xfrm>
        </p:spPr>
        <p:txBody>
          <a:bodyPr>
            <a:normAutofit/>
          </a:bodyPr>
          <a:lstStyle/>
          <a:p>
            <a:r>
              <a:rPr lang="en-US" dirty="0"/>
              <a:t>Remember the Domain III Equation:</a:t>
            </a:r>
            <a:endParaRPr lang="en-US" sz="1800" dirty="0"/>
          </a:p>
        </p:txBody>
      </p:sp>
      <p:pic>
        <p:nvPicPr>
          <p:cNvPr id="4" name="Picture 3"/>
          <p:cNvPicPr>
            <a:picLocks noChangeAspect="1"/>
          </p:cNvPicPr>
          <p:nvPr/>
        </p:nvPicPr>
        <p:blipFill>
          <a:blip r:embed="rId2"/>
          <a:stretch>
            <a:fillRect/>
          </a:stretch>
        </p:blipFill>
        <p:spPr>
          <a:xfrm>
            <a:off x="1552388" y="3415068"/>
            <a:ext cx="6379729" cy="2743200"/>
          </a:xfrm>
          <a:prstGeom prst="rect">
            <a:avLst/>
          </a:prstGeom>
        </p:spPr>
      </p:pic>
      <p:sp>
        <p:nvSpPr>
          <p:cNvPr id="5" name="Content Placeholder 2"/>
          <p:cNvSpPr txBox="1">
            <a:spLocks/>
          </p:cNvSpPr>
          <p:nvPr/>
        </p:nvSpPr>
        <p:spPr>
          <a:xfrm>
            <a:off x="978196" y="2051549"/>
            <a:ext cx="1940442" cy="864099"/>
          </a:xfrm>
          <a:prstGeom prst="rect">
            <a:avLst/>
          </a:prstGeom>
        </p:spPr>
        <p:txBody>
          <a:bodyPr vert="horz" lIns="91440" tIns="45720" rIns="91440" bIns="45720" rtlCol="0" anchor="ctr">
            <a:normAutofit fontScale="70000" lnSpcReduction="20000"/>
          </a:bodyPr>
          <a:lstStyle>
            <a:lvl1pPr marL="344488" marR="0" indent="-344488"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sz="2800" kern="1200">
                <a:solidFill>
                  <a:srgbClr val="777776"/>
                </a:solidFill>
                <a:latin typeface="+mn-lt"/>
                <a:ea typeface="+mn-ea"/>
                <a:cs typeface="+mn-cs"/>
              </a:defRPr>
            </a:lvl1pPr>
            <a:lvl2pPr marL="800100" marR="0" indent="-342900" algn="l" defTabSz="914400" rtl="0" eaLnBrk="1" fontAlgn="auto" latinLnBrk="0" hangingPunct="1">
              <a:lnSpc>
                <a:spcPct val="90000"/>
              </a:lnSpc>
              <a:spcBef>
                <a:spcPts val="500"/>
              </a:spcBef>
              <a:spcAft>
                <a:spcPts val="0"/>
              </a:spcAft>
              <a:buClrTx/>
              <a:buSzTx/>
              <a:buFont typeface="Wingdings" panose="05000000000000000000" pitchFamily="2" charset="2"/>
              <a:buChar char="q"/>
              <a:tabLst/>
              <a:defRPr sz="2400" kern="1200">
                <a:solidFill>
                  <a:srgbClr val="777776"/>
                </a:solidFill>
                <a:latin typeface="+mn-lt"/>
                <a:ea typeface="+mn-ea"/>
                <a:cs typeface="+mn-cs"/>
              </a:defRPr>
            </a:lvl2pPr>
            <a:lvl3pPr marL="1258888" marR="0" indent="-344488" algn="l" defTabSz="914400" rtl="0" eaLnBrk="1" fontAlgn="auto" latinLnBrk="0" hangingPunct="1">
              <a:lnSpc>
                <a:spcPct val="90000"/>
              </a:lnSpc>
              <a:spcBef>
                <a:spcPts val="500"/>
              </a:spcBef>
              <a:spcAft>
                <a:spcPts val="0"/>
              </a:spcAft>
              <a:buClrTx/>
              <a:buSzTx/>
              <a:buFont typeface="Wingdings" panose="05000000000000000000" pitchFamily="2" charset="2"/>
              <a:buChar char="v"/>
              <a:tabLst/>
              <a:defRPr sz="2000" kern="1200">
                <a:solidFill>
                  <a:srgbClr val="777776"/>
                </a:solidFill>
                <a:latin typeface="+mn-lt"/>
                <a:ea typeface="+mn-ea"/>
                <a:cs typeface="+mn-cs"/>
              </a:defRPr>
            </a:lvl3pPr>
            <a:lvl4pPr marL="1658938" marR="0" indent="-287338"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800" kern="1200">
                <a:solidFill>
                  <a:srgbClr val="777776"/>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Wingdings" panose="05000000000000000000" pitchFamily="2" charset="2"/>
              <a:buNone/>
            </a:pPr>
            <a:r>
              <a:rPr lang="en-US" sz="2600" b="1" u="sng" dirty="0">
                <a:solidFill>
                  <a:schemeClr val="accent3">
                    <a:lumMod val="75000"/>
                  </a:schemeClr>
                </a:solidFill>
              </a:rPr>
              <a:t>ACTUAL</a:t>
            </a:r>
            <a:r>
              <a:rPr lang="en-US" sz="2600" b="1" dirty="0">
                <a:solidFill>
                  <a:schemeClr val="accent3">
                    <a:lumMod val="75000"/>
                  </a:schemeClr>
                </a:solidFill>
              </a:rPr>
              <a:t> </a:t>
            </a:r>
          </a:p>
          <a:p>
            <a:pPr marL="0" indent="0" algn="ctr">
              <a:lnSpc>
                <a:spcPct val="120000"/>
              </a:lnSpc>
              <a:spcBef>
                <a:spcPts val="0"/>
              </a:spcBef>
              <a:buFont typeface="Wingdings" panose="05000000000000000000" pitchFamily="2" charset="2"/>
              <a:buNone/>
            </a:pPr>
            <a:r>
              <a:rPr lang="en-US" sz="2600" b="1" dirty="0">
                <a:solidFill>
                  <a:schemeClr val="accent3">
                    <a:lumMod val="75000"/>
                  </a:schemeClr>
                </a:solidFill>
              </a:rPr>
              <a:t>Domain I Score</a:t>
            </a:r>
          </a:p>
          <a:p>
            <a:pPr marL="0" indent="0" algn="ctr">
              <a:lnSpc>
                <a:spcPct val="120000"/>
              </a:lnSpc>
              <a:spcBef>
                <a:spcPts val="0"/>
              </a:spcBef>
              <a:buFont typeface="Wingdings" panose="05000000000000000000" pitchFamily="2" charset="2"/>
              <a:buNone/>
            </a:pPr>
            <a:r>
              <a:rPr lang="en-US" sz="1700" b="1" dirty="0">
                <a:solidFill>
                  <a:schemeClr val="accent3">
                    <a:lumMod val="75000"/>
                  </a:schemeClr>
                </a:solidFill>
              </a:rPr>
              <a:t>(for </a:t>
            </a:r>
            <a:r>
              <a:rPr lang="en-US" sz="1700" b="1" dirty="0" err="1">
                <a:solidFill>
                  <a:schemeClr val="accent3">
                    <a:lumMod val="75000"/>
                  </a:schemeClr>
                </a:solidFill>
              </a:rPr>
              <a:t>EcoDis</a:t>
            </a:r>
            <a:r>
              <a:rPr lang="en-US" sz="1700" b="1" dirty="0">
                <a:solidFill>
                  <a:schemeClr val="accent3">
                    <a:lumMod val="75000"/>
                  </a:schemeClr>
                </a:solidFill>
              </a:rPr>
              <a:t> Student Group)</a:t>
            </a:r>
          </a:p>
        </p:txBody>
      </p:sp>
      <p:sp>
        <p:nvSpPr>
          <p:cNvPr id="7" name="Content Placeholder 2"/>
          <p:cNvSpPr txBox="1">
            <a:spLocks/>
          </p:cNvSpPr>
          <p:nvPr/>
        </p:nvSpPr>
        <p:spPr>
          <a:xfrm>
            <a:off x="3496340" y="2008748"/>
            <a:ext cx="1940442" cy="864099"/>
          </a:xfrm>
          <a:prstGeom prst="rect">
            <a:avLst/>
          </a:prstGeom>
        </p:spPr>
        <p:txBody>
          <a:bodyPr vert="horz" lIns="91440" tIns="45720" rIns="91440" bIns="45720" rtlCol="0" anchor="ctr">
            <a:normAutofit fontScale="70000" lnSpcReduction="20000"/>
          </a:bodyPr>
          <a:lstStyle>
            <a:lvl1pPr marL="344488" marR="0" indent="-344488"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sz="2800" kern="1200">
                <a:solidFill>
                  <a:srgbClr val="777776"/>
                </a:solidFill>
                <a:latin typeface="+mn-lt"/>
                <a:ea typeface="+mn-ea"/>
                <a:cs typeface="+mn-cs"/>
              </a:defRPr>
            </a:lvl1pPr>
            <a:lvl2pPr marL="800100" marR="0" indent="-342900" algn="l" defTabSz="914400" rtl="0" eaLnBrk="1" fontAlgn="auto" latinLnBrk="0" hangingPunct="1">
              <a:lnSpc>
                <a:spcPct val="90000"/>
              </a:lnSpc>
              <a:spcBef>
                <a:spcPts val="500"/>
              </a:spcBef>
              <a:spcAft>
                <a:spcPts val="0"/>
              </a:spcAft>
              <a:buClrTx/>
              <a:buSzTx/>
              <a:buFont typeface="Wingdings" panose="05000000000000000000" pitchFamily="2" charset="2"/>
              <a:buChar char="q"/>
              <a:tabLst/>
              <a:defRPr sz="2400" kern="1200">
                <a:solidFill>
                  <a:srgbClr val="777776"/>
                </a:solidFill>
                <a:latin typeface="+mn-lt"/>
                <a:ea typeface="+mn-ea"/>
                <a:cs typeface="+mn-cs"/>
              </a:defRPr>
            </a:lvl2pPr>
            <a:lvl3pPr marL="1258888" marR="0" indent="-344488" algn="l" defTabSz="914400" rtl="0" eaLnBrk="1" fontAlgn="auto" latinLnBrk="0" hangingPunct="1">
              <a:lnSpc>
                <a:spcPct val="90000"/>
              </a:lnSpc>
              <a:spcBef>
                <a:spcPts val="500"/>
              </a:spcBef>
              <a:spcAft>
                <a:spcPts val="0"/>
              </a:spcAft>
              <a:buClrTx/>
              <a:buSzTx/>
              <a:buFont typeface="Wingdings" panose="05000000000000000000" pitchFamily="2" charset="2"/>
              <a:buChar char="v"/>
              <a:tabLst/>
              <a:defRPr sz="2000" kern="1200">
                <a:solidFill>
                  <a:srgbClr val="777776"/>
                </a:solidFill>
                <a:latin typeface="+mn-lt"/>
                <a:ea typeface="+mn-ea"/>
                <a:cs typeface="+mn-cs"/>
              </a:defRPr>
            </a:lvl3pPr>
            <a:lvl4pPr marL="1658938" marR="0" indent="-287338"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800" kern="1200">
                <a:solidFill>
                  <a:srgbClr val="777776"/>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Wingdings" panose="05000000000000000000" pitchFamily="2" charset="2"/>
              <a:buNone/>
            </a:pPr>
            <a:r>
              <a:rPr lang="en-US" sz="2600" b="1" u="sng" dirty="0">
                <a:solidFill>
                  <a:schemeClr val="accent3">
                    <a:lumMod val="75000"/>
                  </a:schemeClr>
                </a:solidFill>
              </a:rPr>
              <a:t>PREDICTED</a:t>
            </a:r>
            <a:r>
              <a:rPr lang="en-US" sz="2600" b="1" dirty="0">
                <a:solidFill>
                  <a:schemeClr val="accent3">
                    <a:lumMod val="75000"/>
                  </a:schemeClr>
                </a:solidFill>
              </a:rPr>
              <a:t> </a:t>
            </a:r>
          </a:p>
          <a:p>
            <a:pPr marL="0" indent="0" algn="ctr">
              <a:lnSpc>
                <a:spcPct val="120000"/>
              </a:lnSpc>
              <a:spcBef>
                <a:spcPts val="0"/>
              </a:spcBef>
              <a:buFont typeface="Wingdings" panose="05000000000000000000" pitchFamily="2" charset="2"/>
              <a:buNone/>
            </a:pPr>
            <a:r>
              <a:rPr lang="en-US" sz="2600" b="1" dirty="0">
                <a:solidFill>
                  <a:schemeClr val="accent3">
                    <a:lumMod val="75000"/>
                  </a:schemeClr>
                </a:solidFill>
              </a:rPr>
              <a:t>Domain I Score</a:t>
            </a:r>
          </a:p>
          <a:p>
            <a:pPr marL="0" indent="0" algn="ctr">
              <a:lnSpc>
                <a:spcPct val="120000"/>
              </a:lnSpc>
              <a:spcBef>
                <a:spcPts val="0"/>
              </a:spcBef>
              <a:buFont typeface="Wingdings" panose="05000000000000000000" pitchFamily="2" charset="2"/>
              <a:buNone/>
            </a:pPr>
            <a:r>
              <a:rPr lang="en-US" sz="1700" b="1" dirty="0">
                <a:solidFill>
                  <a:schemeClr val="accent3">
                    <a:lumMod val="75000"/>
                  </a:schemeClr>
                </a:solidFill>
              </a:rPr>
              <a:t>(for </a:t>
            </a:r>
            <a:r>
              <a:rPr lang="en-US" sz="1700" b="1" dirty="0" err="1">
                <a:solidFill>
                  <a:schemeClr val="accent3">
                    <a:lumMod val="75000"/>
                  </a:schemeClr>
                </a:solidFill>
              </a:rPr>
              <a:t>EcoDis</a:t>
            </a:r>
            <a:r>
              <a:rPr lang="en-US" sz="1700" b="1" dirty="0">
                <a:solidFill>
                  <a:schemeClr val="accent3">
                    <a:lumMod val="75000"/>
                  </a:schemeClr>
                </a:solidFill>
              </a:rPr>
              <a:t> Student Group)</a:t>
            </a:r>
          </a:p>
        </p:txBody>
      </p:sp>
      <p:sp>
        <p:nvSpPr>
          <p:cNvPr id="8" name="Content Placeholder 2"/>
          <p:cNvSpPr txBox="1">
            <a:spLocks/>
          </p:cNvSpPr>
          <p:nvPr/>
        </p:nvSpPr>
        <p:spPr>
          <a:xfrm>
            <a:off x="2795477" y="1942772"/>
            <a:ext cx="692888" cy="864099"/>
          </a:xfrm>
          <a:prstGeom prst="rect">
            <a:avLst/>
          </a:prstGeom>
        </p:spPr>
        <p:txBody>
          <a:bodyPr vert="horz" lIns="91440" tIns="45720" rIns="91440" bIns="45720" rtlCol="0" anchor="ctr">
            <a:normAutofit/>
          </a:bodyPr>
          <a:lstStyle>
            <a:lvl1pPr marL="344488" marR="0" indent="-344488"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sz="2800" kern="1200">
                <a:solidFill>
                  <a:srgbClr val="777776"/>
                </a:solidFill>
                <a:latin typeface="+mn-lt"/>
                <a:ea typeface="+mn-ea"/>
                <a:cs typeface="+mn-cs"/>
              </a:defRPr>
            </a:lvl1pPr>
            <a:lvl2pPr marL="800100" marR="0" indent="-342900" algn="l" defTabSz="914400" rtl="0" eaLnBrk="1" fontAlgn="auto" latinLnBrk="0" hangingPunct="1">
              <a:lnSpc>
                <a:spcPct val="90000"/>
              </a:lnSpc>
              <a:spcBef>
                <a:spcPts val="500"/>
              </a:spcBef>
              <a:spcAft>
                <a:spcPts val="0"/>
              </a:spcAft>
              <a:buClrTx/>
              <a:buSzTx/>
              <a:buFont typeface="Wingdings" panose="05000000000000000000" pitchFamily="2" charset="2"/>
              <a:buChar char="q"/>
              <a:tabLst/>
              <a:defRPr sz="2400" kern="1200">
                <a:solidFill>
                  <a:srgbClr val="777776"/>
                </a:solidFill>
                <a:latin typeface="+mn-lt"/>
                <a:ea typeface="+mn-ea"/>
                <a:cs typeface="+mn-cs"/>
              </a:defRPr>
            </a:lvl2pPr>
            <a:lvl3pPr marL="1258888" marR="0" indent="-344488" algn="l" defTabSz="914400" rtl="0" eaLnBrk="1" fontAlgn="auto" latinLnBrk="0" hangingPunct="1">
              <a:lnSpc>
                <a:spcPct val="90000"/>
              </a:lnSpc>
              <a:spcBef>
                <a:spcPts val="500"/>
              </a:spcBef>
              <a:spcAft>
                <a:spcPts val="0"/>
              </a:spcAft>
              <a:buClrTx/>
              <a:buSzTx/>
              <a:buFont typeface="Wingdings" panose="05000000000000000000" pitchFamily="2" charset="2"/>
              <a:buChar char="v"/>
              <a:tabLst/>
              <a:defRPr sz="2000" kern="1200">
                <a:solidFill>
                  <a:srgbClr val="777776"/>
                </a:solidFill>
                <a:latin typeface="+mn-lt"/>
                <a:ea typeface="+mn-ea"/>
                <a:cs typeface="+mn-cs"/>
              </a:defRPr>
            </a:lvl3pPr>
            <a:lvl4pPr marL="1658938" marR="0" indent="-287338"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800" kern="1200">
                <a:solidFill>
                  <a:srgbClr val="777776"/>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Wingdings" panose="05000000000000000000" pitchFamily="2" charset="2"/>
              <a:buNone/>
            </a:pPr>
            <a:r>
              <a:rPr lang="en-US" sz="2600" b="1" dirty="0">
                <a:solidFill>
                  <a:schemeClr val="accent3">
                    <a:lumMod val="75000"/>
                  </a:schemeClr>
                </a:solidFill>
              </a:rPr>
              <a:t> – </a:t>
            </a:r>
            <a:endParaRPr lang="en-US" sz="1700" b="1" dirty="0">
              <a:solidFill>
                <a:schemeClr val="accent3">
                  <a:lumMod val="75000"/>
                </a:schemeClr>
              </a:solidFill>
            </a:endParaRPr>
          </a:p>
        </p:txBody>
      </p:sp>
      <p:sp>
        <p:nvSpPr>
          <p:cNvPr id="9" name="Content Placeholder 2"/>
          <p:cNvSpPr txBox="1">
            <a:spLocks/>
          </p:cNvSpPr>
          <p:nvPr/>
        </p:nvSpPr>
        <p:spPr>
          <a:xfrm>
            <a:off x="5405993" y="1924742"/>
            <a:ext cx="692888" cy="864099"/>
          </a:xfrm>
          <a:prstGeom prst="rect">
            <a:avLst/>
          </a:prstGeom>
        </p:spPr>
        <p:txBody>
          <a:bodyPr vert="horz" lIns="91440" tIns="45720" rIns="91440" bIns="45720" rtlCol="0" anchor="ctr">
            <a:normAutofit/>
          </a:bodyPr>
          <a:lstStyle>
            <a:lvl1pPr marL="344488" marR="0" indent="-344488"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sz="2800" kern="1200">
                <a:solidFill>
                  <a:srgbClr val="777776"/>
                </a:solidFill>
                <a:latin typeface="+mn-lt"/>
                <a:ea typeface="+mn-ea"/>
                <a:cs typeface="+mn-cs"/>
              </a:defRPr>
            </a:lvl1pPr>
            <a:lvl2pPr marL="800100" marR="0" indent="-342900" algn="l" defTabSz="914400" rtl="0" eaLnBrk="1" fontAlgn="auto" latinLnBrk="0" hangingPunct="1">
              <a:lnSpc>
                <a:spcPct val="90000"/>
              </a:lnSpc>
              <a:spcBef>
                <a:spcPts val="500"/>
              </a:spcBef>
              <a:spcAft>
                <a:spcPts val="0"/>
              </a:spcAft>
              <a:buClrTx/>
              <a:buSzTx/>
              <a:buFont typeface="Wingdings" panose="05000000000000000000" pitchFamily="2" charset="2"/>
              <a:buChar char="q"/>
              <a:tabLst/>
              <a:defRPr sz="2400" kern="1200">
                <a:solidFill>
                  <a:srgbClr val="777776"/>
                </a:solidFill>
                <a:latin typeface="+mn-lt"/>
                <a:ea typeface="+mn-ea"/>
                <a:cs typeface="+mn-cs"/>
              </a:defRPr>
            </a:lvl2pPr>
            <a:lvl3pPr marL="1258888" marR="0" indent="-344488" algn="l" defTabSz="914400" rtl="0" eaLnBrk="1" fontAlgn="auto" latinLnBrk="0" hangingPunct="1">
              <a:lnSpc>
                <a:spcPct val="90000"/>
              </a:lnSpc>
              <a:spcBef>
                <a:spcPts val="500"/>
              </a:spcBef>
              <a:spcAft>
                <a:spcPts val="0"/>
              </a:spcAft>
              <a:buClrTx/>
              <a:buSzTx/>
              <a:buFont typeface="Wingdings" panose="05000000000000000000" pitchFamily="2" charset="2"/>
              <a:buChar char="v"/>
              <a:tabLst/>
              <a:defRPr sz="2000" kern="1200">
                <a:solidFill>
                  <a:srgbClr val="777776"/>
                </a:solidFill>
                <a:latin typeface="+mn-lt"/>
                <a:ea typeface="+mn-ea"/>
                <a:cs typeface="+mn-cs"/>
              </a:defRPr>
            </a:lvl3pPr>
            <a:lvl4pPr marL="1658938" marR="0" indent="-287338"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800" kern="1200">
                <a:solidFill>
                  <a:srgbClr val="777776"/>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Wingdings" panose="05000000000000000000" pitchFamily="2" charset="2"/>
              <a:buNone/>
            </a:pPr>
            <a:r>
              <a:rPr lang="en-US" sz="2600" b="1" dirty="0">
                <a:solidFill>
                  <a:schemeClr val="accent3">
                    <a:lumMod val="75000"/>
                  </a:schemeClr>
                </a:solidFill>
              </a:rPr>
              <a:t> = </a:t>
            </a:r>
            <a:endParaRPr lang="en-US" sz="1700" b="1" dirty="0">
              <a:solidFill>
                <a:schemeClr val="accent3">
                  <a:lumMod val="75000"/>
                </a:schemeClr>
              </a:solidFill>
            </a:endParaRPr>
          </a:p>
        </p:txBody>
      </p:sp>
      <p:sp>
        <p:nvSpPr>
          <p:cNvPr id="10" name="Content Placeholder 2"/>
          <p:cNvSpPr txBox="1">
            <a:spLocks/>
          </p:cNvSpPr>
          <p:nvPr/>
        </p:nvSpPr>
        <p:spPr>
          <a:xfrm>
            <a:off x="6182831" y="1978353"/>
            <a:ext cx="1940442" cy="864099"/>
          </a:xfrm>
          <a:prstGeom prst="rect">
            <a:avLst/>
          </a:prstGeom>
          <a:solidFill>
            <a:schemeClr val="accent4">
              <a:lumMod val="75000"/>
            </a:schemeClr>
          </a:solidFill>
        </p:spPr>
        <p:txBody>
          <a:bodyPr vert="horz" lIns="91440" tIns="45720" rIns="91440" bIns="45720" rtlCol="0" anchor="ctr">
            <a:normAutofit/>
          </a:bodyPr>
          <a:lstStyle>
            <a:lvl1pPr marL="344488" marR="0" indent="-344488"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sz="2800" kern="1200">
                <a:solidFill>
                  <a:srgbClr val="777776"/>
                </a:solidFill>
                <a:latin typeface="+mn-lt"/>
                <a:ea typeface="+mn-ea"/>
                <a:cs typeface="+mn-cs"/>
              </a:defRPr>
            </a:lvl1pPr>
            <a:lvl2pPr marL="800100" marR="0" indent="-342900" algn="l" defTabSz="914400" rtl="0" eaLnBrk="1" fontAlgn="auto" latinLnBrk="0" hangingPunct="1">
              <a:lnSpc>
                <a:spcPct val="90000"/>
              </a:lnSpc>
              <a:spcBef>
                <a:spcPts val="500"/>
              </a:spcBef>
              <a:spcAft>
                <a:spcPts val="0"/>
              </a:spcAft>
              <a:buClrTx/>
              <a:buSzTx/>
              <a:buFont typeface="Wingdings" panose="05000000000000000000" pitchFamily="2" charset="2"/>
              <a:buChar char="q"/>
              <a:tabLst/>
              <a:defRPr sz="2400" kern="1200">
                <a:solidFill>
                  <a:srgbClr val="777776"/>
                </a:solidFill>
                <a:latin typeface="+mn-lt"/>
                <a:ea typeface="+mn-ea"/>
                <a:cs typeface="+mn-cs"/>
              </a:defRPr>
            </a:lvl2pPr>
            <a:lvl3pPr marL="1258888" marR="0" indent="-344488" algn="l" defTabSz="914400" rtl="0" eaLnBrk="1" fontAlgn="auto" latinLnBrk="0" hangingPunct="1">
              <a:lnSpc>
                <a:spcPct val="90000"/>
              </a:lnSpc>
              <a:spcBef>
                <a:spcPts val="500"/>
              </a:spcBef>
              <a:spcAft>
                <a:spcPts val="0"/>
              </a:spcAft>
              <a:buClrTx/>
              <a:buSzTx/>
              <a:buFont typeface="Wingdings" panose="05000000000000000000" pitchFamily="2" charset="2"/>
              <a:buChar char="v"/>
              <a:tabLst/>
              <a:defRPr sz="2000" kern="1200">
                <a:solidFill>
                  <a:srgbClr val="777776"/>
                </a:solidFill>
                <a:latin typeface="+mn-lt"/>
                <a:ea typeface="+mn-ea"/>
                <a:cs typeface="+mn-cs"/>
              </a:defRPr>
            </a:lvl3pPr>
            <a:lvl4pPr marL="1658938" marR="0" indent="-287338"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800" kern="1200">
                <a:solidFill>
                  <a:srgbClr val="777776"/>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Wingdings" panose="05000000000000000000" pitchFamily="2" charset="2"/>
              <a:buNone/>
            </a:pPr>
            <a:r>
              <a:rPr lang="en-US" sz="2000" b="1" dirty="0">
                <a:solidFill>
                  <a:schemeClr val="bg1"/>
                </a:solidFill>
              </a:rPr>
              <a:t>Domain III Score</a:t>
            </a:r>
            <a:endParaRPr lang="en-US" sz="1400" b="1" dirty="0">
              <a:solidFill>
                <a:schemeClr val="bg1"/>
              </a:solidFill>
            </a:endParaRPr>
          </a:p>
        </p:txBody>
      </p:sp>
      <p:sp>
        <p:nvSpPr>
          <p:cNvPr id="11" name="Down Arrow 10"/>
          <p:cNvSpPr/>
          <p:nvPr/>
        </p:nvSpPr>
        <p:spPr>
          <a:xfrm>
            <a:off x="1552387" y="3018436"/>
            <a:ext cx="1467293" cy="1713477"/>
          </a:xfrm>
          <a:prstGeom prst="downArrow">
            <a:avLst>
              <a:gd name="adj1" fmla="val 60145"/>
              <a:gd name="adj2"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F</a:t>
            </a:r>
          </a:p>
          <a:p>
            <a:pPr algn="ctr"/>
            <a:r>
              <a:rPr lang="en-US" sz="1200" b="1" dirty="0"/>
              <a:t>(if score is &lt; -9.6)</a:t>
            </a:r>
          </a:p>
          <a:p>
            <a:pPr algn="ctr"/>
            <a:endParaRPr lang="en-US" sz="1400" dirty="0"/>
          </a:p>
        </p:txBody>
      </p:sp>
      <p:sp>
        <p:nvSpPr>
          <p:cNvPr id="17" name="Down Arrow 16"/>
          <p:cNvSpPr/>
          <p:nvPr/>
        </p:nvSpPr>
        <p:spPr>
          <a:xfrm>
            <a:off x="3019679" y="3022454"/>
            <a:ext cx="1467293" cy="1715448"/>
          </a:xfrm>
          <a:prstGeom prst="downArrow">
            <a:avLst>
              <a:gd name="adj1" fmla="val 60145"/>
              <a:gd name="adj2"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D</a:t>
            </a:r>
          </a:p>
          <a:p>
            <a:pPr algn="ctr"/>
            <a:r>
              <a:rPr lang="en-US" sz="1200" b="1" dirty="0"/>
              <a:t>(if score is ≥ -9.6 but &lt; -1.9)</a:t>
            </a:r>
          </a:p>
          <a:p>
            <a:pPr algn="ctr"/>
            <a:endParaRPr lang="en-US" sz="1400" dirty="0"/>
          </a:p>
        </p:txBody>
      </p:sp>
      <p:sp>
        <p:nvSpPr>
          <p:cNvPr id="18" name="Down Arrow 17"/>
          <p:cNvSpPr/>
          <p:nvPr/>
        </p:nvSpPr>
        <p:spPr>
          <a:xfrm>
            <a:off x="4044515" y="3026472"/>
            <a:ext cx="1467293" cy="1715448"/>
          </a:xfrm>
          <a:prstGeom prst="downArrow">
            <a:avLst>
              <a:gd name="adj1" fmla="val 60145"/>
              <a:gd name="adj2"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C</a:t>
            </a:r>
          </a:p>
          <a:p>
            <a:pPr algn="ctr"/>
            <a:r>
              <a:rPr lang="en-US" sz="1200" b="1" dirty="0"/>
              <a:t>(if score is ≥ -1.9 but &lt; 1.9)</a:t>
            </a:r>
          </a:p>
          <a:p>
            <a:pPr algn="ctr"/>
            <a:endParaRPr lang="en-US" sz="1400" dirty="0"/>
          </a:p>
        </p:txBody>
      </p:sp>
      <p:sp>
        <p:nvSpPr>
          <p:cNvPr id="19" name="Down Arrow 18"/>
          <p:cNvSpPr/>
          <p:nvPr/>
        </p:nvSpPr>
        <p:spPr>
          <a:xfrm>
            <a:off x="5069350" y="3032829"/>
            <a:ext cx="1467293" cy="1715448"/>
          </a:xfrm>
          <a:prstGeom prst="downArrow">
            <a:avLst>
              <a:gd name="adj1" fmla="val 60145"/>
              <a:gd name="adj2"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a:t>
            </a:r>
          </a:p>
          <a:p>
            <a:pPr algn="ctr"/>
            <a:r>
              <a:rPr lang="en-US" sz="1200" b="1" dirty="0"/>
              <a:t>(if score is ≥ 1.9 but  &lt; 9.6)</a:t>
            </a:r>
          </a:p>
          <a:p>
            <a:pPr algn="ctr"/>
            <a:endParaRPr lang="en-US" sz="1400" dirty="0"/>
          </a:p>
        </p:txBody>
      </p:sp>
      <p:sp>
        <p:nvSpPr>
          <p:cNvPr id="20" name="Down Arrow 19"/>
          <p:cNvSpPr/>
          <p:nvPr/>
        </p:nvSpPr>
        <p:spPr>
          <a:xfrm>
            <a:off x="6342463" y="3031248"/>
            <a:ext cx="1467293" cy="1715448"/>
          </a:xfrm>
          <a:prstGeom prst="downArrow">
            <a:avLst>
              <a:gd name="adj1" fmla="val 60145"/>
              <a:gd name="adj2"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a:t>
            </a:r>
          </a:p>
          <a:p>
            <a:pPr algn="ctr"/>
            <a:r>
              <a:rPr lang="en-US" sz="1200" b="1" dirty="0"/>
              <a:t>(if score is ≥ 9.6)</a:t>
            </a:r>
          </a:p>
          <a:p>
            <a:pPr algn="ctr"/>
            <a:endParaRPr lang="en-US" sz="1400" dirty="0"/>
          </a:p>
        </p:txBody>
      </p:sp>
    </p:spTree>
    <p:extLst>
      <p:ext uri="{BB962C8B-B14F-4D97-AF65-F5344CB8AC3E}">
        <p14:creationId xmlns:p14="http://schemas.microsoft.com/office/powerpoint/2010/main" val="12028377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fltVal val="0"/>
                                          </p:val>
                                        </p:tav>
                                        <p:tav tm="100000">
                                          <p:val>
                                            <p:strVal val="#ppt_w"/>
                                          </p:val>
                                        </p:tav>
                                      </p:tavLst>
                                    </p:anim>
                                    <p:anim calcmode="lin" valueType="num">
                                      <p:cBhvr>
                                        <p:cTn id="38" dur="1000" fill="hold"/>
                                        <p:tgtEl>
                                          <p:spTgt spid="4"/>
                                        </p:tgtEl>
                                        <p:attrNameLst>
                                          <p:attrName>ppt_h</p:attrName>
                                        </p:attrNameLst>
                                      </p:cBhvr>
                                      <p:tavLst>
                                        <p:tav tm="0">
                                          <p:val>
                                            <p:fltVal val="0"/>
                                          </p:val>
                                        </p:tav>
                                        <p:tav tm="100000">
                                          <p:val>
                                            <p:strVal val="#ppt_h"/>
                                          </p:val>
                                        </p:tav>
                                      </p:tavLst>
                                    </p:anim>
                                    <p:animEffect transition="in" filter="fade">
                                      <p:cBhvr>
                                        <p:cTn id="39" dur="10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up)">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up)">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up)">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up)">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8" grpId="0"/>
      <p:bldP spid="9" grpId="0"/>
      <p:bldP spid="10" grpId="0" animBg="1"/>
      <p:bldP spid="11" grpId="0" animBg="1"/>
      <p:bldP spid="17" grpId="0" animBg="1"/>
      <p:bldP spid="18" grpId="0" animBg="1"/>
      <p:bldP spid="19" grpId="0" animBg="1"/>
      <p:bldP spid="20"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hart 2"/>
          <p:cNvGraphicFramePr>
            <a:graphicFrameLocks/>
          </p:cNvGraphicFramePr>
          <p:nvPr/>
        </p:nvGraphicFramePr>
        <p:xfrm>
          <a:off x="4763" y="0"/>
          <a:ext cx="9167812" cy="6948488"/>
        </p:xfrm>
        <a:graphic>
          <a:graphicData uri="http://schemas.openxmlformats.org/drawingml/2006/chart">
            <c:chart xmlns:c="http://schemas.openxmlformats.org/drawingml/2006/chart" xmlns:r="http://schemas.openxmlformats.org/officeDocument/2006/relationships" r:id="rId2"/>
          </a:graphicData>
        </a:graphic>
      </p:graphicFrame>
      <p:sp>
        <p:nvSpPr>
          <p:cNvPr id="6" name="Content Placeholder 2"/>
          <p:cNvSpPr>
            <a:spLocks noGrp="1"/>
          </p:cNvSpPr>
          <p:nvPr>
            <p:ph idx="1"/>
          </p:nvPr>
        </p:nvSpPr>
        <p:spPr>
          <a:xfrm>
            <a:off x="971107" y="3327991"/>
            <a:ext cx="4095307" cy="2796363"/>
          </a:xfrm>
          <a:solidFill>
            <a:schemeClr val="accent4">
              <a:lumMod val="75000"/>
            </a:schemeClr>
          </a:solidFill>
        </p:spPr>
        <p:txBody>
          <a:bodyPr anchor="ctr">
            <a:noAutofit/>
          </a:bodyPr>
          <a:lstStyle/>
          <a:p>
            <a:pPr marL="0" indent="0" algn="ctr">
              <a:lnSpc>
                <a:spcPct val="100000"/>
              </a:lnSpc>
              <a:buNone/>
            </a:pPr>
            <a:r>
              <a:rPr lang="en-US" sz="2400" dirty="0">
                <a:solidFill>
                  <a:schemeClr val="bg1"/>
                </a:solidFill>
              </a:rPr>
              <a:t>To see how this works, let’s look at 5 Middle School campuses with an identical %age of </a:t>
            </a:r>
            <a:r>
              <a:rPr lang="en-US" sz="2400" dirty="0" err="1">
                <a:solidFill>
                  <a:schemeClr val="bg1"/>
                </a:solidFill>
              </a:rPr>
              <a:t>EcoDis</a:t>
            </a:r>
            <a:r>
              <a:rPr lang="en-US" sz="2400" dirty="0">
                <a:solidFill>
                  <a:schemeClr val="bg1"/>
                </a:solidFill>
              </a:rPr>
              <a:t> students (67.6%)</a:t>
            </a:r>
          </a:p>
        </p:txBody>
      </p:sp>
    </p:spTree>
    <p:extLst>
      <p:ext uri="{BB962C8B-B14F-4D97-AF65-F5344CB8AC3E}">
        <p14:creationId xmlns:p14="http://schemas.microsoft.com/office/powerpoint/2010/main" val="628924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p:cTn id="7" dur="1250" fill="hold"/>
                                        <p:tgtEl>
                                          <p:spTgt spid="6">
                                            <p:bg/>
                                          </p:spTgt>
                                        </p:tgtEl>
                                        <p:attrNameLst>
                                          <p:attrName>ppt_w</p:attrName>
                                        </p:attrNameLst>
                                      </p:cBhvr>
                                      <p:tavLst>
                                        <p:tav tm="0">
                                          <p:val>
                                            <p:fltVal val="0"/>
                                          </p:val>
                                        </p:tav>
                                        <p:tav tm="100000">
                                          <p:val>
                                            <p:strVal val="#ppt_w"/>
                                          </p:val>
                                        </p:tav>
                                      </p:tavLst>
                                    </p:anim>
                                    <p:anim calcmode="lin" valueType="num">
                                      <p:cBhvr>
                                        <p:cTn id="8" dur="1250" fill="hold"/>
                                        <p:tgtEl>
                                          <p:spTgt spid="6">
                                            <p:bg/>
                                          </p:spTgt>
                                        </p:tgtEl>
                                        <p:attrNameLst>
                                          <p:attrName>ppt_h</p:attrName>
                                        </p:attrNameLst>
                                      </p:cBhvr>
                                      <p:tavLst>
                                        <p:tav tm="0">
                                          <p:val>
                                            <p:fltVal val="0"/>
                                          </p:val>
                                        </p:tav>
                                        <p:tav tm="100000">
                                          <p:val>
                                            <p:strVal val="#ppt_h"/>
                                          </p:val>
                                        </p:tav>
                                      </p:tavLst>
                                    </p:anim>
                                    <p:animEffect transition="in" filter="fade">
                                      <p:cBhvr>
                                        <p:cTn id="9" dur="1250"/>
                                        <p:tgtEl>
                                          <p:spTgt spid="6">
                                            <p:bg/>
                                          </p:spTgt>
                                        </p:tgtEl>
                                      </p:cBhvr>
                                    </p:animEffect>
                                    <p:anim calcmode="lin" valueType="num">
                                      <p:cBhvr>
                                        <p:cTn id="10" dur="1250" fill="hold"/>
                                        <p:tgtEl>
                                          <p:spTgt spid="6">
                                            <p:bg/>
                                          </p:spTgt>
                                        </p:tgtEl>
                                        <p:attrNameLst>
                                          <p:attrName>ppt_x</p:attrName>
                                        </p:attrNameLst>
                                      </p:cBhvr>
                                      <p:tavLst>
                                        <p:tav tm="0">
                                          <p:val>
                                            <p:fltVal val="0.5"/>
                                          </p:val>
                                        </p:tav>
                                        <p:tav tm="100000">
                                          <p:val>
                                            <p:strVal val="#ppt_x"/>
                                          </p:val>
                                        </p:tav>
                                      </p:tavLst>
                                    </p:anim>
                                    <p:anim calcmode="lin" valueType="num">
                                      <p:cBhvr>
                                        <p:cTn id="11" dur="1250" fill="hold"/>
                                        <p:tgtEl>
                                          <p:spTgt spid="6">
                                            <p:bg/>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125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125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6" dur="1250"/>
                                        <p:tgtEl>
                                          <p:spTgt spid="6">
                                            <p:txEl>
                                              <p:pRg st="0" end="0"/>
                                            </p:txEl>
                                          </p:spTgt>
                                        </p:tgtEl>
                                      </p:cBhvr>
                                    </p:animEffect>
                                    <p:anim calcmode="lin" valueType="num">
                                      <p:cBhvr>
                                        <p:cTn id="17" dur="1250" fill="hold"/>
                                        <p:tgtEl>
                                          <p:spTgt spid="6">
                                            <p:txEl>
                                              <p:pRg st="0" end="0"/>
                                            </p:txEl>
                                          </p:spTgt>
                                        </p:tgtEl>
                                        <p:attrNameLst>
                                          <p:attrName>ppt_x</p:attrName>
                                        </p:attrNameLst>
                                      </p:cBhvr>
                                      <p:tavLst>
                                        <p:tav tm="0">
                                          <p:val>
                                            <p:fltVal val="0.5"/>
                                          </p:val>
                                        </p:tav>
                                        <p:tav tm="100000">
                                          <p:val>
                                            <p:strVal val="#ppt_x"/>
                                          </p:val>
                                        </p:tav>
                                      </p:tavLst>
                                    </p:anim>
                                    <p:anim calcmode="lin" valueType="num">
                                      <p:cBhvr>
                                        <p:cTn id="18" dur="1250" fill="hold"/>
                                        <p:tgtEl>
                                          <p:spTgt spid="6">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4271040627"/>
              </p:ext>
            </p:extLst>
          </p:nvPr>
        </p:nvGraphicFramePr>
        <p:xfrm>
          <a:off x="4763" y="0"/>
          <a:ext cx="9167812" cy="6948488"/>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a:stretch>
            <a:fillRect/>
          </a:stretch>
        </p:blipFill>
        <p:spPr>
          <a:xfrm>
            <a:off x="972914" y="3916734"/>
            <a:ext cx="5303520" cy="2280445"/>
          </a:xfrm>
          <a:prstGeom prst="rect">
            <a:avLst/>
          </a:prstGeom>
        </p:spPr>
      </p:pic>
    </p:spTree>
    <p:extLst>
      <p:ext uri="{BB962C8B-B14F-4D97-AF65-F5344CB8AC3E}">
        <p14:creationId xmlns:p14="http://schemas.microsoft.com/office/powerpoint/2010/main" val="1663314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5400000">
                                      <p:cBhvr>
                                        <p:cTn id="13" dur="2000" fill="hold"/>
                                        <p:tgtEl>
                                          <p:spTgt spid="5"/>
                                        </p:tgtEl>
                                        <p:attrNameLst>
                                          <p:attrName>r</p:attrName>
                                        </p:attrNameLst>
                                      </p:cBhvr>
                                    </p:animRot>
                                  </p:childTnLst>
                                </p:cTn>
                              </p:par>
                              <p:par>
                                <p:cTn id="14" presetID="42" presetClass="path" presetSubtype="0" accel="50000" decel="50000" fill="hold" nodeType="withEffect">
                                  <p:stCondLst>
                                    <p:cond delay="0"/>
                                  </p:stCondLst>
                                  <p:childTnLst>
                                    <p:animMotion origin="layout" path="M -4.16667E-6 1.48148E-6 L 0.41598 -0.22523 " pathEditMode="relative" rAng="0" ptsTypes="AA">
                                      <p:cBhvr>
                                        <p:cTn id="15" dur="2000" fill="hold"/>
                                        <p:tgtEl>
                                          <p:spTgt spid="5"/>
                                        </p:tgtEl>
                                        <p:attrNameLst>
                                          <p:attrName>ppt_x</p:attrName>
                                          <p:attrName>ppt_y</p:attrName>
                                        </p:attrNameLst>
                                      </p:cBhvr>
                                      <p:rCtr x="20799" y="-112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hart 2"/>
          <p:cNvGraphicFramePr>
            <a:graphicFrameLocks/>
          </p:cNvGraphicFramePr>
          <p:nvPr/>
        </p:nvGraphicFramePr>
        <p:xfrm>
          <a:off x="4763" y="0"/>
          <a:ext cx="9167812" cy="694848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p:cNvPicPr>
            <a:picLocks noChangeAspect="1"/>
          </p:cNvPicPr>
          <p:nvPr/>
        </p:nvPicPr>
        <p:blipFill>
          <a:blip r:embed="rId3"/>
          <a:stretch>
            <a:fillRect/>
          </a:stretch>
        </p:blipFill>
        <p:spPr>
          <a:xfrm rot="16200000">
            <a:off x="4764897" y="2378679"/>
            <a:ext cx="5303520" cy="2280445"/>
          </a:xfrm>
          <a:prstGeom prst="rect">
            <a:avLst/>
          </a:prstGeom>
        </p:spPr>
      </p:pic>
      <p:sp>
        <p:nvSpPr>
          <p:cNvPr id="6" name="Right Arrow 5"/>
          <p:cNvSpPr/>
          <p:nvPr/>
        </p:nvSpPr>
        <p:spPr>
          <a:xfrm>
            <a:off x="1481248" y="2917189"/>
            <a:ext cx="4659113" cy="1203423"/>
          </a:xfrm>
          <a:prstGeom prst="rightArrow">
            <a:avLst>
              <a:gd name="adj1" fmla="val 62171"/>
              <a:gd name="adj2"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Domain III Score = 0</a:t>
            </a:r>
            <a:br>
              <a:rPr lang="en-US" sz="1400" b="1" dirty="0"/>
            </a:br>
            <a:r>
              <a:rPr lang="en-US" sz="1400" b="1" dirty="0"/>
              <a:t>(Actual – Predicted = 0)</a:t>
            </a:r>
          </a:p>
          <a:p>
            <a:pPr algn="ctr"/>
            <a:r>
              <a:rPr lang="en-US" sz="1400" b="1" dirty="0"/>
              <a:t>So Letter Grade = C</a:t>
            </a:r>
            <a:endParaRPr lang="en-US" sz="1000" dirty="0"/>
          </a:p>
        </p:txBody>
      </p:sp>
      <p:sp>
        <p:nvSpPr>
          <p:cNvPr id="7" name="Right Arrow 6"/>
          <p:cNvSpPr/>
          <p:nvPr/>
        </p:nvSpPr>
        <p:spPr>
          <a:xfrm>
            <a:off x="1478399" y="4754849"/>
            <a:ext cx="4659113" cy="1203423"/>
          </a:xfrm>
          <a:prstGeom prst="rightArrow">
            <a:avLst>
              <a:gd name="adj1" fmla="val 62171"/>
              <a:gd name="adj2"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Domain III Score = -13.1</a:t>
            </a:r>
            <a:br>
              <a:rPr lang="en-US" sz="1400" b="1" dirty="0"/>
            </a:br>
            <a:r>
              <a:rPr lang="en-US" sz="1400" b="1" dirty="0"/>
              <a:t>(Actual – Predicted = -13.1)</a:t>
            </a:r>
          </a:p>
          <a:p>
            <a:pPr algn="ctr"/>
            <a:r>
              <a:rPr lang="en-US" sz="1400" b="1" dirty="0"/>
              <a:t>So Letter Grade = F</a:t>
            </a:r>
            <a:endParaRPr lang="en-US" sz="1000" dirty="0"/>
          </a:p>
        </p:txBody>
      </p:sp>
      <p:sp>
        <p:nvSpPr>
          <p:cNvPr id="8" name="Right Arrow 7"/>
          <p:cNvSpPr/>
          <p:nvPr/>
        </p:nvSpPr>
        <p:spPr>
          <a:xfrm>
            <a:off x="1478400" y="3907788"/>
            <a:ext cx="4659113" cy="1203423"/>
          </a:xfrm>
          <a:prstGeom prst="rightArrow">
            <a:avLst>
              <a:gd name="adj1" fmla="val 62171"/>
              <a:gd name="adj2"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Domain III Score = -7.1</a:t>
            </a:r>
            <a:br>
              <a:rPr lang="en-US" sz="1400" b="1" dirty="0"/>
            </a:br>
            <a:r>
              <a:rPr lang="en-US" sz="1400" b="1" dirty="0"/>
              <a:t>(Actual – Predicted = -7.1)</a:t>
            </a:r>
          </a:p>
          <a:p>
            <a:pPr algn="ctr"/>
            <a:r>
              <a:rPr lang="en-US" sz="1400" b="1" dirty="0"/>
              <a:t>So Letter Grade = D</a:t>
            </a:r>
            <a:endParaRPr lang="en-US" sz="1000" dirty="0"/>
          </a:p>
        </p:txBody>
      </p:sp>
      <p:sp>
        <p:nvSpPr>
          <p:cNvPr id="9" name="Right Arrow 8"/>
          <p:cNvSpPr/>
          <p:nvPr/>
        </p:nvSpPr>
        <p:spPr>
          <a:xfrm>
            <a:off x="1478400" y="2070128"/>
            <a:ext cx="4659113" cy="1203423"/>
          </a:xfrm>
          <a:prstGeom prst="rightArrow">
            <a:avLst>
              <a:gd name="adj1" fmla="val 62171"/>
              <a:gd name="adj2"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Domain III Score = 5.9</a:t>
            </a:r>
            <a:br>
              <a:rPr lang="en-US" sz="1400" b="1" dirty="0"/>
            </a:br>
            <a:r>
              <a:rPr lang="en-US" sz="1400" b="1" dirty="0"/>
              <a:t>(Actual – Predicted = 5.9)</a:t>
            </a:r>
          </a:p>
          <a:p>
            <a:pPr algn="ctr"/>
            <a:r>
              <a:rPr lang="en-US" sz="1400" b="1" dirty="0"/>
              <a:t>So Letter Grade = B</a:t>
            </a:r>
            <a:endParaRPr lang="en-US" sz="1000" dirty="0"/>
          </a:p>
        </p:txBody>
      </p:sp>
      <p:sp>
        <p:nvSpPr>
          <p:cNvPr id="10" name="Right Arrow 9"/>
          <p:cNvSpPr/>
          <p:nvPr/>
        </p:nvSpPr>
        <p:spPr>
          <a:xfrm>
            <a:off x="1478399" y="1223067"/>
            <a:ext cx="4659113" cy="1203423"/>
          </a:xfrm>
          <a:prstGeom prst="rightArrow">
            <a:avLst>
              <a:gd name="adj1" fmla="val 62171"/>
              <a:gd name="adj2"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Domain III Score = 11.9</a:t>
            </a:r>
            <a:br>
              <a:rPr lang="en-US" sz="1400" b="1" dirty="0"/>
            </a:br>
            <a:r>
              <a:rPr lang="en-US" sz="1400" b="1" dirty="0"/>
              <a:t>(Actual – Predicted = 11.9)</a:t>
            </a:r>
          </a:p>
          <a:p>
            <a:pPr algn="ctr"/>
            <a:r>
              <a:rPr lang="en-US" sz="1400" b="1" dirty="0"/>
              <a:t>So Letter Grade = A</a:t>
            </a:r>
            <a:endParaRPr lang="en-US" sz="1000" dirty="0"/>
          </a:p>
        </p:txBody>
      </p:sp>
    </p:spTree>
    <p:extLst>
      <p:ext uri="{BB962C8B-B14F-4D97-AF65-F5344CB8AC3E}">
        <p14:creationId xmlns:p14="http://schemas.microsoft.com/office/powerpoint/2010/main" val="2396283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pic>
        <p:nvPicPr>
          <p:cNvPr id="1028" name="Picture 4" descr="https://godinthebeginning.files.wordpress.com/2013/04/2hs-2009-05-a-print.jpg"/>
          <p:cNvPicPr>
            <a:picLocks noChangeAspect="1" noChangeArrowheads="1"/>
          </p:cNvPicPr>
          <p:nvPr/>
        </p:nvPicPr>
        <p:blipFill rotWithShape="1">
          <a:blip r:embed="rId4">
            <a:extLst>
              <a:ext uri="{28A0092B-C50C-407E-A947-70E740481C1C}">
                <a14:useLocalDpi xmlns:a14="http://schemas.microsoft.com/office/drawing/2010/main" val="0"/>
              </a:ext>
            </a:extLst>
          </a:blip>
          <a:srcRect l="9777" r="15586"/>
          <a:stretch/>
        </p:blipFill>
        <p:spPr bwMode="auto">
          <a:xfrm>
            <a:off x="-37214" y="-6636"/>
            <a:ext cx="9144000" cy="68646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41571" y="306677"/>
            <a:ext cx="7886700" cy="1165199"/>
          </a:xfrm>
        </p:spPr>
        <p:txBody>
          <a:bodyPr>
            <a:normAutofit/>
          </a:bodyPr>
          <a:lstStyle/>
          <a:p>
            <a:r>
              <a:rPr lang="en-US" sz="4800" dirty="0">
                <a:solidFill>
                  <a:schemeClr val="bg1"/>
                </a:solidFill>
              </a:rPr>
              <a:t>In the beginning …</a:t>
            </a:r>
          </a:p>
        </p:txBody>
      </p:sp>
      <p:sp>
        <p:nvSpPr>
          <p:cNvPr id="6" name="Title 1"/>
          <p:cNvSpPr txBox="1">
            <a:spLocks/>
          </p:cNvSpPr>
          <p:nvPr/>
        </p:nvSpPr>
        <p:spPr>
          <a:xfrm>
            <a:off x="591436" y="5594362"/>
            <a:ext cx="7886700" cy="11651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rgbClr val="777776"/>
                </a:solidFill>
                <a:latin typeface="Century Gothic" panose="020B0502020202020204" pitchFamily="34" charset="0"/>
                <a:ea typeface="+mj-ea"/>
                <a:cs typeface="+mj-cs"/>
              </a:defRPr>
            </a:lvl1pPr>
          </a:lstStyle>
          <a:p>
            <a:pPr algn="ctr"/>
            <a:r>
              <a:rPr lang="en-US" sz="8000" dirty="0">
                <a:solidFill>
                  <a:schemeClr val="bg1"/>
                </a:solidFill>
              </a:rPr>
              <a:t>TEA created</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9" y="808068"/>
            <a:ext cx="9235440" cy="5612302"/>
          </a:xfrm>
          <a:prstGeom prst="rect">
            <a:avLst/>
          </a:prstGeom>
        </p:spPr>
      </p:pic>
      <p:pic>
        <p:nvPicPr>
          <p:cNvPr id="7" name="2001 A Space Odyssey">
            <a:hlinkClick r:id="" action="ppaction://media"/>
          </p:cNvPr>
          <p:cNvPicPr>
            <a:picLocks noChangeAspect="1"/>
          </p:cNvPicPr>
          <p:nvPr>
            <a:audioFile r:link="rId1"/>
            <p:extLst>
              <p:ext uri="{DAA4B4D4-6D71-4841-9C94-3DE7FCFB9230}">
                <p14:media xmlns:p14="http://schemas.microsoft.com/office/powerpoint/2010/main" r:embed="rId2">
                  <p14:trim st="37400" end="351953.8775"/>
                </p14:media>
              </p:ext>
            </p:extLst>
          </p:nvPr>
        </p:nvPicPr>
        <p:blipFill>
          <a:blip r:embed="rId6"/>
          <a:stretch>
            <a:fillRect/>
          </a:stretch>
        </p:blipFill>
        <p:spPr>
          <a:xfrm>
            <a:off x="4419600" y="3276600"/>
            <a:ext cx="304800" cy="304800"/>
          </a:xfrm>
          <a:prstGeom prst="rect">
            <a:avLst/>
          </a:prstGeom>
        </p:spPr>
      </p:pic>
      <p:sp>
        <p:nvSpPr>
          <p:cNvPr id="8" name="Rectangle 7"/>
          <p:cNvSpPr/>
          <p:nvPr/>
        </p:nvSpPr>
        <p:spPr>
          <a:xfrm>
            <a:off x="8102009" y="306677"/>
            <a:ext cx="376127" cy="5013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1911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100" fill="hold"/>
                                        <p:tgtEl>
                                          <p:spTgt spid="7"/>
                                        </p:tgtEl>
                                      </p:cBhvr>
                                    </p:cmd>
                                  </p:childTnLst>
                                </p:cTn>
                              </p:par>
                              <p:par>
                                <p:cTn id="7" presetID="53" presetClass="entr" presetSubtype="528" fill="hold" grpId="0" nodeType="withEffect">
                                  <p:stCondLst>
                                    <p:cond delay="1250"/>
                                  </p:stCondLst>
                                  <p:childTnLst>
                                    <p:set>
                                      <p:cBhvr>
                                        <p:cTn id="8" dur="1" fill="hold">
                                          <p:stCondLst>
                                            <p:cond delay="0"/>
                                          </p:stCondLst>
                                        </p:cTn>
                                        <p:tgtEl>
                                          <p:spTgt spid="6"/>
                                        </p:tgtEl>
                                        <p:attrNameLst>
                                          <p:attrName>style.visibility</p:attrName>
                                        </p:attrNameLst>
                                      </p:cBhvr>
                                      <p:to>
                                        <p:strVal val="visible"/>
                                      </p:to>
                                    </p:set>
                                    <p:anim calcmode="lin" valueType="num">
                                      <p:cBhvr>
                                        <p:cTn id="9" dur="3000" fill="hold"/>
                                        <p:tgtEl>
                                          <p:spTgt spid="6"/>
                                        </p:tgtEl>
                                        <p:attrNameLst>
                                          <p:attrName>ppt_w</p:attrName>
                                        </p:attrNameLst>
                                      </p:cBhvr>
                                      <p:tavLst>
                                        <p:tav tm="0">
                                          <p:val>
                                            <p:fltVal val="0"/>
                                          </p:val>
                                        </p:tav>
                                        <p:tav tm="100000">
                                          <p:val>
                                            <p:strVal val="#ppt_w"/>
                                          </p:val>
                                        </p:tav>
                                      </p:tavLst>
                                    </p:anim>
                                    <p:anim calcmode="lin" valueType="num">
                                      <p:cBhvr>
                                        <p:cTn id="10" dur="3000" fill="hold"/>
                                        <p:tgtEl>
                                          <p:spTgt spid="6"/>
                                        </p:tgtEl>
                                        <p:attrNameLst>
                                          <p:attrName>ppt_h</p:attrName>
                                        </p:attrNameLst>
                                      </p:cBhvr>
                                      <p:tavLst>
                                        <p:tav tm="0">
                                          <p:val>
                                            <p:fltVal val="0"/>
                                          </p:val>
                                        </p:tav>
                                        <p:tav tm="100000">
                                          <p:val>
                                            <p:strVal val="#ppt_h"/>
                                          </p:val>
                                        </p:tav>
                                      </p:tavLst>
                                    </p:anim>
                                    <p:animEffect transition="in" filter="fade">
                                      <p:cBhvr>
                                        <p:cTn id="11" dur="3000"/>
                                        <p:tgtEl>
                                          <p:spTgt spid="6"/>
                                        </p:tgtEl>
                                      </p:cBhvr>
                                    </p:animEffect>
                                    <p:anim calcmode="lin" valueType="num">
                                      <p:cBhvr>
                                        <p:cTn id="12" dur="3000" fill="hold"/>
                                        <p:tgtEl>
                                          <p:spTgt spid="6"/>
                                        </p:tgtEl>
                                        <p:attrNameLst>
                                          <p:attrName>ppt_x</p:attrName>
                                        </p:attrNameLst>
                                      </p:cBhvr>
                                      <p:tavLst>
                                        <p:tav tm="0">
                                          <p:val>
                                            <p:fltVal val="0.5"/>
                                          </p:val>
                                        </p:tav>
                                        <p:tav tm="100000">
                                          <p:val>
                                            <p:strVal val="#ppt_x"/>
                                          </p:val>
                                        </p:tav>
                                      </p:tavLst>
                                    </p:anim>
                                    <p:anim calcmode="lin" valueType="num">
                                      <p:cBhvr>
                                        <p:cTn id="13" dur="3000" fill="hold"/>
                                        <p:tgtEl>
                                          <p:spTgt spid="6"/>
                                        </p:tgtEl>
                                        <p:attrNameLst>
                                          <p:attrName>ppt_y</p:attrName>
                                        </p:attrNameLst>
                                      </p:cBhvr>
                                      <p:tavLst>
                                        <p:tav tm="0">
                                          <p:val>
                                            <p:fltVal val="0.5"/>
                                          </p:val>
                                        </p:tav>
                                        <p:tav tm="100000">
                                          <p:val>
                                            <p:strVal val="#ppt_y"/>
                                          </p:val>
                                        </p:tav>
                                      </p:tavLst>
                                    </p:anim>
                                  </p:childTnLst>
                                </p:cTn>
                              </p:par>
                              <p:par>
                                <p:cTn id="14" presetID="53" presetClass="exit" presetSubtype="32" fill="hold" grpId="1" nodeType="withEffect">
                                  <p:stCondLst>
                                    <p:cond delay="7000"/>
                                  </p:stCondLst>
                                  <p:childTnLst>
                                    <p:anim calcmode="lin" valueType="num">
                                      <p:cBhvr>
                                        <p:cTn id="15" dur="4500"/>
                                        <p:tgtEl>
                                          <p:spTgt spid="6"/>
                                        </p:tgtEl>
                                        <p:attrNameLst>
                                          <p:attrName>ppt_w</p:attrName>
                                        </p:attrNameLst>
                                      </p:cBhvr>
                                      <p:tavLst>
                                        <p:tav tm="0">
                                          <p:val>
                                            <p:strVal val="ppt_w"/>
                                          </p:val>
                                        </p:tav>
                                        <p:tav tm="100000">
                                          <p:val>
                                            <p:fltVal val="0"/>
                                          </p:val>
                                        </p:tav>
                                      </p:tavLst>
                                    </p:anim>
                                    <p:anim calcmode="lin" valueType="num">
                                      <p:cBhvr>
                                        <p:cTn id="16" dur="4500"/>
                                        <p:tgtEl>
                                          <p:spTgt spid="6"/>
                                        </p:tgtEl>
                                        <p:attrNameLst>
                                          <p:attrName>ppt_h</p:attrName>
                                        </p:attrNameLst>
                                      </p:cBhvr>
                                      <p:tavLst>
                                        <p:tav tm="0">
                                          <p:val>
                                            <p:strVal val="ppt_h"/>
                                          </p:val>
                                        </p:tav>
                                        <p:tav tm="100000">
                                          <p:val>
                                            <p:fltVal val="0"/>
                                          </p:val>
                                        </p:tav>
                                      </p:tavLst>
                                    </p:anim>
                                    <p:animEffect transition="out" filter="fade">
                                      <p:cBhvr>
                                        <p:cTn id="17" dur="4500"/>
                                        <p:tgtEl>
                                          <p:spTgt spid="6"/>
                                        </p:tgtEl>
                                      </p:cBhvr>
                                    </p:animEffect>
                                    <p:set>
                                      <p:cBhvr>
                                        <p:cTn id="18" dur="1" fill="hold">
                                          <p:stCondLst>
                                            <p:cond delay="4499"/>
                                          </p:stCondLst>
                                        </p:cTn>
                                        <p:tgtEl>
                                          <p:spTgt spid="6"/>
                                        </p:tgtEl>
                                        <p:attrNameLst>
                                          <p:attrName>style.visibility</p:attrName>
                                        </p:attrNameLst>
                                      </p:cBhvr>
                                      <p:to>
                                        <p:strVal val="hidden"/>
                                      </p:to>
                                    </p:set>
                                  </p:childTnLst>
                                </p:cTn>
                              </p:par>
                              <p:par>
                                <p:cTn id="19" presetID="53" presetClass="exit" presetSubtype="32" fill="hold" grpId="0" nodeType="withEffect">
                                  <p:stCondLst>
                                    <p:cond delay="7000"/>
                                  </p:stCondLst>
                                  <p:childTnLst>
                                    <p:anim calcmode="lin" valueType="num">
                                      <p:cBhvr>
                                        <p:cTn id="20" dur="4500"/>
                                        <p:tgtEl>
                                          <p:spTgt spid="2"/>
                                        </p:tgtEl>
                                        <p:attrNameLst>
                                          <p:attrName>ppt_w</p:attrName>
                                        </p:attrNameLst>
                                      </p:cBhvr>
                                      <p:tavLst>
                                        <p:tav tm="0">
                                          <p:val>
                                            <p:strVal val="ppt_w"/>
                                          </p:val>
                                        </p:tav>
                                        <p:tav tm="100000">
                                          <p:val>
                                            <p:fltVal val="0"/>
                                          </p:val>
                                        </p:tav>
                                      </p:tavLst>
                                    </p:anim>
                                    <p:anim calcmode="lin" valueType="num">
                                      <p:cBhvr>
                                        <p:cTn id="21" dur="4500"/>
                                        <p:tgtEl>
                                          <p:spTgt spid="2"/>
                                        </p:tgtEl>
                                        <p:attrNameLst>
                                          <p:attrName>ppt_h</p:attrName>
                                        </p:attrNameLst>
                                      </p:cBhvr>
                                      <p:tavLst>
                                        <p:tav tm="0">
                                          <p:val>
                                            <p:strVal val="ppt_h"/>
                                          </p:val>
                                        </p:tav>
                                        <p:tav tm="100000">
                                          <p:val>
                                            <p:fltVal val="0"/>
                                          </p:val>
                                        </p:tav>
                                      </p:tavLst>
                                    </p:anim>
                                    <p:animEffect transition="out" filter="fade">
                                      <p:cBhvr>
                                        <p:cTn id="22" dur="4500"/>
                                        <p:tgtEl>
                                          <p:spTgt spid="2"/>
                                        </p:tgtEl>
                                      </p:cBhvr>
                                    </p:animEffect>
                                    <p:set>
                                      <p:cBhvr>
                                        <p:cTn id="23" dur="1" fill="hold">
                                          <p:stCondLst>
                                            <p:cond delay="4499"/>
                                          </p:stCondLst>
                                        </p:cTn>
                                        <p:tgtEl>
                                          <p:spTgt spid="2"/>
                                        </p:tgtEl>
                                        <p:attrNameLst>
                                          <p:attrName>style.visibility</p:attrName>
                                        </p:attrNameLst>
                                      </p:cBhvr>
                                      <p:to>
                                        <p:strVal val="hidden"/>
                                      </p:to>
                                    </p:set>
                                  </p:childTnLst>
                                </p:cTn>
                              </p:par>
                              <p:par>
                                <p:cTn id="24" presetID="53" presetClass="exit" presetSubtype="32" fill="hold" nodeType="withEffect">
                                  <p:stCondLst>
                                    <p:cond delay="7000"/>
                                  </p:stCondLst>
                                  <p:childTnLst>
                                    <p:anim calcmode="lin" valueType="num">
                                      <p:cBhvr>
                                        <p:cTn id="25" dur="4500"/>
                                        <p:tgtEl>
                                          <p:spTgt spid="1028"/>
                                        </p:tgtEl>
                                        <p:attrNameLst>
                                          <p:attrName>ppt_w</p:attrName>
                                        </p:attrNameLst>
                                      </p:cBhvr>
                                      <p:tavLst>
                                        <p:tav tm="0">
                                          <p:val>
                                            <p:strVal val="ppt_w"/>
                                          </p:val>
                                        </p:tav>
                                        <p:tav tm="100000">
                                          <p:val>
                                            <p:fltVal val="0"/>
                                          </p:val>
                                        </p:tav>
                                      </p:tavLst>
                                    </p:anim>
                                    <p:anim calcmode="lin" valueType="num">
                                      <p:cBhvr>
                                        <p:cTn id="26" dur="4500"/>
                                        <p:tgtEl>
                                          <p:spTgt spid="1028"/>
                                        </p:tgtEl>
                                        <p:attrNameLst>
                                          <p:attrName>ppt_h</p:attrName>
                                        </p:attrNameLst>
                                      </p:cBhvr>
                                      <p:tavLst>
                                        <p:tav tm="0">
                                          <p:val>
                                            <p:strVal val="ppt_h"/>
                                          </p:val>
                                        </p:tav>
                                        <p:tav tm="100000">
                                          <p:val>
                                            <p:fltVal val="0"/>
                                          </p:val>
                                        </p:tav>
                                      </p:tavLst>
                                    </p:anim>
                                    <p:animEffect transition="out" filter="fade">
                                      <p:cBhvr>
                                        <p:cTn id="27" dur="4500"/>
                                        <p:tgtEl>
                                          <p:spTgt spid="1028"/>
                                        </p:tgtEl>
                                      </p:cBhvr>
                                    </p:animEffect>
                                    <p:set>
                                      <p:cBhvr>
                                        <p:cTn id="28" dur="1" fill="hold">
                                          <p:stCondLst>
                                            <p:cond delay="4499"/>
                                          </p:stCondLst>
                                        </p:cTn>
                                        <p:tgtEl>
                                          <p:spTgt spid="1028"/>
                                        </p:tgtEl>
                                        <p:attrNameLst>
                                          <p:attrName>style.visibility</p:attrName>
                                        </p:attrNameLst>
                                      </p:cBhvr>
                                      <p:to>
                                        <p:strVal val="hidden"/>
                                      </p:to>
                                    </p:set>
                                  </p:childTnLst>
                                </p:cTn>
                              </p:par>
                              <p:par>
                                <p:cTn id="29" presetID="53" presetClass="entr" presetSubtype="16" fill="hold" nodeType="withEffect">
                                  <p:stCondLst>
                                    <p:cond delay="8000"/>
                                  </p:stCondLst>
                                  <p:childTnLst>
                                    <p:set>
                                      <p:cBhvr>
                                        <p:cTn id="30" dur="1" fill="hold">
                                          <p:stCondLst>
                                            <p:cond delay="0"/>
                                          </p:stCondLst>
                                        </p:cTn>
                                        <p:tgtEl>
                                          <p:spTgt spid="5"/>
                                        </p:tgtEl>
                                        <p:attrNameLst>
                                          <p:attrName>style.visibility</p:attrName>
                                        </p:attrNameLst>
                                      </p:cBhvr>
                                      <p:to>
                                        <p:strVal val="visible"/>
                                      </p:to>
                                    </p:set>
                                    <p:anim calcmode="lin" valueType="num">
                                      <p:cBhvr>
                                        <p:cTn id="31" dur="5750" fill="hold"/>
                                        <p:tgtEl>
                                          <p:spTgt spid="5"/>
                                        </p:tgtEl>
                                        <p:attrNameLst>
                                          <p:attrName>ppt_w</p:attrName>
                                        </p:attrNameLst>
                                      </p:cBhvr>
                                      <p:tavLst>
                                        <p:tav tm="0">
                                          <p:val>
                                            <p:fltVal val="0"/>
                                          </p:val>
                                        </p:tav>
                                        <p:tav tm="100000">
                                          <p:val>
                                            <p:strVal val="#ppt_w"/>
                                          </p:val>
                                        </p:tav>
                                      </p:tavLst>
                                    </p:anim>
                                    <p:anim calcmode="lin" valueType="num">
                                      <p:cBhvr>
                                        <p:cTn id="32" dur="5750" fill="hold"/>
                                        <p:tgtEl>
                                          <p:spTgt spid="5"/>
                                        </p:tgtEl>
                                        <p:attrNameLst>
                                          <p:attrName>ppt_h</p:attrName>
                                        </p:attrNameLst>
                                      </p:cBhvr>
                                      <p:tavLst>
                                        <p:tav tm="0">
                                          <p:val>
                                            <p:fltVal val="0"/>
                                          </p:val>
                                        </p:tav>
                                        <p:tav tm="100000">
                                          <p:val>
                                            <p:strVal val="#ppt_h"/>
                                          </p:val>
                                        </p:tav>
                                      </p:tavLst>
                                    </p:anim>
                                    <p:animEffect transition="in" filter="fade">
                                      <p:cBhvr>
                                        <p:cTn id="33" dur="575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1"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2" grpId="0"/>
      <p:bldP spid="6" grpId="0"/>
      <p:bldP spid="6" grpId="1"/>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dfas</a:t>
            </a:r>
            <a:endParaRPr lang="en-US" dirty="0"/>
          </a:p>
        </p:txBody>
      </p:sp>
      <p:sp>
        <p:nvSpPr>
          <p:cNvPr id="3" name="Content Placeholder 2"/>
          <p:cNvSpPr>
            <a:spLocks noGrp="1"/>
          </p:cNvSpPr>
          <p:nvPr>
            <p:ph idx="1"/>
          </p:nvPr>
        </p:nvSpPr>
        <p:spPr/>
        <p:txBody>
          <a:bodyPr/>
          <a:lstStyle/>
          <a:p>
            <a:r>
              <a:rPr lang="en-US" dirty="0" err="1"/>
              <a:t>asdf</a:t>
            </a:r>
            <a:endParaRPr lang="en-US" dirty="0"/>
          </a:p>
        </p:txBody>
      </p:sp>
      <p:pic>
        <p:nvPicPr>
          <p:cNvPr id="4" name="Picture 3"/>
          <p:cNvPicPr>
            <a:picLocks noChangeAspect="1"/>
          </p:cNvPicPr>
          <p:nvPr/>
        </p:nvPicPr>
        <p:blipFill rotWithShape="1">
          <a:blip r:embed="rId2"/>
          <a:srcRect t="1745" b="3765"/>
          <a:stretch/>
        </p:blipFill>
        <p:spPr>
          <a:xfrm>
            <a:off x="0" y="0"/>
            <a:ext cx="9144000" cy="6911162"/>
          </a:xfrm>
          <a:prstGeom prst="rect">
            <a:avLst/>
          </a:prstGeom>
          <a:ln>
            <a:solidFill>
              <a:schemeClr val="tx1"/>
            </a:solidFill>
          </a:ln>
          <a:effectLst>
            <a:outerShdw blurRad="292100" dist="139700" dir="2700000" algn="tl" rotWithShape="0">
              <a:srgbClr val="333333">
                <a:alpha val="65000"/>
              </a:srgbClr>
            </a:outerShdw>
          </a:effectLst>
        </p:spPr>
      </p:pic>
      <p:sp>
        <p:nvSpPr>
          <p:cNvPr id="9" name="Rectangle 8"/>
          <p:cNvSpPr/>
          <p:nvPr/>
        </p:nvSpPr>
        <p:spPr>
          <a:xfrm>
            <a:off x="5089072" y="870857"/>
            <a:ext cx="2917372" cy="264703"/>
          </a:xfrm>
          <a:prstGeom prst="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890954" y="678353"/>
            <a:ext cx="8046720" cy="792941"/>
          </a:xfrm>
          <a:prstGeom prst="rect">
            <a:avLst/>
          </a:prstGeom>
          <a:ln w="38100">
            <a:solidFill>
              <a:srgbClr val="FF6600"/>
            </a:solidFill>
          </a:ln>
          <a:effectLst>
            <a:outerShdw blurRad="292100" dist="139700" dir="2700000" algn="tl" rotWithShape="0">
              <a:srgbClr val="333333">
                <a:alpha val="65000"/>
              </a:srgbClr>
            </a:outerShdw>
          </a:effectLst>
        </p:spPr>
      </p:pic>
      <p:sp>
        <p:nvSpPr>
          <p:cNvPr id="10" name="Rectangle 9"/>
          <p:cNvSpPr/>
          <p:nvPr/>
        </p:nvSpPr>
        <p:spPr>
          <a:xfrm>
            <a:off x="5121566" y="1807028"/>
            <a:ext cx="2917372" cy="915200"/>
          </a:xfrm>
          <a:prstGeom prst="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223567" y="1221448"/>
            <a:ext cx="5120640" cy="1548080"/>
          </a:xfrm>
          <a:prstGeom prst="rect">
            <a:avLst/>
          </a:prstGeom>
          <a:ln w="38100">
            <a:solidFill>
              <a:srgbClr val="FF6600"/>
            </a:solidFill>
          </a:ln>
          <a:effectLst>
            <a:outerShdw blurRad="292100" dist="139700" dir="2700000" algn="tl" rotWithShape="0">
              <a:srgbClr val="333333">
                <a:alpha val="65000"/>
              </a:srgbClr>
            </a:outerShdw>
          </a:effectLst>
        </p:spPr>
      </p:pic>
      <p:sp>
        <p:nvSpPr>
          <p:cNvPr id="13" name="Rectangle 12"/>
          <p:cNvSpPr/>
          <p:nvPr/>
        </p:nvSpPr>
        <p:spPr>
          <a:xfrm>
            <a:off x="5114146" y="2651292"/>
            <a:ext cx="3561767" cy="1773550"/>
          </a:xfrm>
          <a:prstGeom prst="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a:stretch>
            <a:fillRect/>
          </a:stretch>
        </p:blipFill>
        <p:spPr>
          <a:xfrm>
            <a:off x="527764" y="1674033"/>
            <a:ext cx="8229600" cy="3970962"/>
          </a:xfrm>
          <a:prstGeom prst="rect">
            <a:avLst/>
          </a:prstGeom>
          <a:ln w="38100">
            <a:solidFill>
              <a:srgbClr val="FF6600"/>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a:stretch>
            <a:fillRect/>
          </a:stretch>
        </p:blipFill>
        <p:spPr>
          <a:xfrm rot="21005109">
            <a:off x="65541" y="605838"/>
            <a:ext cx="8778240" cy="1652635"/>
          </a:xfrm>
          <a:prstGeom prst="rect">
            <a:avLst/>
          </a:prstGeom>
          <a:ln w="38100">
            <a:solidFill>
              <a:schemeClr val="tx1"/>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7"/>
          <a:stretch>
            <a:fillRect/>
          </a:stretch>
        </p:blipFill>
        <p:spPr>
          <a:xfrm rot="477707">
            <a:off x="351488" y="2378432"/>
            <a:ext cx="3992493" cy="4480560"/>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8"/>
          <a:stretch>
            <a:fillRect/>
          </a:stretch>
        </p:blipFill>
        <p:spPr>
          <a:xfrm rot="20918273">
            <a:off x="4404983" y="1720452"/>
            <a:ext cx="4389120" cy="4797112"/>
          </a:xfrm>
          <a:prstGeom prst="rect">
            <a:avLst/>
          </a:prstGeom>
          <a:ln>
            <a:solidFill>
              <a:schemeClr val="tx1"/>
            </a:solid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03074" y="2022817"/>
            <a:ext cx="3944795" cy="4389120"/>
          </a:xfrm>
          <a:prstGeom prst="roundRect">
            <a:avLst>
              <a:gd name="adj" fmla="val 26115"/>
            </a:avLst>
          </a:prstGeom>
          <a:scene3d>
            <a:camera prst="perspectiveHeroicExtremeLeftFacing"/>
            <a:lightRig rig="threePt" dir="t"/>
          </a:scene3d>
        </p:spPr>
      </p:pic>
    </p:spTree>
    <p:extLst>
      <p:ext uri="{BB962C8B-B14F-4D97-AF65-F5344CB8AC3E}">
        <p14:creationId xmlns:p14="http://schemas.microsoft.com/office/powerpoint/2010/main" val="139749828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855" y="931024"/>
            <a:ext cx="8521964" cy="4975362"/>
          </a:xfrm>
        </p:spPr>
        <p:txBody>
          <a:bodyPr>
            <a:noAutofit/>
          </a:bodyPr>
          <a:lstStyle/>
          <a:p>
            <a:pPr algn="ctr"/>
            <a:r>
              <a:rPr lang="en-US" sz="6600" dirty="0">
                <a:solidFill>
                  <a:schemeClr val="accent4">
                    <a:lumMod val="75000"/>
                  </a:schemeClr>
                </a:solidFill>
              </a:rPr>
              <a:t>what can we DO?</a:t>
            </a:r>
            <a:br>
              <a:rPr lang="en-US" sz="6600" dirty="0">
                <a:solidFill>
                  <a:schemeClr val="accent4">
                    <a:lumMod val="75000"/>
                  </a:schemeClr>
                </a:solidFill>
              </a:rPr>
            </a:br>
            <a:r>
              <a:rPr lang="en-US" sz="6600" dirty="0">
                <a:solidFill>
                  <a:schemeClr val="accent4">
                    <a:lumMod val="75000"/>
                  </a:schemeClr>
                </a:solidFill>
              </a:rPr>
              <a:t/>
            </a:r>
            <a:br>
              <a:rPr lang="en-US" sz="6600" dirty="0">
                <a:solidFill>
                  <a:schemeClr val="accent4">
                    <a:lumMod val="75000"/>
                  </a:schemeClr>
                </a:solidFill>
              </a:rPr>
            </a:br>
            <a:r>
              <a:rPr lang="en-US" sz="6600" dirty="0">
                <a:solidFill>
                  <a:schemeClr val="accent4">
                    <a:lumMod val="75000"/>
                  </a:schemeClr>
                </a:solidFill>
              </a:rPr>
              <a:t>CONCEIVE success for ALL students</a:t>
            </a:r>
            <a:br>
              <a:rPr lang="en-US" sz="6600" dirty="0">
                <a:solidFill>
                  <a:schemeClr val="accent4">
                    <a:lumMod val="75000"/>
                  </a:schemeClr>
                </a:solidFill>
              </a:rPr>
            </a:br>
            <a:r>
              <a:rPr lang="en-US" dirty="0">
                <a:solidFill>
                  <a:schemeClr val="accent4">
                    <a:lumMod val="75000"/>
                  </a:schemeClr>
                </a:solidFill>
              </a:rPr>
              <a:t>(an extension from webinars 5, 6 and 7)</a:t>
            </a:r>
            <a:endParaRPr lang="en-US" sz="5400" dirty="0">
              <a:solidFill>
                <a:schemeClr val="accent4">
                  <a:lumMod val="75000"/>
                </a:schemeClr>
              </a:solidFill>
            </a:endParaRPr>
          </a:p>
        </p:txBody>
      </p:sp>
    </p:spTree>
    <p:extLst>
      <p:ext uri="{BB962C8B-B14F-4D97-AF65-F5344CB8AC3E}">
        <p14:creationId xmlns:p14="http://schemas.microsoft.com/office/powerpoint/2010/main" val="1473543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srcRect b="35805"/>
          <a:stretch/>
        </p:blipFill>
        <p:spPr>
          <a:xfrm>
            <a:off x="192085" y="699243"/>
            <a:ext cx="3888608" cy="2450920"/>
          </a:xfrm>
          <a:prstGeom prst="rect">
            <a:avLst/>
          </a:prstGeom>
          <a:ln w="28575">
            <a:solidFill>
              <a:schemeClr val="accent4">
                <a:lumMod val="75000"/>
              </a:schemeClr>
            </a:solidFill>
          </a:ln>
        </p:spPr>
      </p:pic>
      <p:sp>
        <p:nvSpPr>
          <p:cNvPr id="5" name="Content Placeholder 4"/>
          <p:cNvSpPr>
            <a:spLocks noGrp="1"/>
          </p:cNvSpPr>
          <p:nvPr>
            <p:ph idx="1"/>
          </p:nvPr>
        </p:nvSpPr>
        <p:spPr>
          <a:xfrm>
            <a:off x="4080692" y="745118"/>
            <a:ext cx="4950807" cy="2851768"/>
          </a:xfrm>
        </p:spPr>
        <p:txBody>
          <a:bodyPr>
            <a:normAutofit/>
          </a:bodyPr>
          <a:lstStyle/>
          <a:p>
            <a:r>
              <a:rPr lang="en-US" sz="2000" dirty="0">
                <a:solidFill>
                  <a:srgbClr val="800080"/>
                </a:solidFill>
              </a:rPr>
              <a:t>Local Assessment Results</a:t>
            </a:r>
          </a:p>
          <a:p>
            <a:pPr lvl="1"/>
            <a:r>
              <a:rPr lang="en-US" sz="1800" dirty="0">
                <a:solidFill>
                  <a:schemeClr val="tx1">
                    <a:lumMod val="50000"/>
                    <a:lumOff val="50000"/>
                  </a:schemeClr>
                </a:solidFill>
              </a:rPr>
              <a:t>Stop using % Passed/% Failed analysis</a:t>
            </a:r>
          </a:p>
          <a:p>
            <a:pPr lvl="1"/>
            <a:r>
              <a:rPr lang="en-US" sz="1800" dirty="0">
                <a:solidFill>
                  <a:schemeClr val="tx1">
                    <a:lumMod val="50000"/>
                    <a:lumOff val="50000"/>
                  </a:schemeClr>
                </a:solidFill>
              </a:rPr>
              <a:t>Analyze </a:t>
            </a:r>
            <a:r>
              <a:rPr lang="en-US" sz="1800" b="1" u="sng" dirty="0">
                <a:solidFill>
                  <a:schemeClr val="tx1">
                    <a:lumMod val="50000"/>
                    <a:lumOff val="50000"/>
                  </a:schemeClr>
                </a:solidFill>
              </a:rPr>
              <a:t>3</a:t>
            </a:r>
            <a:r>
              <a:rPr lang="en-US" sz="1800" b="1" dirty="0">
                <a:solidFill>
                  <a:schemeClr val="tx1">
                    <a:lumMod val="50000"/>
                    <a:lumOff val="50000"/>
                  </a:schemeClr>
                </a:solidFill>
              </a:rPr>
              <a:t> performance categories</a:t>
            </a:r>
          </a:p>
          <a:p>
            <a:pPr lvl="1"/>
            <a:r>
              <a:rPr lang="en-US" sz="1800" b="1" dirty="0">
                <a:solidFill>
                  <a:schemeClr val="tx1">
                    <a:lumMod val="50000"/>
                    <a:lumOff val="50000"/>
                  </a:schemeClr>
                </a:solidFill>
              </a:rPr>
              <a:t>Set passing at 70% and advanced at 90%</a:t>
            </a:r>
          </a:p>
          <a:p>
            <a:pPr lvl="1"/>
            <a:r>
              <a:rPr lang="en-US" sz="1800" b="1" u="sng" dirty="0">
                <a:solidFill>
                  <a:schemeClr val="tx1">
                    <a:lumMod val="50000"/>
                    <a:lumOff val="50000"/>
                  </a:schemeClr>
                </a:solidFill>
              </a:rPr>
              <a:t>Start</a:t>
            </a:r>
            <a:r>
              <a:rPr lang="en-US" sz="1800" dirty="0">
                <a:solidFill>
                  <a:schemeClr val="tx1">
                    <a:lumMod val="50000"/>
                    <a:lumOff val="50000"/>
                  </a:schemeClr>
                </a:solidFill>
              </a:rPr>
              <a:t> with </a:t>
            </a:r>
            <a:r>
              <a:rPr lang="en-US" sz="1800" b="1" dirty="0">
                <a:solidFill>
                  <a:schemeClr val="tx1">
                    <a:lumMod val="50000"/>
                    <a:lumOff val="50000"/>
                  </a:schemeClr>
                </a:solidFill>
              </a:rPr>
              <a:t>Advanced</a:t>
            </a:r>
          </a:p>
        </p:txBody>
      </p:sp>
      <p:pic>
        <p:nvPicPr>
          <p:cNvPr id="12" name="Picture 11"/>
          <p:cNvPicPr>
            <a:picLocks noChangeAspect="1"/>
          </p:cNvPicPr>
          <p:nvPr/>
        </p:nvPicPr>
        <p:blipFill>
          <a:blip r:embed="rId3"/>
          <a:stretch>
            <a:fillRect/>
          </a:stretch>
        </p:blipFill>
        <p:spPr>
          <a:xfrm>
            <a:off x="6017168" y="2670670"/>
            <a:ext cx="2743200" cy="2469384"/>
          </a:xfrm>
          <a:prstGeom prst="rect">
            <a:avLst/>
          </a:prstGeom>
          <a:ln w="28575">
            <a:solidFill>
              <a:srgbClr val="800080"/>
            </a:solidFill>
          </a:ln>
          <a:effectLst>
            <a:outerShdw blurRad="292100" dist="139700" dir="2700000" algn="tl" rotWithShape="0">
              <a:srgbClr val="333333">
                <a:alpha val="65000"/>
              </a:srgbClr>
            </a:outerShdw>
          </a:effectLst>
        </p:spPr>
      </p:pic>
      <p:sp>
        <p:nvSpPr>
          <p:cNvPr id="13" name="Content Placeholder 4"/>
          <p:cNvSpPr txBox="1">
            <a:spLocks/>
          </p:cNvSpPr>
          <p:nvPr/>
        </p:nvSpPr>
        <p:spPr>
          <a:xfrm>
            <a:off x="75301" y="3355681"/>
            <a:ext cx="5779502" cy="1981864"/>
          </a:xfrm>
          <a:prstGeom prst="rect">
            <a:avLst/>
          </a:prstGeom>
        </p:spPr>
        <p:txBody>
          <a:bodyPr vert="horz" lIns="91440" tIns="45720" rIns="91440" bIns="45720" rtlCol="0">
            <a:norm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q"/>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4488" marR="0" lvl="0" indent="-344488"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800080"/>
                </a:solidFill>
                <a:effectLst/>
                <a:uLnTx/>
                <a:uFillTx/>
                <a:latin typeface="+mn-lt"/>
                <a:ea typeface="+mn-ea"/>
                <a:cs typeface="+mn-cs"/>
              </a:rPr>
              <a:t>Progress and Performance Matrix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2000" b="0" i="0" u="none" strike="noStrike" kern="1200" cap="none" spc="0" normalizeH="0" baseline="0" noProof="0" dirty="0">
                <a:ln>
                  <a:noFill/>
                </a:ln>
                <a:solidFill>
                  <a:srgbClr val="800080"/>
                </a:solidFill>
                <a:effectLst/>
                <a:uLnTx/>
                <a:uFillTx/>
                <a:latin typeface="+mn-lt"/>
                <a:ea typeface="+mn-ea"/>
                <a:cs typeface="+mn-cs"/>
              </a:rPr>
              <a:t>	– Local Assessments</a:t>
            </a:r>
          </a:p>
          <a:p>
            <a:pPr marL="800100" marR="0" lvl="1" indent="-342900" algn="l" defTabSz="914400" rtl="0" eaLnBrk="1" fontAlgn="auto" latinLnBrk="0" hangingPunct="1">
              <a:lnSpc>
                <a:spcPct val="90000"/>
              </a:lnSpc>
              <a:spcBef>
                <a:spcPts val="50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chemeClr val="tx1">
                    <a:lumMod val="50000"/>
                    <a:lumOff val="50000"/>
                  </a:schemeClr>
                </a:solidFill>
                <a:effectLst/>
                <a:uLnTx/>
                <a:uFillTx/>
                <a:latin typeface="+mn-lt"/>
                <a:ea typeface="+mn-ea"/>
                <a:cs typeface="+mn-cs"/>
              </a:rPr>
              <a:t>Identify what helps students Exceed Progress</a:t>
            </a:r>
          </a:p>
          <a:p>
            <a:pPr marL="800100" marR="0" lvl="1" indent="-342900" algn="l" defTabSz="914400" rtl="0" eaLnBrk="1" fontAlgn="auto" latinLnBrk="0" hangingPunct="1">
              <a:lnSpc>
                <a:spcPct val="90000"/>
              </a:lnSpc>
              <a:spcBef>
                <a:spcPts val="50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chemeClr val="tx1">
                    <a:lumMod val="50000"/>
                    <a:lumOff val="50000"/>
                  </a:schemeClr>
                </a:solidFill>
                <a:effectLst/>
                <a:uLnTx/>
                <a:uFillTx/>
                <a:latin typeface="+mn-lt"/>
                <a:ea typeface="+mn-ea"/>
                <a:cs typeface="+mn-cs"/>
              </a:rPr>
              <a:t>Intervene to address students who Did Not Meet Progress</a:t>
            </a:r>
          </a:p>
        </p:txBody>
      </p:sp>
      <p:graphicFrame>
        <p:nvGraphicFramePr>
          <p:cNvPr id="25" name="Table 24"/>
          <p:cNvGraphicFramePr>
            <a:graphicFrameLocks noGrp="1"/>
          </p:cNvGraphicFramePr>
          <p:nvPr>
            <p:extLst>
              <p:ext uri="{D42A27DB-BD31-4B8C-83A1-F6EECF244321}">
                <p14:modId xmlns:p14="http://schemas.microsoft.com/office/powerpoint/2010/main" val="506063472"/>
              </p:ext>
            </p:extLst>
          </p:nvPr>
        </p:nvGraphicFramePr>
        <p:xfrm>
          <a:off x="216148" y="1403411"/>
          <a:ext cx="3840480" cy="1111824"/>
        </p:xfrm>
        <a:graphic>
          <a:graphicData uri="http://schemas.openxmlformats.org/drawingml/2006/table">
            <a:tbl>
              <a:tblPr firstRow="1" bandRow="1">
                <a:tableStyleId>{5C22544A-7EE6-4342-B048-85BDC9FD1C3A}</a:tableStyleId>
              </a:tblPr>
              <a:tblGrid>
                <a:gridCol w="1280160">
                  <a:extLst>
                    <a:ext uri="{9D8B030D-6E8A-4147-A177-3AD203B41FA5}">
                      <a16:colId xmlns:a16="http://schemas.microsoft.com/office/drawing/2014/main" xmlns="" val="2915043881"/>
                    </a:ext>
                  </a:extLst>
                </a:gridCol>
                <a:gridCol w="1280160">
                  <a:extLst>
                    <a:ext uri="{9D8B030D-6E8A-4147-A177-3AD203B41FA5}">
                      <a16:colId xmlns:a16="http://schemas.microsoft.com/office/drawing/2014/main" xmlns="" val="2891361674"/>
                    </a:ext>
                  </a:extLst>
                </a:gridCol>
                <a:gridCol w="1280160">
                  <a:extLst>
                    <a:ext uri="{9D8B030D-6E8A-4147-A177-3AD203B41FA5}">
                      <a16:colId xmlns:a16="http://schemas.microsoft.com/office/drawing/2014/main" xmlns="" val="2770321467"/>
                    </a:ext>
                  </a:extLst>
                </a:gridCol>
              </a:tblGrid>
              <a:tr h="563745">
                <a:tc>
                  <a:txBody>
                    <a:bodyPr/>
                    <a:lstStyle/>
                    <a:p>
                      <a:pPr algn="ctr"/>
                      <a:r>
                        <a:rPr lang="en-US" sz="1200" dirty="0"/>
                        <a:t>%</a:t>
                      </a:r>
                      <a:r>
                        <a:rPr lang="en-US" sz="1200" baseline="0" dirty="0"/>
                        <a:t> Advanced</a:t>
                      </a:r>
                    </a:p>
                    <a:p>
                      <a:pPr algn="ctr"/>
                      <a:r>
                        <a:rPr lang="en-US" sz="1200" baseline="0" dirty="0"/>
                        <a:t>(90 or above)</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6C440"/>
                    </a:solidFill>
                  </a:tcPr>
                </a:tc>
                <a:tc>
                  <a:txBody>
                    <a:bodyPr/>
                    <a:lstStyle/>
                    <a:p>
                      <a:pPr algn="ctr"/>
                      <a:r>
                        <a:rPr lang="en-US" sz="1200" dirty="0"/>
                        <a:t>% Satisfactory</a:t>
                      </a:r>
                    </a:p>
                    <a:p>
                      <a:pPr algn="ctr"/>
                      <a:r>
                        <a:rPr lang="en-US" sz="1200" dirty="0"/>
                        <a:t>(70</a:t>
                      </a:r>
                      <a:r>
                        <a:rPr lang="en-US" sz="1200" baseline="0" dirty="0"/>
                        <a:t> to 89)</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5EA0"/>
                    </a:solidFill>
                  </a:tcPr>
                </a:tc>
                <a:tc>
                  <a:txBody>
                    <a:bodyPr/>
                    <a:lstStyle/>
                    <a:p>
                      <a:pPr algn="ctr"/>
                      <a:r>
                        <a:rPr lang="en-US" sz="1200" dirty="0"/>
                        <a:t>% Unsatisfactory</a:t>
                      </a:r>
                    </a:p>
                    <a:p>
                      <a:pPr algn="ctr"/>
                      <a:r>
                        <a:rPr lang="en-US" sz="1200" dirty="0"/>
                        <a:t>(Below</a:t>
                      </a:r>
                      <a:r>
                        <a:rPr lang="en-US" sz="1200" baseline="0" dirty="0"/>
                        <a:t> 70)</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xmlns="" val="3568576017"/>
                  </a:ext>
                </a:extLst>
              </a:tr>
              <a:tr h="54807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556484854"/>
                  </a:ext>
                </a:extLst>
              </a:tr>
            </a:tbl>
          </a:graphicData>
        </a:graphic>
      </p:graphicFrame>
      <p:sp>
        <p:nvSpPr>
          <p:cNvPr id="22" name="Content Placeholder 2"/>
          <p:cNvSpPr txBox="1">
            <a:spLocks/>
          </p:cNvSpPr>
          <p:nvPr/>
        </p:nvSpPr>
        <p:spPr>
          <a:xfrm>
            <a:off x="374669" y="1959323"/>
            <a:ext cx="916431" cy="524190"/>
          </a:xfrm>
          <a:prstGeom prst="rect">
            <a:avLst/>
          </a:prstGeom>
        </p:spPr>
        <p:txBody>
          <a:bodyPr vert="horz" lIns="91440" tIns="45720" rIns="91440" bIns="45720" rtlCol="0" anchor="ctr">
            <a:norm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q"/>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rgbClr val="604A7B"/>
                </a:solidFill>
                <a:effectLst/>
                <a:uLnTx/>
                <a:uFillTx/>
                <a:latin typeface="+mn-lt"/>
                <a:ea typeface="+mn-ea"/>
                <a:cs typeface="+mn-cs"/>
              </a:rPr>
              <a:t>5%</a:t>
            </a:r>
          </a:p>
        </p:txBody>
      </p:sp>
      <p:sp>
        <p:nvSpPr>
          <p:cNvPr id="23" name="Content Placeholder 2"/>
          <p:cNvSpPr txBox="1">
            <a:spLocks/>
          </p:cNvSpPr>
          <p:nvPr/>
        </p:nvSpPr>
        <p:spPr>
          <a:xfrm>
            <a:off x="1678173" y="1963175"/>
            <a:ext cx="916431" cy="524190"/>
          </a:xfrm>
          <a:prstGeom prst="rect">
            <a:avLst/>
          </a:prstGeom>
        </p:spPr>
        <p:txBody>
          <a:bodyPr vert="horz" lIns="91440" tIns="45720" rIns="91440" bIns="45720" rtlCol="0" anchor="ctr">
            <a:norm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q"/>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chemeClr val="accent1">
                    <a:lumMod val="75000"/>
                  </a:schemeClr>
                </a:solidFill>
                <a:effectLst/>
                <a:uLnTx/>
                <a:uFillTx/>
                <a:latin typeface="+mn-lt"/>
                <a:ea typeface="+mn-ea"/>
                <a:cs typeface="+mn-cs"/>
              </a:rPr>
              <a:t>65%</a:t>
            </a:r>
          </a:p>
        </p:txBody>
      </p:sp>
      <p:sp>
        <p:nvSpPr>
          <p:cNvPr id="24" name="Content Placeholder 2"/>
          <p:cNvSpPr txBox="1">
            <a:spLocks/>
          </p:cNvSpPr>
          <p:nvPr/>
        </p:nvSpPr>
        <p:spPr>
          <a:xfrm>
            <a:off x="2965052" y="1962290"/>
            <a:ext cx="916431" cy="524190"/>
          </a:xfrm>
          <a:prstGeom prst="rect">
            <a:avLst/>
          </a:prstGeom>
        </p:spPr>
        <p:txBody>
          <a:bodyPr vert="horz" lIns="91440" tIns="45720" rIns="91440" bIns="45720" rtlCol="0" anchor="ctr">
            <a:norm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rgbClr val="777776"/>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rgbClr val="777776"/>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rgbClr val="777776"/>
                </a:solidFill>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q"/>
              <a:defRPr sz="1600" kern="1200">
                <a:solidFill>
                  <a:srgbClr val="77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rgbClr val="C00000"/>
                </a:solidFill>
                <a:effectLst/>
                <a:uLnTx/>
                <a:uFillTx/>
                <a:latin typeface="+mn-lt"/>
                <a:ea typeface="+mn-ea"/>
                <a:cs typeface="+mn-cs"/>
              </a:rPr>
              <a:t>30%</a:t>
            </a:r>
          </a:p>
        </p:txBody>
      </p:sp>
      <p:sp>
        <p:nvSpPr>
          <p:cNvPr id="11" name="Rounded Rectangle 10"/>
          <p:cNvSpPr/>
          <p:nvPr/>
        </p:nvSpPr>
        <p:spPr>
          <a:xfrm>
            <a:off x="374669" y="5543063"/>
            <a:ext cx="8407125" cy="990363"/>
          </a:xfrm>
          <a:prstGeom prst="round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Pay particular attention to </a:t>
            </a:r>
            <a:r>
              <a:rPr lang="en-US" sz="3200" dirty="0" err="1"/>
              <a:t>EcoDis</a:t>
            </a:r>
            <a:r>
              <a:rPr lang="en-US" sz="3200" dirty="0"/>
              <a:t> students</a:t>
            </a:r>
            <a:endParaRPr lang="en-US" sz="2800" dirty="0"/>
          </a:p>
        </p:txBody>
      </p:sp>
    </p:spTree>
    <p:extLst>
      <p:ext uri="{BB962C8B-B14F-4D97-AF65-F5344CB8AC3E}">
        <p14:creationId xmlns:p14="http://schemas.microsoft.com/office/powerpoint/2010/main" val="3913384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1000"/>
                                        <p:tgtEl>
                                          <p:spTgt spid="5">
                                            <p:txEl>
                                              <p:pRg st="2" end="2"/>
                                            </p:txEl>
                                          </p:spTgt>
                                        </p:tgtEl>
                                      </p:cBhvr>
                                    </p:animEffect>
                                    <p:anim calcmode="lin" valueType="num">
                                      <p:cBhvr>
                                        <p:cTn id="2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1000"/>
                                        <p:tgtEl>
                                          <p:spTgt spid="5">
                                            <p:txEl>
                                              <p:pRg st="3" end="3"/>
                                            </p:txEl>
                                          </p:spTgt>
                                        </p:tgtEl>
                                      </p:cBhvr>
                                    </p:animEffect>
                                    <p:anim calcmode="lin" valueType="num">
                                      <p:cBhvr>
                                        <p:cTn id="2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1000"/>
                                        <p:tgtEl>
                                          <p:spTgt spid="5">
                                            <p:txEl>
                                              <p:pRg st="4" end="4"/>
                                            </p:txEl>
                                          </p:spTgt>
                                        </p:tgtEl>
                                      </p:cBhvr>
                                    </p:animEffect>
                                    <p:anim calcmode="lin" valueType="num">
                                      <p:cBhvr>
                                        <p:cTn id="3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1000" fill="hold"/>
                                        <p:tgtEl>
                                          <p:spTgt spid="12"/>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000"/>
                                        <p:tgtEl>
                                          <p:spTgt spid="13"/>
                                        </p:tgtEl>
                                      </p:cBhvr>
                                    </p:animEffect>
                                    <p:anim calcmode="lin" valueType="num">
                                      <p:cBhvr>
                                        <p:cTn id="65" dur="1000" fill="hold"/>
                                        <p:tgtEl>
                                          <p:spTgt spid="13"/>
                                        </p:tgtEl>
                                        <p:attrNameLst>
                                          <p:attrName>ppt_x</p:attrName>
                                        </p:attrNameLst>
                                      </p:cBhvr>
                                      <p:tavLst>
                                        <p:tav tm="0">
                                          <p:val>
                                            <p:strVal val="#ppt_x"/>
                                          </p:val>
                                        </p:tav>
                                        <p:tav tm="100000">
                                          <p:val>
                                            <p:strVal val="#ppt_x"/>
                                          </p:val>
                                        </p:tav>
                                      </p:tavLst>
                                    </p:anim>
                                    <p:anim calcmode="lin" valueType="num">
                                      <p:cBhvr>
                                        <p:cTn id="6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37"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barn(outVertical)">
                                      <p:cBhvr>
                                        <p:cTn id="7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3" grpId="0"/>
      <p:bldP spid="22" grpId="0"/>
      <p:bldP spid="23" grpId="0"/>
      <p:bldP spid="24" grpId="0"/>
      <p:bldP spid="1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005" y="1020726"/>
            <a:ext cx="8109343" cy="4784651"/>
          </a:xfrm>
        </p:spPr>
        <p:txBody>
          <a:bodyPr>
            <a:normAutofit/>
          </a:bodyPr>
          <a:lstStyle/>
          <a:p>
            <a:pPr algn="ctr">
              <a:lnSpc>
                <a:spcPct val="100000"/>
              </a:lnSpc>
            </a:pPr>
            <a:r>
              <a:rPr lang="en-US" sz="9600" b="1" dirty="0">
                <a:solidFill>
                  <a:schemeClr val="accent2">
                    <a:lumMod val="75000"/>
                  </a:schemeClr>
                </a:solidFill>
              </a:rPr>
              <a:t>Domain IV: </a:t>
            </a:r>
            <a:r>
              <a:rPr lang="en-US" sz="8800" dirty="0">
                <a:solidFill>
                  <a:schemeClr val="accent2">
                    <a:lumMod val="75000"/>
                  </a:schemeClr>
                </a:solidFill>
              </a:rPr>
              <a:t/>
            </a:r>
            <a:br>
              <a:rPr lang="en-US" sz="8800" dirty="0">
                <a:solidFill>
                  <a:schemeClr val="accent2">
                    <a:lumMod val="75000"/>
                  </a:schemeClr>
                </a:solidFill>
              </a:rPr>
            </a:br>
            <a:r>
              <a:rPr lang="en-US" sz="7200" dirty="0">
                <a:solidFill>
                  <a:schemeClr val="accent2">
                    <a:lumMod val="75000"/>
                  </a:schemeClr>
                </a:solidFill>
              </a:rPr>
              <a:t>Postsecondary Readiness</a:t>
            </a:r>
            <a:endParaRPr lang="en-US" sz="8800" dirty="0">
              <a:solidFill>
                <a:schemeClr val="accent2">
                  <a:lumMod val="75000"/>
                </a:schemeClr>
              </a:solidFill>
            </a:endParaRPr>
          </a:p>
        </p:txBody>
      </p:sp>
    </p:spTree>
    <p:extLst>
      <p:ext uri="{BB962C8B-B14F-4D97-AF65-F5344CB8AC3E}">
        <p14:creationId xmlns:p14="http://schemas.microsoft.com/office/powerpoint/2010/main" val="3716997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b="2760"/>
          <a:stretch/>
        </p:blipFill>
        <p:spPr>
          <a:xfrm>
            <a:off x="0" y="0"/>
            <a:ext cx="9164303" cy="6858000"/>
          </a:xfrm>
          <a:prstGeom prst="rect">
            <a:avLst/>
          </a:prstGeom>
          <a:ln w="38100">
            <a:solidFill>
              <a:srgbClr val="035EA0"/>
            </a:solidFill>
          </a:ln>
          <a:effectLst>
            <a:outerShdw blurRad="292100" dist="139700" dir="2700000" algn="tl" rotWithShape="0">
              <a:srgbClr val="333333">
                <a:alpha val="65000"/>
              </a:srgbClr>
            </a:outerShdw>
          </a:effectLst>
        </p:spPr>
      </p:pic>
      <p:sp>
        <p:nvSpPr>
          <p:cNvPr id="2" name="Rectangle 1"/>
          <p:cNvSpPr/>
          <p:nvPr/>
        </p:nvSpPr>
        <p:spPr>
          <a:xfrm>
            <a:off x="256988" y="2808941"/>
            <a:ext cx="5653741" cy="2330824"/>
          </a:xfrm>
          <a:prstGeom prst="rect">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55871" y="2136498"/>
            <a:ext cx="9052560" cy="3675709"/>
          </a:xfrm>
          <a:prstGeom prst="rect">
            <a:avLst/>
          </a:prstGeom>
          <a:ln w="76200">
            <a:solidFill>
              <a:schemeClr val="accent2">
                <a:lumMod val="75000"/>
              </a:schemeClr>
            </a:solidFill>
          </a:ln>
          <a:effectLst>
            <a:outerShdw blurRad="292100" dist="139700" dir="2700000" algn="tl" rotWithShape="0">
              <a:srgbClr val="333333">
                <a:alpha val="65000"/>
              </a:srgbClr>
            </a:outerShdw>
          </a:effectLst>
        </p:spPr>
      </p:pic>
      <p:sp>
        <p:nvSpPr>
          <p:cNvPr id="9" name="Rectangular Callout 8"/>
          <p:cNvSpPr/>
          <p:nvPr/>
        </p:nvSpPr>
        <p:spPr>
          <a:xfrm>
            <a:off x="139747" y="73031"/>
            <a:ext cx="8834132" cy="1878044"/>
          </a:xfrm>
          <a:prstGeom prst="wedgeRectCallout">
            <a:avLst>
              <a:gd name="adj1" fmla="val -30501"/>
              <a:gd name="adj2" fmla="val 85995"/>
            </a:avLst>
          </a:prstGeom>
          <a:solidFill>
            <a:schemeClr val="accent2">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738"/>
            <a:r>
              <a:rPr lang="en-US" sz="2000" dirty="0"/>
              <a:t>For Districts/High Schools, TEA decided to weight the components of Domain IV as follows:</a:t>
            </a:r>
          </a:p>
          <a:p>
            <a:pPr marL="574675" lvl="1" indent="-342900">
              <a:spcBef>
                <a:spcPts val="600"/>
              </a:spcBef>
              <a:buFont typeface="Arial" panose="020B0604020202020204" pitchFamily="34" charset="0"/>
              <a:buChar char="•"/>
            </a:pPr>
            <a:r>
              <a:rPr lang="en-US" sz="1600" dirty="0"/>
              <a:t>Graduation Rate = 10% of the overall grade (28.6% of Domain IV Score)</a:t>
            </a:r>
          </a:p>
          <a:p>
            <a:pPr marL="574675" lvl="1" indent="-342900">
              <a:spcBef>
                <a:spcPts val="600"/>
              </a:spcBef>
              <a:buFont typeface="Arial" panose="020B0604020202020204" pitchFamily="34" charset="0"/>
              <a:buChar char="•"/>
            </a:pPr>
            <a:r>
              <a:rPr lang="en-US" sz="1600" dirty="0"/>
              <a:t>Graduation Plan = 5% of the overall grade (14.3% of Domain IV Score)</a:t>
            </a:r>
          </a:p>
          <a:p>
            <a:pPr marL="574675" lvl="1" indent="-342900">
              <a:spcBef>
                <a:spcPts val="600"/>
              </a:spcBef>
              <a:buFont typeface="Arial" panose="020B0604020202020204" pitchFamily="34" charset="0"/>
              <a:buChar char="•"/>
            </a:pPr>
            <a:r>
              <a:rPr lang="en-US" sz="1600" dirty="0"/>
              <a:t>College and Career Ready Graduates = 20% of the overall grade (57.1% of Domain IV Score)</a:t>
            </a:r>
          </a:p>
        </p:txBody>
      </p:sp>
      <p:sp>
        <p:nvSpPr>
          <p:cNvPr id="10" name="Rectangular Callout 9"/>
          <p:cNvSpPr/>
          <p:nvPr/>
        </p:nvSpPr>
        <p:spPr>
          <a:xfrm>
            <a:off x="55871" y="4087573"/>
            <a:ext cx="6895283" cy="2664100"/>
          </a:xfrm>
          <a:prstGeom prst="wedgeRectCallout">
            <a:avLst>
              <a:gd name="adj1" fmla="val -1956"/>
              <a:gd name="adj2" fmla="val -64387"/>
            </a:avLst>
          </a:prstGeom>
          <a:solidFill>
            <a:schemeClr val="accent2">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738"/>
            <a:r>
              <a:rPr lang="en-US" sz="2000" dirty="0"/>
              <a:t>For Middle Schools for the Legislative Report, TEA decided to use:</a:t>
            </a:r>
          </a:p>
          <a:p>
            <a:pPr marL="574675" lvl="1" indent="-342900">
              <a:spcBef>
                <a:spcPts val="600"/>
              </a:spcBef>
              <a:buFont typeface="Arial" panose="020B0604020202020204" pitchFamily="34" charset="0"/>
              <a:buChar char="•"/>
            </a:pPr>
            <a:r>
              <a:rPr lang="en-US" dirty="0"/>
              <a:t>Converted Chronic Absenteeism Rate [in place of Attendance Rate]</a:t>
            </a:r>
          </a:p>
          <a:p>
            <a:pPr marL="574675" lvl="1" indent="-342900">
              <a:spcBef>
                <a:spcPts val="600"/>
              </a:spcBef>
              <a:buFont typeface="Arial" panose="020B0604020202020204" pitchFamily="34" charset="0"/>
              <a:buChar char="•"/>
            </a:pPr>
            <a:r>
              <a:rPr lang="en-US" dirty="0"/>
              <a:t>Converted Annual Dropout Rate</a:t>
            </a:r>
          </a:p>
          <a:p>
            <a:pPr marL="231775" lvl="1" algn="ctr">
              <a:spcBef>
                <a:spcPts val="1200"/>
              </a:spcBef>
            </a:pPr>
            <a:r>
              <a:rPr lang="en-US" i="1" dirty="0"/>
              <a:t>(With no inclusion of students receiving instruction in preparing for </a:t>
            </a:r>
          </a:p>
          <a:p>
            <a:pPr marL="231775" lvl="1" algn="ctr"/>
            <a:r>
              <a:rPr lang="en-US" i="1" dirty="0"/>
              <a:t>high school, college, and career at this point)</a:t>
            </a:r>
          </a:p>
        </p:txBody>
      </p:sp>
      <p:sp>
        <p:nvSpPr>
          <p:cNvPr id="7" name="Rectangular Callout 6"/>
          <p:cNvSpPr/>
          <p:nvPr/>
        </p:nvSpPr>
        <p:spPr>
          <a:xfrm>
            <a:off x="7007026" y="4125686"/>
            <a:ext cx="2142853" cy="2625987"/>
          </a:xfrm>
          <a:prstGeom prst="wedgeRectCallout">
            <a:avLst>
              <a:gd name="adj1" fmla="val 4617"/>
              <a:gd name="adj2" fmla="val -79323"/>
            </a:avLst>
          </a:prstGeom>
          <a:solidFill>
            <a:schemeClr val="accent2">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738" algn="ctr"/>
            <a:r>
              <a:rPr lang="en-US" dirty="0"/>
              <a:t>For Elementary Schools, TEA decided to use Converted Chronic Absenteeism Rate</a:t>
            </a:r>
          </a:p>
          <a:p>
            <a:pPr marL="58738" algn="ctr"/>
            <a:r>
              <a:rPr lang="en-US" dirty="0"/>
              <a:t>[in place of Attendance Rate]</a:t>
            </a:r>
            <a:endParaRPr lang="en-US" i="1" dirty="0"/>
          </a:p>
        </p:txBody>
      </p:sp>
    </p:spTree>
    <p:extLst>
      <p:ext uri="{BB962C8B-B14F-4D97-AF65-F5344CB8AC3E}">
        <p14:creationId xmlns:p14="http://schemas.microsoft.com/office/powerpoint/2010/main" val="22466781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500" fill="hold"/>
                                        <p:tgtEl>
                                          <p:spTgt spid="4"/>
                                        </p:tgtEl>
                                        <p:attrNameLst>
                                          <p:attrName>ppt_w</p:attrName>
                                        </p:attrNameLst>
                                      </p:cBhvr>
                                      <p:tavLst>
                                        <p:tav tm="0">
                                          <p:val>
                                            <p:fltVal val="0"/>
                                          </p:val>
                                        </p:tav>
                                        <p:tav tm="100000">
                                          <p:val>
                                            <p:strVal val="#ppt_w"/>
                                          </p:val>
                                        </p:tav>
                                      </p:tavLst>
                                    </p:anim>
                                    <p:anim calcmode="lin" valueType="num">
                                      <p:cBhvr>
                                        <p:cTn id="13" dur="1500" fill="hold"/>
                                        <p:tgtEl>
                                          <p:spTgt spid="4"/>
                                        </p:tgtEl>
                                        <p:attrNameLst>
                                          <p:attrName>ppt_h</p:attrName>
                                        </p:attrNameLst>
                                      </p:cBhvr>
                                      <p:tavLst>
                                        <p:tav tm="0">
                                          <p:val>
                                            <p:fltVal val="0"/>
                                          </p:val>
                                        </p:tav>
                                        <p:tav tm="100000">
                                          <p:val>
                                            <p:strVal val="#ppt_h"/>
                                          </p:val>
                                        </p:tav>
                                      </p:tavLst>
                                    </p:anim>
                                    <p:animEffect transition="in" filter="fade">
                                      <p:cBhvr>
                                        <p:cTn id="14" dur="1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pic>
        <p:nvPicPr>
          <p:cNvPr id="8" name="Picture 7"/>
          <p:cNvPicPr>
            <a:picLocks noChangeAspect="1"/>
          </p:cNvPicPr>
          <p:nvPr/>
        </p:nvPicPr>
        <p:blipFill>
          <a:blip r:embed="rId2"/>
          <a:stretch>
            <a:fillRect/>
          </a:stretch>
        </p:blipFill>
        <p:spPr>
          <a:xfrm>
            <a:off x="0" y="51277"/>
            <a:ext cx="9144000" cy="6851912"/>
          </a:xfrm>
          <a:prstGeom prst="rect">
            <a:avLst/>
          </a:prstGeom>
          <a:ln w="19050">
            <a:solidFill>
              <a:srgbClr val="035EA0"/>
            </a:solidFill>
          </a:ln>
          <a:effectLst>
            <a:outerShdw blurRad="292100" dist="139700" dir="2700000" algn="tl" rotWithShape="0">
              <a:srgbClr val="333333">
                <a:alpha val="65000"/>
              </a:srgbClr>
            </a:outerShdw>
          </a:effectLst>
        </p:spPr>
      </p:pic>
      <p:sp>
        <p:nvSpPr>
          <p:cNvPr id="4" name="Title 3"/>
          <p:cNvSpPr>
            <a:spLocks noGrp="1"/>
          </p:cNvSpPr>
          <p:nvPr>
            <p:ph type="title"/>
          </p:nvPr>
        </p:nvSpPr>
        <p:spPr/>
        <p:txBody>
          <a:bodyPr/>
          <a:lstStyle/>
          <a:p>
            <a:endParaRPr lang="en-US"/>
          </a:p>
        </p:txBody>
      </p:sp>
      <p:sp>
        <p:nvSpPr>
          <p:cNvPr id="7" name="Rectangle 6"/>
          <p:cNvSpPr/>
          <p:nvPr/>
        </p:nvSpPr>
        <p:spPr>
          <a:xfrm>
            <a:off x="141129" y="3076630"/>
            <a:ext cx="7046480" cy="3701626"/>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0" y="177519"/>
            <a:ext cx="9144000" cy="4833027"/>
          </a:xfrm>
          <a:prstGeom prst="rect">
            <a:avLst/>
          </a:prstGeom>
          <a:ln w="28575">
            <a:solidFill>
              <a:schemeClr val="accent2">
                <a:lumMod val="7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7889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500" fill="hold"/>
                                        <p:tgtEl>
                                          <p:spTgt spid="10"/>
                                        </p:tgtEl>
                                        <p:attrNameLst>
                                          <p:attrName>ppt_w</p:attrName>
                                        </p:attrNameLst>
                                      </p:cBhvr>
                                      <p:tavLst>
                                        <p:tav tm="0">
                                          <p:val>
                                            <p:fltVal val="0"/>
                                          </p:val>
                                        </p:tav>
                                        <p:tav tm="100000">
                                          <p:val>
                                            <p:strVal val="#ppt_w"/>
                                          </p:val>
                                        </p:tav>
                                      </p:tavLst>
                                    </p:anim>
                                    <p:anim calcmode="lin" valueType="num">
                                      <p:cBhvr>
                                        <p:cTn id="13" dur="1500" fill="hold"/>
                                        <p:tgtEl>
                                          <p:spTgt spid="10"/>
                                        </p:tgtEl>
                                        <p:attrNameLst>
                                          <p:attrName>ppt_h</p:attrName>
                                        </p:attrNameLst>
                                      </p:cBhvr>
                                      <p:tavLst>
                                        <p:tav tm="0">
                                          <p:val>
                                            <p:fltVal val="0"/>
                                          </p:val>
                                        </p:tav>
                                        <p:tav tm="100000">
                                          <p:val>
                                            <p:strVal val="#ppt_h"/>
                                          </p:val>
                                        </p:tav>
                                      </p:tavLst>
                                    </p:anim>
                                    <p:animEffect transition="in" filter="fade">
                                      <p:cBhvr>
                                        <p:cTn id="14" dur="1500"/>
                                        <p:tgtEl>
                                          <p:spTgt spid="10"/>
                                        </p:tgtEl>
                                      </p:cBhvr>
                                    </p:animEffect>
                                  </p:childTnLst>
                                </p:cTn>
                              </p:par>
                              <p:par>
                                <p:cTn id="15" presetID="10" presetClass="exit" presetSubtype="0" fill="hold" grpId="1" nodeType="withEffect">
                                  <p:stCondLst>
                                    <p:cond delay="75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0" presetClass="exit" presetSubtype="0" fill="hold" nodeType="withEffect">
                                  <p:stCondLst>
                                    <p:cond delay="75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8" name="Picture 7"/>
          <p:cNvPicPr>
            <a:picLocks noChangeAspect="1"/>
          </p:cNvPicPr>
          <p:nvPr/>
        </p:nvPicPr>
        <p:blipFill>
          <a:blip r:embed="rId2"/>
          <a:stretch>
            <a:fillRect/>
          </a:stretch>
        </p:blipFill>
        <p:spPr>
          <a:xfrm>
            <a:off x="0" y="177519"/>
            <a:ext cx="9144000" cy="4833027"/>
          </a:xfrm>
          <a:prstGeom prst="rect">
            <a:avLst/>
          </a:prstGeom>
          <a:ln w="28575">
            <a:solidFill>
              <a:schemeClr val="accent2">
                <a:lumMod val="75000"/>
              </a:schemeClr>
            </a:solidFill>
          </a:ln>
          <a:effectLst>
            <a:outerShdw blurRad="292100" dist="139700" dir="2700000" algn="tl" rotWithShape="0">
              <a:srgbClr val="333333">
                <a:alpha val="65000"/>
              </a:srgbClr>
            </a:outerShdw>
          </a:effectLst>
        </p:spPr>
      </p:pic>
      <p:sp>
        <p:nvSpPr>
          <p:cNvPr id="2" name="Rectangle 1"/>
          <p:cNvSpPr/>
          <p:nvPr/>
        </p:nvSpPr>
        <p:spPr>
          <a:xfrm>
            <a:off x="813391" y="1186508"/>
            <a:ext cx="2897372" cy="292396"/>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228601" y="1573619"/>
            <a:ext cx="8713380" cy="5162108"/>
          </a:xfrm>
          <a:solidFill>
            <a:schemeClr val="accent2">
              <a:lumMod val="75000"/>
            </a:schemeClr>
          </a:solidFill>
        </p:spPr>
        <p:txBody>
          <a:bodyPr anchor="ctr">
            <a:noAutofit/>
          </a:bodyPr>
          <a:lstStyle/>
          <a:p>
            <a:pPr marL="0" indent="0">
              <a:lnSpc>
                <a:spcPct val="100000"/>
              </a:lnSpc>
              <a:buNone/>
            </a:pPr>
            <a:r>
              <a:rPr lang="en-US" sz="2000" b="1" dirty="0">
                <a:solidFill>
                  <a:schemeClr val="bg1"/>
                </a:solidFill>
              </a:rPr>
              <a:t>Chronic Absenteeism Rate (CAR)</a:t>
            </a:r>
            <a:endParaRPr lang="en-US" sz="2000" dirty="0">
              <a:solidFill>
                <a:schemeClr val="bg1"/>
              </a:solidFill>
            </a:endParaRPr>
          </a:p>
          <a:p>
            <a:pPr marL="515938" indent="-403225">
              <a:lnSpc>
                <a:spcPct val="100000"/>
              </a:lnSpc>
            </a:pPr>
            <a:r>
              <a:rPr lang="en-US" sz="1600" dirty="0">
                <a:solidFill>
                  <a:schemeClr val="bg1"/>
                </a:solidFill>
              </a:rPr>
              <a:t>Determine the students who were enrolled in membership for at least 83% of the days of the school year</a:t>
            </a:r>
          </a:p>
          <a:p>
            <a:pPr marL="971550" lvl="1" indent="-403225">
              <a:lnSpc>
                <a:spcPct val="100000"/>
              </a:lnSpc>
              <a:spcBef>
                <a:spcPts val="0"/>
              </a:spcBef>
            </a:pPr>
            <a:r>
              <a:rPr lang="en-US" sz="1600" dirty="0">
                <a:solidFill>
                  <a:schemeClr val="bg1"/>
                </a:solidFill>
              </a:rPr>
              <a:t>83% = 5/6 of the school year</a:t>
            </a:r>
          </a:p>
          <a:p>
            <a:pPr marL="971550" lvl="1" indent="-403225">
              <a:lnSpc>
                <a:spcPct val="100000"/>
              </a:lnSpc>
              <a:spcBef>
                <a:spcPts val="0"/>
              </a:spcBef>
            </a:pPr>
            <a:r>
              <a:rPr lang="en-US" sz="1600" dirty="0">
                <a:solidFill>
                  <a:schemeClr val="bg1"/>
                </a:solidFill>
              </a:rPr>
              <a:t>These are the “non-mobile” students </a:t>
            </a:r>
          </a:p>
          <a:p>
            <a:pPr marL="515938" indent="-403225">
              <a:lnSpc>
                <a:spcPct val="100000"/>
              </a:lnSpc>
            </a:pPr>
            <a:r>
              <a:rPr lang="en-US" sz="1600" dirty="0">
                <a:solidFill>
                  <a:schemeClr val="bg1"/>
                </a:solidFill>
              </a:rPr>
              <a:t>Of  the non-mobile students, determine how many were absent at least 10% of the days they were enrolled</a:t>
            </a:r>
          </a:p>
          <a:p>
            <a:pPr marL="515938" indent="-403225">
              <a:lnSpc>
                <a:spcPct val="100000"/>
              </a:lnSpc>
            </a:pPr>
            <a:r>
              <a:rPr lang="en-US" sz="1600" dirty="0">
                <a:solidFill>
                  <a:schemeClr val="bg1"/>
                </a:solidFill>
              </a:rPr>
              <a:t>Calculate the </a:t>
            </a:r>
            <a:r>
              <a:rPr lang="en-US" sz="1600" b="1" u="sng" dirty="0">
                <a:solidFill>
                  <a:schemeClr val="bg1"/>
                </a:solidFill>
              </a:rPr>
              <a:t>percentage</a:t>
            </a:r>
            <a:r>
              <a:rPr lang="en-US" sz="1600" dirty="0">
                <a:solidFill>
                  <a:schemeClr val="bg1"/>
                </a:solidFill>
              </a:rPr>
              <a:t> of non-mobile students who were absent at least 10% of the days they were enrolled</a:t>
            </a:r>
          </a:p>
          <a:p>
            <a:pPr marL="515938" indent="-403225">
              <a:lnSpc>
                <a:spcPct val="100000"/>
              </a:lnSpc>
            </a:pPr>
            <a:r>
              <a:rPr lang="en-US" sz="1600" dirty="0">
                <a:solidFill>
                  <a:schemeClr val="bg1"/>
                </a:solidFill>
              </a:rPr>
              <a:t>Subtract this percentage from 100 to determine the score for this indicator</a:t>
            </a:r>
          </a:p>
          <a:p>
            <a:pPr marL="515938" indent="-403225">
              <a:lnSpc>
                <a:spcPct val="100000"/>
              </a:lnSpc>
            </a:pPr>
            <a:r>
              <a:rPr lang="en-US" sz="1600" dirty="0">
                <a:solidFill>
                  <a:schemeClr val="bg1"/>
                </a:solidFill>
              </a:rPr>
              <a:t>Although it is called </a:t>
            </a:r>
            <a:r>
              <a:rPr lang="en-US" sz="1600" i="1" dirty="0">
                <a:solidFill>
                  <a:schemeClr val="bg1"/>
                </a:solidFill>
              </a:rPr>
              <a:t>Chronic Absenteeism, </a:t>
            </a:r>
            <a:r>
              <a:rPr lang="en-US" sz="1600" dirty="0">
                <a:solidFill>
                  <a:schemeClr val="bg1"/>
                </a:solidFill>
              </a:rPr>
              <a:t>the score is actually the percentage of students who are </a:t>
            </a:r>
            <a:r>
              <a:rPr lang="en-US" sz="1600" b="1" u="sng" dirty="0">
                <a:solidFill>
                  <a:schemeClr val="bg1"/>
                </a:solidFill>
              </a:rPr>
              <a:t>not</a:t>
            </a:r>
            <a:r>
              <a:rPr lang="en-US" sz="1600" dirty="0">
                <a:solidFill>
                  <a:schemeClr val="bg1"/>
                </a:solidFill>
              </a:rPr>
              <a:t> chronically absent (TEA could have called this “Non-Chronic Absenteeism” instead of “Chronic Absenteeism – Conversion”)</a:t>
            </a:r>
          </a:p>
          <a:p>
            <a:pPr marL="515938" indent="-403225">
              <a:lnSpc>
                <a:spcPct val="100000"/>
              </a:lnSpc>
            </a:pPr>
            <a:endParaRPr lang="en-US" sz="100" dirty="0">
              <a:solidFill>
                <a:schemeClr val="bg1"/>
              </a:solidFill>
            </a:endParaRPr>
          </a:p>
          <a:p>
            <a:pPr marL="112713" indent="0" algn="ctr">
              <a:lnSpc>
                <a:spcPct val="100000"/>
              </a:lnSpc>
              <a:buNone/>
            </a:pPr>
            <a:r>
              <a:rPr lang="en-US" sz="1800" dirty="0">
                <a:solidFill>
                  <a:schemeClr val="bg1"/>
                </a:solidFill>
              </a:rPr>
              <a:t>TEA calculated this indicator using 2015-16 Attendance Data – even though that data would NOT have been available in time for a 2015-16 A-F Rating to be issued</a:t>
            </a:r>
          </a:p>
          <a:p>
            <a:pPr marL="112713" indent="0" algn="ctr">
              <a:lnSpc>
                <a:spcPct val="100000"/>
              </a:lnSpc>
              <a:spcBef>
                <a:spcPts val="0"/>
              </a:spcBef>
              <a:buNone/>
            </a:pPr>
            <a:r>
              <a:rPr lang="en-US" sz="1800" dirty="0">
                <a:solidFill>
                  <a:schemeClr val="bg1"/>
                </a:solidFill>
              </a:rPr>
              <a:t>(the actual 2015-16 A-F rating would have come from the 2014-15 school year) </a:t>
            </a:r>
          </a:p>
        </p:txBody>
      </p:sp>
    </p:spTree>
    <p:extLst>
      <p:ext uri="{BB962C8B-B14F-4D97-AF65-F5344CB8AC3E}">
        <p14:creationId xmlns:p14="http://schemas.microsoft.com/office/powerpoint/2010/main" val="2531919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1000"/>
                                        <p:tgtEl>
                                          <p:spTgt spid="5">
                                            <p:bg/>
                                          </p:spTgt>
                                        </p:tgtEl>
                                      </p:cBhvr>
                                    </p:animEffect>
                                    <p:anim calcmode="lin" valueType="num">
                                      <p:cBhvr>
                                        <p:cTn id="13" dur="1000" fill="hold"/>
                                        <p:tgtEl>
                                          <p:spTgt spid="5">
                                            <p:bg/>
                                          </p:spTgt>
                                        </p:tgtEl>
                                        <p:attrNameLst>
                                          <p:attrName>ppt_x</p:attrName>
                                        </p:attrNameLst>
                                      </p:cBhvr>
                                      <p:tavLst>
                                        <p:tav tm="0">
                                          <p:val>
                                            <p:strVal val="#ppt_x"/>
                                          </p:val>
                                        </p:tav>
                                        <p:tav tm="100000">
                                          <p:val>
                                            <p:strVal val="#ppt_x"/>
                                          </p:val>
                                        </p:tav>
                                      </p:tavLst>
                                    </p:anim>
                                    <p:anim calcmode="lin" valueType="num">
                                      <p:cBhvr>
                                        <p:cTn id="14" dur="1000" fill="hold"/>
                                        <p:tgtEl>
                                          <p:spTgt spid="5">
                                            <p:bg/>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anim calcmode="lin" valueType="num">
                                      <p:cBhvr>
                                        <p:cTn id="1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1000"/>
                                        <p:tgtEl>
                                          <p:spTgt spid="5">
                                            <p:txEl>
                                              <p:pRg st="1" end="1"/>
                                            </p:txEl>
                                          </p:spTgt>
                                        </p:tgtEl>
                                      </p:cBhvr>
                                    </p:animEffect>
                                    <p:anim calcmode="lin" valueType="num">
                                      <p:cBhvr>
                                        <p:cTn id="2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1000"/>
                                        <p:tgtEl>
                                          <p:spTgt spid="5">
                                            <p:txEl>
                                              <p:pRg st="2" end="2"/>
                                            </p:txEl>
                                          </p:spTgt>
                                        </p:tgtEl>
                                      </p:cBhvr>
                                    </p:animEffect>
                                    <p:anim calcmode="lin" valueType="num">
                                      <p:cBhvr>
                                        <p:cTn id="3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animEffect transition="in" filter="fade">
                                      <p:cBhvr>
                                        <p:cTn id="38" dur="1000"/>
                                        <p:tgtEl>
                                          <p:spTgt spid="5">
                                            <p:txEl>
                                              <p:pRg st="3" end="3"/>
                                            </p:txEl>
                                          </p:spTgt>
                                        </p:tgtEl>
                                      </p:cBhvr>
                                    </p:animEffect>
                                    <p:anim calcmode="lin" valueType="num">
                                      <p:cBhvr>
                                        <p:cTn id="3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Effect transition="in" filter="fade">
                                      <p:cBhvr>
                                        <p:cTn id="45" dur="1000"/>
                                        <p:tgtEl>
                                          <p:spTgt spid="5">
                                            <p:txEl>
                                              <p:pRg st="4" end="4"/>
                                            </p:txEl>
                                          </p:spTgt>
                                        </p:tgtEl>
                                      </p:cBhvr>
                                    </p:animEffect>
                                    <p:anim calcmode="lin" valueType="num">
                                      <p:cBhvr>
                                        <p:cTn id="4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5">
                                            <p:txEl>
                                              <p:pRg st="5" end="5"/>
                                            </p:txEl>
                                          </p:spTgt>
                                        </p:tgtEl>
                                        <p:attrNameLst>
                                          <p:attrName>style.visibility</p:attrName>
                                        </p:attrNameLst>
                                      </p:cBhvr>
                                      <p:to>
                                        <p:strVal val="visible"/>
                                      </p:to>
                                    </p:set>
                                    <p:animEffect transition="in" filter="fade">
                                      <p:cBhvr>
                                        <p:cTn id="52" dur="1000"/>
                                        <p:tgtEl>
                                          <p:spTgt spid="5">
                                            <p:txEl>
                                              <p:pRg st="5" end="5"/>
                                            </p:txEl>
                                          </p:spTgt>
                                        </p:tgtEl>
                                      </p:cBhvr>
                                    </p:animEffect>
                                    <p:anim calcmode="lin" valueType="num">
                                      <p:cBhvr>
                                        <p:cTn id="5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5">
                                            <p:txEl>
                                              <p:pRg st="6" end="6"/>
                                            </p:txEl>
                                          </p:spTgt>
                                        </p:tgtEl>
                                        <p:attrNameLst>
                                          <p:attrName>style.visibility</p:attrName>
                                        </p:attrNameLst>
                                      </p:cBhvr>
                                      <p:to>
                                        <p:strVal val="visible"/>
                                      </p:to>
                                    </p:set>
                                    <p:animEffect transition="in" filter="fade">
                                      <p:cBhvr>
                                        <p:cTn id="59" dur="1000"/>
                                        <p:tgtEl>
                                          <p:spTgt spid="5">
                                            <p:txEl>
                                              <p:pRg st="6" end="6"/>
                                            </p:txEl>
                                          </p:spTgt>
                                        </p:tgtEl>
                                      </p:cBhvr>
                                    </p:animEffect>
                                    <p:anim calcmode="lin" valueType="num">
                                      <p:cBhvr>
                                        <p:cTn id="6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6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5">
                                            <p:txEl>
                                              <p:pRg st="7" end="7"/>
                                            </p:txEl>
                                          </p:spTgt>
                                        </p:tgtEl>
                                        <p:attrNameLst>
                                          <p:attrName>style.visibility</p:attrName>
                                        </p:attrNameLst>
                                      </p:cBhvr>
                                      <p:to>
                                        <p:strVal val="visible"/>
                                      </p:to>
                                    </p:set>
                                    <p:animEffect transition="in" filter="fade">
                                      <p:cBhvr>
                                        <p:cTn id="66" dur="1000"/>
                                        <p:tgtEl>
                                          <p:spTgt spid="5">
                                            <p:txEl>
                                              <p:pRg st="7" end="7"/>
                                            </p:txEl>
                                          </p:spTgt>
                                        </p:tgtEl>
                                      </p:cBhvr>
                                    </p:animEffect>
                                    <p:anim calcmode="lin" valueType="num">
                                      <p:cBhvr>
                                        <p:cTn id="6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6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5">
                                            <p:txEl>
                                              <p:pRg st="9" end="9"/>
                                            </p:txEl>
                                          </p:spTgt>
                                        </p:tgtEl>
                                        <p:attrNameLst>
                                          <p:attrName>style.visibility</p:attrName>
                                        </p:attrNameLst>
                                      </p:cBhvr>
                                      <p:to>
                                        <p:strVal val="visible"/>
                                      </p:to>
                                    </p:set>
                                    <p:animEffect transition="in" filter="fade">
                                      <p:cBhvr>
                                        <p:cTn id="73" dur="1000"/>
                                        <p:tgtEl>
                                          <p:spTgt spid="5">
                                            <p:txEl>
                                              <p:pRg st="9" end="9"/>
                                            </p:txEl>
                                          </p:spTgt>
                                        </p:tgtEl>
                                      </p:cBhvr>
                                    </p:animEffect>
                                    <p:anim calcmode="lin" valueType="num">
                                      <p:cBhvr>
                                        <p:cTn id="74"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75"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5">
                                            <p:txEl>
                                              <p:pRg st="10" end="10"/>
                                            </p:txEl>
                                          </p:spTgt>
                                        </p:tgtEl>
                                        <p:attrNameLst>
                                          <p:attrName>style.visibility</p:attrName>
                                        </p:attrNameLst>
                                      </p:cBhvr>
                                      <p:to>
                                        <p:strVal val="visible"/>
                                      </p:to>
                                    </p:set>
                                    <p:animEffect transition="in" filter="fade">
                                      <p:cBhvr>
                                        <p:cTn id="80" dur="1000"/>
                                        <p:tgtEl>
                                          <p:spTgt spid="5">
                                            <p:txEl>
                                              <p:pRg st="10" end="10"/>
                                            </p:txEl>
                                          </p:spTgt>
                                        </p:tgtEl>
                                      </p:cBhvr>
                                    </p:animEffect>
                                    <p:anim calcmode="lin" valueType="num">
                                      <p:cBhvr>
                                        <p:cTn id="81"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82"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uiExpand="1" build="p"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77519"/>
            <a:ext cx="9144000" cy="4833027"/>
          </a:xfrm>
          <a:prstGeom prst="rect">
            <a:avLst/>
          </a:prstGeom>
          <a:ln w="28575">
            <a:solidFill>
              <a:schemeClr val="accent2">
                <a:lumMod val="75000"/>
              </a:schemeClr>
            </a:solidFill>
          </a:ln>
          <a:effectLst>
            <a:outerShdw blurRad="292100" dist="139700" dir="2700000" algn="tl" rotWithShape="0">
              <a:srgbClr val="333333">
                <a:alpha val="65000"/>
              </a:srgbClr>
            </a:outerShdw>
          </a:effectLst>
        </p:spPr>
      </p:pic>
      <p:sp>
        <p:nvSpPr>
          <p:cNvPr id="2" name="Rectangle 1"/>
          <p:cNvSpPr/>
          <p:nvPr/>
        </p:nvSpPr>
        <p:spPr>
          <a:xfrm>
            <a:off x="1897912" y="1719041"/>
            <a:ext cx="1823483" cy="292396"/>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215310" y="2147777"/>
            <a:ext cx="8713380" cy="4603898"/>
          </a:xfrm>
          <a:solidFill>
            <a:schemeClr val="accent2">
              <a:lumMod val="75000"/>
            </a:schemeClr>
          </a:solidFill>
        </p:spPr>
        <p:txBody>
          <a:bodyPr anchor="ctr">
            <a:noAutofit/>
          </a:bodyPr>
          <a:lstStyle/>
          <a:p>
            <a:pPr marL="0" indent="0">
              <a:lnSpc>
                <a:spcPct val="100000"/>
              </a:lnSpc>
              <a:buNone/>
            </a:pPr>
            <a:r>
              <a:rPr lang="en-US" sz="2000" b="1" dirty="0">
                <a:solidFill>
                  <a:schemeClr val="bg1"/>
                </a:solidFill>
              </a:rPr>
              <a:t>Annual Dropout Rate - Conversion</a:t>
            </a:r>
          </a:p>
          <a:p>
            <a:pPr marL="515938" indent="-403225">
              <a:lnSpc>
                <a:spcPct val="100000"/>
              </a:lnSpc>
            </a:pPr>
            <a:r>
              <a:rPr lang="en-US" sz="1600" dirty="0">
                <a:solidFill>
                  <a:schemeClr val="bg1"/>
                </a:solidFill>
              </a:rPr>
              <a:t>Determine:</a:t>
            </a:r>
          </a:p>
          <a:p>
            <a:pPr marL="971550" lvl="1" indent="-403225">
              <a:lnSpc>
                <a:spcPct val="100000"/>
              </a:lnSpc>
              <a:buFont typeface="+mj-lt"/>
              <a:buAutoNum type="arabicPeriod"/>
            </a:pPr>
            <a:r>
              <a:rPr lang="en-US" sz="1200" dirty="0">
                <a:solidFill>
                  <a:schemeClr val="bg1"/>
                </a:solidFill>
              </a:rPr>
              <a:t># of students from grades 7-8 reported as dropouts from the 2014-15 school year (Fall 2015 PEIMS Submission)</a:t>
            </a:r>
          </a:p>
          <a:p>
            <a:pPr marL="971550" lvl="1" indent="-403225">
              <a:lnSpc>
                <a:spcPct val="100000"/>
              </a:lnSpc>
              <a:spcBef>
                <a:spcPts val="0"/>
              </a:spcBef>
              <a:buFont typeface="+mj-lt"/>
              <a:buAutoNum type="arabicPeriod"/>
            </a:pPr>
            <a:r>
              <a:rPr lang="en-US" sz="1200" dirty="0">
                <a:solidFill>
                  <a:schemeClr val="bg1"/>
                </a:solidFill>
              </a:rPr>
              <a:t># of students enrolled in grades 7-8 during the 2014-15 school year (Summer 2015 PEIMS Submission)</a:t>
            </a:r>
          </a:p>
          <a:p>
            <a:pPr marL="515938" indent="-403225">
              <a:lnSpc>
                <a:spcPct val="100000"/>
              </a:lnSpc>
            </a:pPr>
            <a:r>
              <a:rPr lang="en-US" sz="1600" dirty="0">
                <a:solidFill>
                  <a:schemeClr val="bg1"/>
                </a:solidFill>
              </a:rPr>
              <a:t>Divide the # of students in grades 7-8 reported as dropouts from the 2014-15 school year by the # of students enrolled in grades 7-8 during the 2014–15 school year</a:t>
            </a:r>
          </a:p>
          <a:p>
            <a:pPr marL="112713" indent="0">
              <a:lnSpc>
                <a:spcPct val="100000"/>
              </a:lnSpc>
              <a:spcBef>
                <a:spcPts val="1200"/>
              </a:spcBef>
              <a:buNone/>
            </a:pPr>
            <a:r>
              <a:rPr lang="en-US" sz="1600" dirty="0">
                <a:solidFill>
                  <a:schemeClr val="bg1"/>
                </a:solidFill>
              </a:rPr>
              <a:t>		         </a:t>
            </a:r>
            <a:r>
              <a:rPr lang="en-US" sz="1600" i="1" u="sng" dirty="0">
                <a:solidFill>
                  <a:schemeClr val="bg1"/>
                </a:solidFill>
              </a:rPr>
              <a:t># of grade 7-8 students reported as dropouts</a:t>
            </a:r>
          </a:p>
          <a:p>
            <a:pPr marL="112713" indent="0">
              <a:lnSpc>
                <a:spcPct val="100000"/>
              </a:lnSpc>
              <a:spcBef>
                <a:spcPts val="0"/>
              </a:spcBef>
              <a:buNone/>
            </a:pPr>
            <a:r>
              <a:rPr lang="en-US" sz="1600" i="1" dirty="0">
                <a:solidFill>
                  <a:schemeClr val="bg1"/>
                </a:solidFill>
              </a:rPr>
              <a:t>		     # of grade 7-8 students enrolled during the school year</a:t>
            </a:r>
          </a:p>
          <a:p>
            <a:pPr marL="515938" indent="-403225">
              <a:lnSpc>
                <a:spcPct val="100000"/>
              </a:lnSpc>
            </a:pPr>
            <a:r>
              <a:rPr lang="en-US" sz="1600" dirty="0">
                <a:solidFill>
                  <a:schemeClr val="bg1"/>
                </a:solidFill>
              </a:rPr>
              <a:t>Because the annual dropout rate is a measure of negative performance (i.e., a low score is a good score) it must be “transformed” into a positive measure in order to be used as a component of the Domain IV score</a:t>
            </a:r>
          </a:p>
          <a:p>
            <a:pPr marL="515938" indent="-403225">
              <a:lnSpc>
                <a:spcPct val="100000"/>
              </a:lnSpc>
            </a:pPr>
            <a:r>
              <a:rPr lang="en-US" sz="1600" dirty="0">
                <a:solidFill>
                  <a:schemeClr val="bg1"/>
                </a:solidFill>
              </a:rPr>
              <a:t>So TEA converts the annual dropout rate into a positive measure by using the following equation:</a:t>
            </a:r>
          </a:p>
          <a:p>
            <a:pPr marL="112713" indent="0">
              <a:lnSpc>
                <a:spcPct val="100000"/>
              </a:lnSpc>
              <a:buNone/>
            </a:pPr>
            <a:r>
              <a:rPr lang="en-US" sz="1600" dirty="0">
                <a:solidFill>
                  <a:schemeClr val="bg1"/>
                </a:solidFill>
              </a:rPr>
              <a:t>		</a:t>
            </a:r>
            <a:r>
              <a:rPr lang="en-US" sz="1600" i="1" dirty="0">
                <a:solidFill>
                  <a:schemeClr val="bg1"/>
                </a:solidFill>
              </a:rPr>
              <a:t>100 – (Annual Dropout Rate x 10)*</a:t>
            </a:r>
          </a:p>
          <a:p>
            <a:pPr marL="515938" indent="-403225">
              <a:lnSpc>
                <a:spcPct val="100000"/>
              </a:lnSpc>
            </a:pPr>
            <a:r>
              <a:rPr lang="en-US" sz="1600" dirty="0">
                <a:solidFill>
                  <a:schemeClr val="bg1"/>
                </a:solidFill>
              </a:rPr>
              <a:t>The * means that the lowest converted annual dropout rate TEA will report is 0</a:t>
            </a:r>
          </a:p>
        </p:txBody>
      </p:sp>
    </p:spTree>
    <p:extLst>
      <p:ext uri="{BB962C8B-B14F-4D97-AF65-F5344CB8AC3E}">
        <p14:creationId xmlns:p14="http://schemas.microsoft.com/office/powerpoint/2010/main" val="30414940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1000"/>
                                        <p:tgtEl>
                                          <p:spTgt spid="5">
                                            <p:bg/>
                                          </p:spTgt>
                                        </p:tgtEl>
                                      </p:cBhvr>
                                    </p:animEffect>
                                    <p:anim calcmode="lin" valueType="num">
                                      <p:cBhvr>
                                        <p:cTn id="13" dur="1000" fill="hold"/>
                                        <p:tgtEl>
                                          <p:spTgt spid="5">
                                            <p:bg/>
                                          </p:spTgt>
                                        </p:tgtEl>
                                        <p:attrNameLst>
                                          <p:attrName>ppt_x</p:attrName>
                                        </p:attrNameLst>
                                      </p:cBhvr>
                                      <p:tavLst>
                                        <p:tav tm="0">
                                          <p:val>
                                            <p:strVal val="#ppt_x"/>
                                          </p:val>
                                        </p:tav>
                                        <p:tav tm="100000">
                                          <p:val>
                                            <p:strVal val="#ppt_x"/>
                                          </p:val>
                                        </p:tav>
                                      </p:tavLst>
                                    </p:anim>
                                    <p:anim calcmode="lin" valueType="num">
                                      <p:cBhvr>
                                        <p:cTn id="14" dur="1000" fill="hold"/>
                                        <p:tgtEl>
                                          <p:spTgt spid="5">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fade">
                                      <p:cBhvr>
                                        <p:cTn id="26" dur="1000"/>
                                        <p:tgtEl>
                                          <p:spTgt spid="5">
                                            <p:txEl>
                                              <p:pRg st="1" end="1"/>
                                            </p:txEl>
                                          </p:spTgt>
                                        </p:tgtEl>
                                      </p:cBhvr>
                                    </p:animEffect>
                                    <p:anim calcmode="lin" valueType="num">
                                      <p:cBhvr>
                                        <p:cTn id="27"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1000"/>
                                        <p:tgtEl>
                                          <p:spTgt spid="5">
                                            <p:txEl>
                                              <p:pRg st="2" end="2"/>
                                            </p:txEl>
                                          </p:spTgt>
                                        </p:tgtEl>
                                      </p:cBhvr>
                                    </p:animEffect>
                                    <p:anim calcmode="lin" valueType="num">
                                      <p:cBhvr>
                                        <p:cTn id="3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1000"/>
                                        <p:tgtEl>
                                          <p:spTgt spid="5">
                                            <p:txEl>
                                              <p:pRg st="3" end="3"/>
                                            </p:txEl>
                                          </p:spTgt>
                                        </p:tgtEl>
                                      </p:cBhvr>
                                    </p:animEffect>
                                    <p:anim calcmode="lin" valueType="num">
                                      <p:cBhvr>
                                        <p:cTn id="4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Effect transition="in" filter="fade">
                                      <p:cBhvr>
                                        <p:cTn id="47" dur="1000"/>
                                        <p:tgtEl>
                                          <p:spTgt spid="5">
                                            <p:txEl>
                                              <p:pRg st="4" end="4"/>
                                            </p:txEl>
                                          </p:spTgt>
                                        </p:tgtEl>
                                      </p:cBhvr>
                                    </p:animEffect>
                                    <p:anim calcmode="lin" valueType="num">
                                      <p:cBhvr>
                                        <p:cTn id="4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5">
                                            <p:txEl>
                                              <p:pRg st="5" end="5"/>
                                            </p:txEl>
                                          </p:spTgt>
                                        </p:tgtEl>
                                        <p:attrNameLst>
                                          <p:attrName>style.visibility</p:attrName>
                                        </p:attrNameLst>
                                      </p:cBhvr>
                                      <p:to>
                                        <p:strVal val="visible"/>
                                      </p:to>
                                    </p:set>
                                    <p:animEffect transition="in" filter="fade">
                                      <p:cBhvr>
                                        <p:cTn id="54" dur="1000"/>
                                        <p:tgtEl>
                                          <p:spTgt spid="5">
                                            <p:txEl>
                                              <p:pRg st="5" end="5"/>
                                            </p:txEl>
                                          </p:spTgt>
                                        </p:tgtEl>
                                      </p:cBhvr>
                                    </p:animEffect>
                                    <p:anim calcmode="lin" valueType="num">
                                      <p:cBhvr>
                                        <p:cTn id="5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5">
                                            <p:txEl>
                                              <p:pRg st="6" end="6"/>
                                            </p:txEl>
                                          </p:spTgt>
                                        </p:tgtEl>
                                        <p:attrNameLst>
                                          <p:attrName>style.visibility</p:attrName>
                                        </p:attrNameLst>
                                      </p:cBhvr>
                                      <p:to>
                                        <p:strVal val="visible"/>
                                      </p:to>
                                    </p:set>
                                    <p:animEffect transition="in" filter="fade">
                                      <p:cBhvr>
                                        <p:cTn id="61" dur="1000"/>
                                        <p:tgtEl>
                                          <p:spTgt spid="5">
                                            <p:txEl>
                                              <p:pRg st="6" end="6"/>
                                            </p:txEl>
                                          </p:spTgt>
                                        </p:tgtEl>
                                      </p:cBhvr>
                                    </p:animEffect>
                                    <p:anim calcmode="lin" valueType="num">
                                      <p:cBhvr>
                                        <p:cTn id="62"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63"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5">
                                            <p:txEl>
                                              <p:pRg st="7" end="7"/>
                                            </p:txEl>
                                          </p:spTgt>
                                        </p:tgtEl>
                                        <p:attrNameLst>
                                          <p:attrName>style.visibility</p:attrName>
                                        </p:attrNameLst>
                                      </p:cBhvr>
                                      <p:to>
                                        <p:strVal val="visible"/>
                                      </p:to>
                                    </p:set>
                                    <p:animEffect transition="in" filter="fade">
                                      <p:cBhvr>
                                        <p:cTn id="68" dur="1000"/>
                                        <p:tgtEl>
                                          <p:spTgt spid="5">
                                            <p:txEl>
                                              <p:pRg st="7" end="7"/>
                                            </p:txEl>
                                          </p:spTgt>
                                        </p:tgtEl>
                                      </p:cBhvr>
                                    </p:animEffect>
                                    <p:anim calcmode="lin" valueType="num">
                                      <p:cBhvr>
                                        <p:cTn id="69"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70"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5">
                                            <p:txEl>
                                              <p:pRg st="8" end="8"/>
                                            </p:txEl>
                                          </p:spTgt>
                                        </p:tgtEl>
                                        <p:attrNameLst>
                                          <p:attrName>style.visibility</p:attrName>
                                        </p:attrNameLst>
                                      </p:cBhvr>
                                      <p:to>
                                        <p:strVal val="visible"/>
                                      </p:to>
                                    </p:set>
                                    <p:animEffect transition="in" filter="fade">
                                      <p:cBhvr>
                                        <p:cTn id="75" dur="1000"/>
                                        <p:tgtEl>
                                          <p:spTgt spid="5">
                                            <p:txEl>
                                              <p:pRg st="8" end="8"/>
                                            </p:txEl>
                                          </p:spTgt>
                                        </p:tgtEl>
                                      </p:cBhvr>
                                    </p:animEffect>
                                    <p:anim calcmode="lin" valueType="num">
                                      <p:cBhvr>
                                        <p:cTn id="76"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77"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5">
                                            <p:txEl>
                                              <p:pRg st="9" end="9"/>
                                            </p:txEl>
                                          </p:spTgt>
                                        </p:tgtEl>
                                        <p:attrNameLst>
                                          <p:attrName>style.visibility</p:attrName>
                                        </p:attrNameLst>
                                      </p:cBhvr>
                                      <p:to>
                                        <p:strVal val="visible"/>
                                      </p:to>
                                    </p:set>
                                    <p:animEffect transition="in" filter="fade">
                                      <p:cBhvr>
                                        <p:cTn id="82" dur="1000"/>
                                        <p:tgtEl>
                                          <p:spTgt spid="5">
                                            <p:txEl>
                                              <p:pRg st="9" end="9"/>
                                            </p:txEl>
                                          </p:spTgt>
                                        </p:tgtEl>
                                      </p:cBhvr>
                                    </p:animEffect>
                                    <p:anim calcmode="lin" valueType="num">
                                      <p:cBhvr>
                                        <p:cTn id="83"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84"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5">
                                            <p:txEl>
                                              <p:pRg st="10" end="10"/>
                                            </p:txEl>
                                          </p:spTgt>
                                        </p:tgtEl>
                                        <p:attrNameLst>
                                          <p:attrName>style.visibility</p:attrName>
                                        </p:attrNameLst>
                                      </p:cBhvr>
                                      <p:to>
                                        <p:strVal val="visible"/>
                                      </p:to>
                                    </p:set>
                                    <p:animEffect transition="in" filter="fade">
                                      <p:cBhvr>
                                        <p:cTn id="89" dur="1000"/>
                                        <p:tgtEl>
                                          <p:spTgt spid="5">
                                            <p:txEl>
                                              <p:pRg st="10" end="10"/>
                                            </p:txEl>
                                          </p:spTgt>
                                        </p:tgtEl>
                                      </p:cBhvr>
                                    </p:animEffect>
                                    <p:anim calcmode="lin" valueType="num">
                                      <p:cBhvr>
                                        <p:cTn id="90"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91"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uiExpand="1" build="p"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6" name="Picture 5"/>
          <p:cNvPicPr>
            <a:picLocks noChangeAspect="1"/>
          </p:cNvPicPr>
          <p:nvPr/>
        </p:nvPicPr>
        <p:blipFill>
          <a:blip r:embed="rId2"/>
          <a:stretch>
            <a:fillRect/>
          </a:stretch>
        </p:blipFill>
        <p:spPr>
          <a:xfrm>
            <a:off x="0" y="177519"/>
            <a:ext cx="9144000" cy="4833027"/>
          </a:xfrm>
          <a:prstGeom prst="rect">
            <a:avLst/>
          </a:prstGeom>
          <a:ln w="28575">
            <a:solidFill>
              <a:schemeClr val="accent2">
                <a:lumMod val="75000"/>
              </a:schemeClr>
            </a:solidFill>
          </a:ln>
          <a:effectLst>
            <a:outerShdw blurRad="292100" dist="139700" dir="2700000" algn="tl" rotWithShape="0">
              <a:srgbClr val="333333">
                <a:alpha val="65000"/>
              </a:srgbClr>
            </a:outerShdw>
          </a:effectLst>
        </p:spPr>
      </p:pic>
      <p:sp>
        <p:nvSpPr>
          <p:cNvPr id="2" name="Rectangle 1"/>
          <p:cNvSpPr/>
          <p:nvPr/>
        </p:nvSpPr>
        <p:spPr>
          <a:xfrm>
            <a:off x="3716080" y="1178379"/>
            <a:ext cx="5337543" cy="1167699"/>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158735" y="2685908"/>
            <a:ext cx="8777930" cy="3832167"/>
          </a:xfrm>
          <a:solidFill>
            <a:schemeClr val="accent2">
              <a:lumMod val="75000"/>
            </a:schemeClr>
          </a:solidFill>
        </p:spPr>
        <p:txBody>
          <a:bodyPr anchor="ctr">
            <a:noAutofit/>
          </a:bodyPr>
          <a:lstStyle/>
          <a:p>
            <a:pPr marL="515938" indent="-403225">
              <a:lnSpc>
                <a:spcPct val="100000"/>
              </a:lnSpc>
            </a:pPr>
            <a:r>
              <a:rPr lang="en-US" sz="2000" dirty="0">
                <a:solidFill>
                  <a:schemeClr val="bg1"/>
                </a:solidFill>
              </a:rPr>
              <a:t>Graduation Rate for Domain IV = Graduation Rate used for Index 4</a:t>
            </a:r>
          </a:p>
          <a:p>
            <a:pPr marL="515938" indent="-403225">
              <a:lnSpc>
                <a:spcPct val="100000"/>
              </a:lnSpc>
            </a:pPr>
            <a:r>
              <a:rPr lang="en-US" sz="2000" dirty="0">
                <a:solidFill>
                  <a:schemeClr val="bg1"/>
                </a:solidFill>
              </a:rPr>
              <a:t>Graduation Plan Rate for Domain IV = Graduation Plan Rate used for Index 4</a:t>
            </a:r>
          </a:p>
          <a:p>
            <a:pPr marL="515938" indent="-403225">
              <a:lnSpc>
                <a:spcPct val="100000"/>
              </a:lnSpc>
            </a:pPr>
            <a:r>
              <a:rPr lang="en-US" sz="2000" dirty="0">
                <a:solidFill>
                  <a:schemeClr val="bg1"/>
                </a:solidFill>
              </a:rPr>
              <a:t>College and Career Ready Graduates Rate for Domain IV ≠ Postsecondary Readiness Component used for Index 4</a:t>
            </a:r>
          </a:p>
          <a:p>
            <a:pPr marL="971550" lvl="1" indent="-403225">
              <a:lnSpc>
                <a:spcPct val="100000"/>
              </a:lnSpc>
            </a:pPr>
            <a:r>
              <a:rPr lang="en-US" sz="1600" dirty="0">
                <a:solidFill>
                  <a:schemeClr val="bg1"/>
                </a:solidFill>
              </a:rPr>
              <a:t>Completed a CTE-coherent sequence of courses (appears to be the same as used in Index 4)</a:t>
            </a:r>
          </a:p>
          <a:p>
            <a:pPr marL="971550" lvl="1" indent="-403225">
              <a:lnSpc>
                <a:spcPct val="100000"/>
              </a:lnSpc>
            </a:pPr>
            <a:r>
              <a:rPr lang="en-US" sz="1600" dirty="0">
                <a:solidFill>
                  <a:schemeClr val="bg1"/>
                </a:solidFill>
              </a:rPr>
              <a:t>Completed 12 or more hours of postsecondary credits (not included in Index 4)</a:t>
            </a:r>
          </a:p>
          <a:p>
            <a:pPr marL="971550" lvl="1" indent="-403225">
              <a:lnSpc>
                <a:spcPct val="100000"/>
              </a:lnSpc>
            </a:pPr>
            <a:r>
              <a:rPr lang="en-US" sz="1600" dirty="0">
                <a:solidFill>
                  <a:schemeClr val="bg1"/>
                </a:solidFill>
              </a:rPr>
              <a:t>Completed 1 or more AP/IB courses (Index 4 required 2 or more courses)</a:t>
            </a:r>
          </a:p>
          <a:p>
            <a:pPr marL="971550" lvl="1" indent="-403225">
              <a:lnSpc>
                <a:spcPct val="100000"/>
              </a:lnSpc>
            </a:pPr>
            <a:r>
              <a:rPr lang="en-US" sz="1600" dirty="0">
                <a:solidFill>
                  <a:schemeClr val="bg1"/>
                </a:solidFill>
              </a:rPr>
              <a:t>Met TSI benchmark on TSIA, SAT, or ACT (appears to be the same as used in Index 4)</a:t>
            </a:r>
            <a:endParaRPr lang="en-US" dirty="0">
              <a:solidFill>
                <a:schemeClr val="bg1"/>
              </a:solidFill>
            </a:endParaRPr>
          </a:p>
        </p:txBody>
      </p:sp>
    </p:spTree>
    <p:extLst>
      <p:ext uri="{BB962C8B-B14F-4D97-AF65-F5344CB8AC3E}">
        <p14:creationId xmlns:p14="http://schemas.microsoft.com/office/powerpoint/2010/main" val="38369477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 calcmode="lin" valueType="num">
                                      <p:cBhvr>
                                        <p:cTn id="12" dur="500" fill="hold"/>
                                        <p:tgtEl>
                                          <p:spTgt spid="5">
                                            <p:bg/>
                                          </p:spTgt>
                                        </p:tgtEl>
                                        <p:attrNameLst>
                                          <p:attrName>ppt_w</p:attrName>
                                        </p:attrNameLst>
                                      </p:cBhvr>
                                      <p:tavLst>
                                        <p:tav tm="0">
                                          <p:val>
                                            <p:fltVal val="0"/>
                                          </p:val>
                                        </p:tav>
                                        <p:tav tm="100000">
                                          <p:val>
                                            <p:strVal val="#ppt_w"/>
                                          </p:val>
                                        </p:tav>
                                      </p:tavLst>
                                    </p:anim>
                                    <p:anim calcmode="lin" valueType="num">
                                      <p:cBhvr>
                                        <p:cTn id="13" dur="500" fill="hold"/>
                                        <p:tgtEl>
                                          <p:spTgt spid="5">
                                            <p:bg/>
                                          </p:spTgt>
                                        </p:tgtEl>
                                        <p:attrNameLst>
                                          <p:attrName>ppt_h</p:attrName>
                                        </p:attrNameLst>
                                      </p:cBhvr>
                                      <p:tavLst>
                                        <p:tav tm="0">
                                          <p:val>
                                            <p:fltVal val="0"/>
                                          </p:val>
                                        </p:tav>
                                        <p:tav tm="100000">
                                          <p:val>
                                            <p:strVal val="#ppt_h"/>
                                          </p:val>
                                        </p:tav>
                                      </p:tavLst>
                                    </p:anim>
                                    <p:animEffect transition="in" filter="fade">
                                      <p:cBhvr>
                                        <p:cTn id="14" dur="500"/>
                                        <p:tgtEl>
                                          <p:spTgt spid="5">
                                            <p:bg/>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 calcmode="lin" valueType="num">
                                      <p:cBhvr>
                                        <p:cTn id="26"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 calcmode="lin" valueType="num">
                                      <p:cBhvr>
                                        <p:cTn id="33"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 calcmode="lin" valueType="num">
                                      <p:cBhvr>
                                        <p:cTn id="40"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 calcmode="lin" valueType="num">
                                      <p:cBhvr>
                                        <p:cTn id="47"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48"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49" dur="500"/>
                                        <p:tgtEl>
                                          <p:spTgt spid="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5">
                                            <p:txEl>
                                              <p:pRg st="5" end="5"/>
                                            </p:txEl>
                                          </p:spTgt>
                                        </p:tgtEl>
                                        <p:attrNameLst>
                                          <p:attrName>style.visibility</p:attrName>
                                        </p:attrNameLst>
                                      </p:cBhvr>
                                      <p:to>
                                        <p:strVal val="visible"/>
                                      </p:to>
                                    </p:set>
                                    <p:anim calcmode="lin" valueType="num">
                                      <p:cBhvr>
                                        <p:cTn id="54"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55"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56" dur="500"/>
                                        <p:tgtEl>
                                          <p:spTgt spid="5">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5">
                                            <p:txEl>
                                              <p:pRg st="6" end="6"/>
                                            </p:txEl>
                                          </p:spTgt>
                                        </p:tgtEl>
                                        <p:attrNameLst>
                                          <p:attrName>style.visibility</p:attrName>
                                        </p:attrNameLst>
                                      </p:cBhvr>
                                      <p:to>
                                        <p:strVal val="visible"/>
                                      </p:to>
                                    </p:set>
                                    <p:anim calcmode="lin" valueType="num">
                                      <p:cBhvr>
                                        <p:cTn id="61"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62"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6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uild="p"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6" name="Picture 5"/>
          <p:cNvPicPr>
            <a:picLocks noChangeAspect="1"/>
          </p:cNvPicPr>
          <p:nvPr/>
        </p:nvPicPr>
        <p:blipFill>
          <a:blip r:embed="rId2"/>
          <a:stretch>
            <a:fillRect/>
          </a:stretch>
        </p:blipFill>
        <p:spPr>
          <a:xfrm>
            <a:off x="0" y="177519"/>
            <a:ext cx="9144000" cy="4833027"/>
          </a:xfrm>
          <a:prstGeom prst="rect">
            <a:avLst/>
          </a:prstGeom>
          <a:ln w="28575">
            <a:solidFill>
              <a:schemeClr val="accent2">
                <a:lumMod val="75000"/>
              </a:schemeClr>
            </a:solidFill>
          </a:ln>
          <a:effectLst>
            <a:outerShdw blurRad="292100" dist="139700" dir="2700000" algn="tl" rotWithShape="0">
              <a:srgbClr val="333333">
                <a:alpha val="65000"/>
              </a:srgbClr>
            </a:outerShdw>
          </a:effectLst>
        </p:spPr>
      </p:pic>
      <p:sp>
        <p:nvSpPr>
          <p:cNvPr id="2" name="Rectangle 1"/>
          <p:cNvSpPr/>
          <p:nvPr/>
        </p:nvSpPr>
        <p:spPr>
          <a:xfrm>
            <a:off x="74428" y="2317898"/>
            <a:ext cx="3620387" cy="2604975"/>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4029740" y="1941191"/>
            <a:ext cx="4779335" cy="3568299"/>
          </a:xfrm>
          <a:solidFill>
            <a:schemeClr val="accent2">
              <a:lumMod val="75000"/>
            </a:schemeClr>
          </a:solidFill>
        </p:spPr>
        <p:txBody>
          <a:bodyPr anchor="ctr">
            <a:noAutofit/>
          </a:bodyPr>
          <a:lstStyle/>
          <a:p>
            <a:pPr marL="515938" indent="-403225">
              <a:lnSpc>
                <a:spcPct val="100000"/>
              </a:lnSpc>
            </a:pPr>
            <a:r>
              <a:rPr lang="en-US" sz="2800" dirty="0">
                <a:solidFill>
                  <a:schemeClr val="bg1"/>
                </a:solidFill>
              </a:rPr>
              <a:t>Domain IV scores for elementary and middle schools are rounded to the tenths place</a:t>
            </a:r>
          </a:p>
          <a:p>
            <a:pPr marL="515938" indent="-403225">
              <a:lnSpc>
                <a:spcPct val="100000"/>
              </a:lnSpc>
            </a:pPr>
            <a:r>
              <a:rPr lang="en-US" sz="2800" dirty="0">
                <a:solidFill>
                  <a:schemeClr val="bg1"/>
                </a:solidFill>
              </a:rPr>
              <a:t>Targets are all 90.0 or above</a:t>
            </a:r>
            <a:endParaRPr lang="en-US" sz="3200" dirty="0">
              <a:solidFill>
                <a:schemeClr val="bg1"/>
              </a:solidFill>
            </a:endParaRPr>
          </a:p>
        </p:txBody>
      </p:sp>
    </p:spTree>
    <p:extLst>
      <p:ext uri="{BB962C8B-B14F-4D97-AF65-F5344CB8AC3E}">
        <p14:creationId xmlns:p14="http://schemas.microsoft.com/office/powerpoint/2010/main" val="2969823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1000"/>
                                        <p:tgtEl>
                                          <p:spTgt spid="5">
                                            <p:bg/>
                                          </p:spTgt>
                                        </p:tgtEl>
                                      </p:cBhvr>
                                    </p:animEffect>
                                    <p:anim calcmode="lin" valueType="num">
                                      <p:cBhvr>
                                        <p:cTn id="13" dur="1000" fill="hold"/>
                                        <p:tgtEl>
                                          <p:spTgt spid="5">
                                            <p:bg/>
                                          </p:spTgt>
                                        </p:tgtEl>
                                        <p:attrNameLst>
                                          <p:attrName>ppt_x</p:attrName>
                                        </p:attrNameLst>
                                      </p:cBhvr>
                                      <p:tavLst>
                                        <p:tav tm="0">
                                          <p:val>
                                            <p:strVal val="#ppt_x"/>
                                          </p:val>
                                        </p:tav>
                                        <p:tav tm="100000">
                                          <p:val>
                                            <p:strVal val="#ppt_x"/>
                                          </p:val>
                                        </p:tav>
                                      </p:tavLst>
                                    </p:anim>
                                    <p:anim calcmode="lin" valueType="num">
                                      <p:cBhvr>
                                        <p:cTn id="14" dur="1000" fill="hold"/>
                                        <p:tgtEl>
                                          <p:spTgt spid="5">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fade">
                                      <p:cBhvr>
                                        <p:cTn id="26" dur="1000"/>
                                        <p:tgtEl>
                                          <p:spTgt spid="5">
                                            <p:txEl>
                                              <p:pRg st="1" end="1"/>
                                            </p:txEl>
                                          </p:spTgt>
                                        </p:tgtEl>
                                      </p:cBhvr>
                                    </p:animEffect>
                                    <p:anim calcmode="lin" valueType="num">
                                      <p:cBhvr>
                                        <p:cTn id="27"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73958" y="181152"/>
            <a:ext cx="7970520" cy="1054651"/>
          </a:xfrm>
        </p:spPr>
        <p:txBody>
          <a:bodyPr anchor="ctr">
            <a:normAutofit lnSpcReduction="10000"/>
          </a:bodyPr>
          <a:lstStyle/>
          <a:p>
            <a:pPr marL="0" indent="0">
              <a:buNone/>
            </a:pPr>
            <a:r>
              <a:rPr lang="en-US" sz="3200" dirty="0">
                <a:solidFill>
                  <a:srgbClr val="FF6600"/>
                </a:solidFill>
                <a:latin typeface="Century Gothic" panose="020B0502020202020204" pitchFamily="34" charset="0"/>
              </a:rPr>
              <a:t>STAAR Performance Categories</a:t>
            </a:r>
          </a:p>
          <a:p>
            <a:pPr marL="0" indent="0">
              <a:lnSpc>
                <a:spcPct val="110000"/>
              </a:lnSpc>
              <a:spcBef>
                <a:spcPts val="0"/>
              </a:spcBef>
              <a:buNone/>
            </a:pPr>
            <a:r>
              <a:rPr lang="en-US" sz="3200" dirty="0">
                <a:solidFill>
                  <a:srgbClr val="FF6600"/>
                </a:solidFill>
                <a:latin typeface="Century Gothic" panose="020B0502020202020204" pitchFamily="34" charset="0"/>
              </a:rPr>
              <a:t>	</a:t>
            </a:r>
            <a:r>
              <a:rPr lang="en-US" dirty="0">
                <a:solidFill>
                  <a:schemeClr val="tx1">
                    <a:lumMod val="50000"/>
                    <a:lumOff val="50000"/>
                  </a:schemeClr>
                </a:solidFill>
                <a:latin typeface="Century Gothic" panose="020B0502020202020204" pitchFamily="34" charset="0"/>
              </a:rPr>
              <a:t>… from the beginning (Spring 2012)</a:t>
            </a:r>
            <a:endParaRPr lang="en-US" sz="3200" dirty="0">
              <a:solidFill>
                <a:schemeClr val="tx1">
                  <a:lumMod val="50000"/>
                  <a:lumOff val="50000"/>
                </a:schemeClr>
              </a:solidFill>
              <a:latin typeface="Century Gothic" panose="020B0502020202020204" pitchFamily="34" charset="0"/>
            </a:endParaRPr>
          </a:p>
        </p:txBody>
      </p:sp>
      <p:cxnSp>
        <p:nvCxnSpPr>
          <p:cNvPr id="6" name="Straight Connector 5"/>
          <p:cNvCxnSpPr/>
          <p:nvPr/>
        </p:nvCxnSpPr>
        <p:spPr>
          <a:xfrm>
            <a:off x="381000" y="4458743"/>
            <a:ext cx="83210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200400" y="2216551"/>
            <a:ext cx="0" cy="2514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805948" y="2216551"/>
            <a:ext cx="0" cy="2514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a:spLocks noChangeAspect="1"/>
          </p:cNvSpPr>
          <p:nvPr/>
        </p:nvSpPr>
        <p:spPr>
          <a:xfrm>
            <a:off x="609600" y="2597551"/>
            <a:ext cx="2571753" cy="1828800"/>
          </a:xfrm>
          <a:prstGeom prst="rect">
            <a:avLst/>
          </a:prstGeom>
          <a:solidFill>
            <a:srgbClr val="FF0000"/>
          </a:solid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ea typeface="Calibri"/>
                <a:cs typeface="Calibri"/>
              </a:rPr>
              <a:t>Level I</a:t>
            </a:r>
            <a:endParaRPr kumimoji="0" lang="en-US" sz="16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ea typeface="Calibri"/>
                <a:cs typeface="Calibri"/>
              </a:rPr>
              <a:t>Unsatisfactory</a:t>
            </a:r>
            <a:endParaRPr kumimoji="0" lang="en-US" sz="18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ea typeface="Calibri"/>
                <a:cs typeface="Calibri"/>
              </a:rPr>
              <a:t>Academic</a:t>
            </a:r>
            <a:endParaRPr kumimoji="0" lang="en-US" sz="18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ea typeface="Calibri"/>
                <a:cs typeface="Calibri"/>
              </a:rPr>
              <a:t>Performance</a:t>
            </a:r>
            <a:endParaRPr kumimoji="0" lang="en-US" sz="18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ea typeface="Calibri"/>
                <a:cs typeface="Calibri"/>
              </a:rPr>
              <a:t> </a:t>
            </a:r>
            <a:endParaRPr kumimoji="0" lang="en-US" sz="1600" b="0" i="0" u="none" strike="noStrike" kern="0" cap="none" spc="0" normalizeH="0" baseline="0" noProof="0" dirty="0">
              <a:ln>
                <a:noFill/>
              </a:ln>
              <a:solidFill>
                <a:prstClr val="white"/>
              </a:solidFill>
              <a:effectLst/>
              <a:uLnTx/>
              <a:uFillTx/>
              <a:ea typeface="Calibri"/>
              <a:cs typeface="Times New Roman"/>
            </a:endParaRPr>
          </a:p>
        </p:txBody>
      </p:sp>
      <p:sp>
        <p:nvSpPr>
          <p:cNvPr id="10" name="Rectangle 9"/>
          <p:cNvSpPr>
            <a:spLocks noChangeAspect="1"/>
          </p:cNvSpPr>
          <p:nvPr/>
        </p:nvSpPr>
        <p:spPr>
          <a:xfrm>
            <a:off x="3215532" y="2597548"/>
            <a:ext cx="2571753" cy="1828800"/>
          </a:xfrm>
          <a:prstGeom prst="rect">
            <a:avLst/>
          </a:prstGeom>
          <a:solidFill>
            <a:srgbClr val="035EA0"/>
          </a:solid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ea typeface="Calibri"/>
                <a:cs typeface="Calibri"/>
              </a:rPr>
              <a:t>Level II</a:t>
            </a:r>
            <a:endParaRPr kumimoji="0" lang="en-US" sz="16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ea typeface="Calibri"/>
                <a:cs typeface="Calibri"/>
              </a:rPr>
              <a:t>Satisfactory</a:t>
            </a:r>
            <a:endParaRPr kumimoji="0" lang="en-US" sz="18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ea typeface="Calibri"/>
                <a:cs typeface="Calibri"/>
              </a:rPr>
              <a:t>Academic</a:t>
            </a:r>
            <a:endParaRPr kumimoji="0" lang="en-US" sz="18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ea typeface="Calibri"/>
                <a:cs typeface="Calibri"/>
              </a:rPr>
              <a:t>Performance</a:t>
            </a:r>
            <a:endParaRPr kumimoji="0" lang="en-US" sz="1800" b="0" i="0" u="none" strike="noStrike" kern="0" cap="none" spc="0" normalizeH="0" baseline="0" noProof="0" dirty="0">
              <a:ln>
                <a:noFill/>
              </a:ln>
              <a:solidFill>
                <a:prstClr val="white"/>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ea typeface="Calibri"/>
                <a:cs typeface="Calibri"/>
              </a:rPr>
              <a:t> </a:t>
            </a:r>
            <a:endParaRPr kumimoji="0" lang="en-US" sz="1600" b="0" i="0" u="none" strike="noStrike" kern="0" cap="none" spc="0" normalizeH="0" baseline="0" noProof="0" dirty="0">
              <a:ln>
                <a:noFill/>
              </a:ln>
              <a:solidFill>
                <a:prstClr val="white"/>
              </a:solidFill>
              <a:effectLst/>
              <a:uLnTx/>
              <a:uFillTx/>
              <a:ea typeface="Calibri"/>
              <a:cs typeface="Times New Roman"/>
            </a:endParaRPr>
          </a:p>
        </p:txBody>
      </p:sp>
      <p:sp>
        <p:nvSpPr>
          <p:cNvPr id="11" name="Rectangle 10"/>
          <p:cNvSpPr>
            <a:spLocks noChangeAspect="1"/>
          </p:cNvSpPr>
          <p:nvPr/>
        </p:nvSpPr>
        <p:spPr>
          <a:xfrm>
            <a:off x="5826013" y="2592617"/>
            <a:ext cx="2571753" cy="1828800"/>
          </a:xfrm>
          <a:prstGeom prst="rect">
            <a:avLst/>
          </a:prstGeom>
          <a:solidFill>
            <a:srgbClr val="86C440"/>
          </a:solid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10253F"/>
                </a:solidFill>
                <a:effectLst/>
                <a:uLnTx/>
                <a:uFillTx/>
                <a:ea typeface="Calibri"/>
                <a:cs typeface="Calibri"/>
              </a:rPr>
              <a:t>Level III</a:t>
            </a:r>
            <a:endParaRPr kumimoji="0" lang="en-US" sz="1600" b="0" i="0" u="none" strike="noStrike" kern="0" cap="none" spc="0" normalizeH="0" baseline="0" noProof="0" dirty="0">
              <a:ln>
                <a:noFill/>
              </a:ln>
              <a:solidFill>
                <a:srgbClr val="10253F"/>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10253F"/>
                </a:solidFill>
                <a:effectLst/>
                <a:uLnTx/>
                <a:uFillTx/>
                <a:ea typeface="Calibri"/>
                <a:cs typeface="Calibri"/>
              </a:rPr>
              <a:t>Advanced</a:t>
            </a:r>
            <a:endParaRPr kumimoji="0" lang="en-US" sz="1800" b="0" i="0" u="none" strike="noStrike" kern="0" cap="none" spc="0" normalizeH="0" baseline="0" noProof="0" dirty="0">
              <a:ln>
                <a:noFill/>
              </a:ln>
              <a:solidFill>
                <a:srgbClr val="10253F"/>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10253F"/>
                </a:solidFill>
                <a:effectLst/>
                <a:uLnTx/>
                <a:uFillTx/>
                <a:ea typeface="Calibri"/>
                <a:cs typeface="Calibri"/>
              </a:rPr>
              <a:t>Academic</a:t>
            </a:r>
            <a:endParaRPr kumimoji="0" lang="en-US" sz="1800" b="0" i="0" u="none" strike="noStrike" kern="0" cap="none" spc="0" normalizeH="0" baseline="0" noProof="0" dirty="0">
              <a:ln>
                <a:noFill/>
              </a:ln>
              <a:solidFill>
                <a:srgbClr val="10253F"/>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10253F"/>
                </a:solidFill>
                <a:effectLst/>
                <a:uLnTx/>
                <a:uFillTx/>
                <a:ea typeface="Calibri"/>
                <a:cs typeface="Calibri"/>
              </a:rPr>
              <a:t>Performance</a:t>
            </a:r>
            <a:endParaRPr kumimoji="0" lang="en-US" sz="1800" b="0" i="0" u="none" strike="noStrike" kern="0" cap="none" spc="0" normalizeH="0" baseline="0" noProof="0" dirty="0">
              <a:ln>
                <a:noFill/>
              </a:ln>
              <a:solidFill>
                <a:srgbClr val="10253F"/>
              </a:solidFill>
              <a:effectLst/>
              <a:uLnTx/>
              <a:uFillTx/>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prstClr val="white"/>
                </a:solidFill>
                <a:effectLst/>
                <a:uLnTx/>
                <a:uFillTx/>
                <a:ea typeface="Calibri"/>
                <a:cs typeface="Calibri"/>
              </a:rPr>
              <a:t> </a:t>
            </a:r>
            <a:endParaRPr kumimoji="0" lang="en-US" sz="1600" b="0" i="0" u="none" strike="noStrike" kern="0" cap="none" spc="0" normalizeH="0" baseline="0" noProof="0" dirty="0">
              <a:ln>
                <a:noFill/>
              </a:ln>
              <a:solidFill>
                <a:prstClr val="white"/>
              </a:solidFill>
              <a:effectLst/>
              <a:uLnTx/>
              <a:uFillTx/>
              <a:ea typeface="Calibri"/>
              <a:cs typeface="Times New Roman"/>
            </a:endParaRPr>
          </a:p>
        </p:txBody>
      </p:sp>
      <p:sp>
        <p:nvSpPr>
          <p:cNvPr id="12" name="Content Placeholder 2"/>
          <p:cNvSpPr txBox="1">
            <a:spLocks/>
          </p:cNvSpPr>
          <p:nvPr/>
        </p:nvSpPr>
        <p:spPr>
          <a:xfrm>
            <a:off x="2408904" y="1683151"/>
            <a:ext cx="1752600" cy="68580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10253F"/>
                </a:solidFill>
                <a:effectLst/>
                <a:uLnTx/>
                <a:uFillTx/>
                <a:latin typeface="+mn-lt"/>
                <a:ea typeface="+mn-ea"/>
                <a:cs typeface="+mn-cs"/>
              </a:rPr>
              <a:t>Satisfactory</a:t>
            </a:r>
          </a:p>
        </p:txBody>
      </p:sp>
      <p:sp>
        <p:nvSpPr>
          <p:cNvPr id="13" name="Content Placeholder 2"/>
          <p:cNvSpPr txBox="1">
            <a:spLocks/>
          </p:cNvSpPr>
          <p:nvPr/>
        </p:nvSpPr>
        <p:spPr>
          <a:xfrm>
            <a:off x="4923504" y="1683151"/>
            <a:ext cx="1752600" cy="68580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1F497D">
                    <a:lumMod val="50000"/>
                  </a:srgbClr>
                </a:solidFill>
                <a:effectLst/>
                <a:uLnTx/>
                <a:uFillTx/>
                <a:latin typeface="+mn-lt"/>
                <a:ea typeface="+mn-ea"/>
                <a:cs typeface="+mn-cs"/>
              </a:rPr>
              <a:t>Advanced</a:t>
            </a:r>
          </a:p>
        </p:txBody>
      </p:sp>
      <p:sp>
        <p:nvSpPr>
          <p:cNvPr id="14" name="Content Placeholder 2"/>
          <p:cNvSpPr txBox="1">
            <a:spLocks/>
          </p:cNvSpPr>
          <p:nvPr/>
        </p:nvSpPr>
        <p:spPr>
          <a:xfrm>
            <a:off x="5867400" y="4472470"/>
            <a:ext cx="2590800" cy="838200"/>
          </a:xfrm>
          <a:prstGeom prst="rect">
            <a:avLst/>
          </a:prstGeom>
        </p:spPr>
        <p:txBody>
          <a:bodyPr vert="horz" lIns="91440" tIns="45720" rIns="91440" bIns="45720" rtlCol="0" anchor="ctr">
            <a:normAutofit fontScale="92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3000" b="1" i="0" u="none" strike="noStrike" kern="1200" cap="none" spc="0" normalizeH="0" baseline="0" noProof="0" dirty="0">
                <a:ln>
                  <a:noFill/>
                </a:ln>
                <a:solidFill>
                  <a:srgbClr val="339933"/>
                </a:solidFill>
                <a:effectLst/>
                <a:uLnTx/>
                <a:uFillTx/>
                <a:latin typeface="+mn-lt"/>
                <a:ea typeface="+mn-ea"/>
                <a:cs typeface="Rockwell"/>
              </a:rPr>
              <a:t>Well</a:t>
            </a:r>
            <a:endParaRPr kumimoji="0" lang="en-US" sz="2800" b="1" i="0" u="none" strike="noStrike" kern="1200" cap="none" spc="0" normalizeH="0" baseline="0" noProof="0" dirty="0">
              <a:ln>
                <a:noFill/>
              </a:ln>
              <a:solidFill>
                <a:srgbClr val="339933"/>
              </a:solidFill>
              <a:effectLst/>
              <a:uLnTx/>
              <a:uFillTx/>
              <a:latin typeface="+mn-lt"/>
              <a:ea typeface="+mn-ea"/>
              <a:cs typeface="Rockwell"/>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3000" b="1" i="0" u="none" strike="noStrike" kern="1200" cap="none" spc="0" normalizeH="0" baseline="0" noProof="0" dirty="0">
                <a:ln>
                  <a:noFill/>
                </a:ln>
                <a:solidFill>
                  <a:srgbClr val="339933"/>
                </a:solidFill>
                <a:effectLst/>
                <a:uLnTx/>
                <a:uFillTx/>
                <a:latin typeface="+mn-lt"/>
                <a:ea typeface="+mn-ea"/>
                <a:cs typeface="Rockwell"/>
              </a:rPr>
              <a:t>Prepared</a:t>
            </a:r>
            <a:endParaRPr kumimoji="0" lang="en-US" sz="2800" b="1" i="0" u="none" strike="noStrike" kern="1200" cap="none" spc="0" normalizeH="0" baseline="0" noProof="0" dirty="0">
              <a:ln>
                <a:noFill/>
              </a:ln>
              <a:solidFill>
                <a:srgbClr val="339933"/>
              </a:solidFill>
              <a:effectLst/>
              <a:uLnTx/>
              <a:uFillTx/>
              <a:latin typeface="+mn-lt"/>
              <a:ea typeface="+mn-ea"/>
              <a:cs typeface="Rockwell"/>
            </a:endParaRPr>
          </a:p>
        </p:txBody>
      </p:sp>
      <p:sp>
        <p:nvSpPr>
          <p:cNvPr id="15" name="Content Placeholder 2"/>
          <p:cNvSpPr txBox="1">
            <a:spLocks/>
          </p:cNvSpPr>
          <p:nvPr/>
        </p:nvSpPr>
        <p:spPr>
          <a:xfrm>
            <a:off x="609600" y="4472470"/>
            <a:ext cx="2590800" cy="91440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FF0000"/>
                </a:solidFill>
                <a:effectLst/>
                <a:uLnTx/>
                <a:uFillTx/>
                <a:latin typeface="+mn-lt"/>
                <a:ea typeface="+mn-ea"/>
                <a:cs typeface="Rockwell"/>
              </a:rPr>
              <a:t>Inadequately</a:t>
            </a:r>
          </a:p>
          <a:p>
            <a:pPr marL="0" marR="0" lvl="0" indent="0" algn="ctr" defTabSz="914400" rtl="0" eaLnBrk="1" fontAlgn="auto" latinLnBrk="0" hangingPunct="1">
              <a:lnSpc>
                <a:spcPct val="80000"/>
              </a:lnSpc>
              <a:spcBef>
                <a:spcPts val="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FF0000"/>
                </a:solidFill>
                <a:effectLst/>
                <a:uLnTx/>
                <a:uFillTx/>
                <a:latin typeface="+mn-lt"/>
                <a:ea typeface="+mn-ea"/>
                <a:cs typeface="Rockwell"/>
              </a:rPr>
              <a:t>Prepared</a:t>
            </a:r>
          </a:p>
        </p:txBody>
      </p:sp>
      <p:sp>
        <p:nvSpPr>
          <p:cNvPr id="16" name="Content Placeholder 2"/>
          <p:cNvSpPr txBox="1">
            <a:spLocks/>
          </p:cNvSpPr>
          <p:nvPr/>
        </p:nvSpPr>
        <p:spPr>
          <a:xfrm>
            <a:off x="3200400" y="4472470"/>
            <a:ext cx="2590800" cy="91440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035EA0"/>
                </a:solidFill>
                <a:effectLst/>
                <a:uLnTx/>
                <a:uFillTx/>
                <a:latin typeface="+mn-lt"/>
                <a:ea typeface="+mn-ea"/>
                <a:cs typeface="Rockwell"/>
              </a:rPr>
              <a:t>Sufficiently</a:t>
            </a:r>
          </a:p>
          <a:p>
            <a:pPr marL="0" marR="0" lvl="0" indent="0" algn="ctr" defTabSz="914400" rtl="0" eaLnBrk="1" fontAlgn="auto" latinLnBrk="0" hangingPunct="1">
              <a:lnSpc>
                <a:spcPct val="80000"/>
              </a:lnSpc>
              <a:spcBef>
                <a:spcPts val="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035EA0"/>
                </a:solidFill>
                <a:effectLst/>
                <a:uLnTx/>
                <a:uFillTx/>
                <a:latin typeface="+mn-lt"/>
                <a:ea typeface="+mn-ea"/>
                <a:cs typeface="Rockwell"/>
              </a:rPr>
              <a:t>Prepared</a:t>
            </a:r>
          </a:p>
        </p:txBody>
      </p:sp>
      <p:sp>
        <p:nvSpPr>
          <p:cNvPr id="17" name="Content Placeholder 2"/>
          <p:cNvSpPr txBox="1">
            <a:spLocks/>
          </p:cNvSpPr>
          <p:nvPr/>
        </p:nvSpPr>
        <p:spPr>
          <a:xfrm>
            <a:off x="487680" y="5158270"/>
            <a:ext cx="2560320" cy="1188720"/>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800" b="0" i="1" u="none" strike="noStrike" kern="1200" cap="none" spc="0" normalizeH="0" baseline="0" noProof="0" dirty="0">
                <a:ln>
                  <a:noFill/>
                </a:ln>
                <a:solidFill>
                  <a:srgbClr val="FF0000"/>
                </a:solidFill>
                <a:effectLst/>
                <a:uLnTx/>
                <a:uFillTx/>
                <a:latin typeface="+mn-lt"/>
                <a:ea typeface="+mn-ea"/>
                <a:cs typeface="+mn-cs"/>
              </a:rPr>
              <a:t>Likely to need </a:t>
            </a:r>
            <a:r>
              <a:rPr kumimoji="0" lang="en-US" sz="1800" b="1" i="1" u="none" strike="noStrike" kern="1200" cap="none" spc="0" normalizeH="0" baseline="0" noProof="0" dirty="0">
                <a:ln>
                  <a:noFill/>
                </a:ln>
                <a:solidFill>
                  <a:srgbClr val="FF0000"/>
                </a:solidFill>
                <a:effectLst/>
                <a:uLnTx/>
                <a:uFillTx/>
                <a:latin typeface="+mn-lt"/>
                <a:ea typeface="+mn-ea"/>
                <a:cs typeface="+mn-cs"/>
              </a:rPr>
              <a:t>significant</a:t>
            </a:r>
            <a:r>
              <a:rPr kumimoji="0" lang="en-US" sz="1800" b="0" i="1" u="none" strike="noStrike" kern="1200" cap="none" spc="0" normalizeH="0" baseline="0" noProof="0" dirty="0">
                <a:ln>
                  <a:noFill/>
                </a:ln>
                <a:solidFill>
                  <a:srgbClr val="FF0000"/>
                </a:solidFill>
                <a:effectLst/>
                <a:uLnTx/>
                <a:uFillTx/>
                <a:latin typeface="+mn-lt"/>
                <a:ea typeface="+mn-ea"/>
                <a:cs typeface="+mn-cs"/>
              </a:rPr>
              <a:t>, </a:t>
            </a:r>
            <a:r>
              <a:rPr kumimoji="0" lang="en-US" sz="1800" b="1" i="1" u="none" strike="noStrike" kern="1200" cap="none" spc="0" normalizeH="0" baseline="0" noProof="0" dirty="0">
                <a:ln>
                  <a:noFill/>
                </a:ln>
                <a:solidFill>
                  <a:srgbClr val="FF0000"/>
                </a:solidFill>
                <a:effectLst/>
                <a:uLnTx/>
                <a:uFillTx/>
                <a:latin typeface="+mn-lt"/>
                <a:ea typeface="+mn-ea"/>
                <a:cs typeface="+mn-cs"/>
              </a:rPr>
              <a:t>ongoing</a:t>
            </a:r>
            <a:r>
              <a:rPr kumimoji="0" lang="en-US" sz="1800" b="0" i="1" u="none" strike="noStrike" kern="1200" cap="none" spc="0" normalizeH="0" baseline="0" noProof="0" dirty="0">
                <a:ln>
                  <a:noFill/>
                </a:ln>
                <a:solidFill>
                  <a:srgbClr val="FF0000"/>
                </a:solidFill>
                <a:effectLst/>
                <a:uLnTx/>
                <a:uFillTx/>
                <a:latin typeface="+mn-lt"/>
                <a:ea typeface="+mn-ea"/>
                <a:cs typeface="+mn-cs"/>
              </a:rPr>
              <a:t> academic intervention</a:t>
            </a:r>
          </a:p>
        </p:txBody>
      </p:sp>
      <p:sp>
        <p:nvSpPr>
          <p:cNvPr id="19" name="Content Placeholder 2"/>
          <p:cNvSpPr txBox="1">
            <a:spLocks/>
          </p:cNvSpPr>
          <p:nvPr/>
        </p:nvSpPr>
        <p:spPr>
          <a:xfrm>
            <a:off x="3154680" y="5158270"/>
            <a:ext cx="2560320" cy="1188720"/>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800" b="0" i="1" u="none" strike="noStrike" kern="1200" cap="none" spc="0" normalizeH="0" baseline="0" noProof="0" dirty="0">
                <a:ln>
                  <a:noFill/>
                </a:ln>
                <a:solidFill>
                  <a:srgbClr val="035EA0"/>
                </a:solidFill>
                <a:effectLst/>
                <a:uLnTx/>
                <a:uFillTx/>
                <a:latin typeface="+mn-lt"/>
                <a:ea typeface="+mn-ea"/>
                <a:cs typeface="+mn-cs"/>
              </a:rPr>
              <a:t>Likely to need </a:t>
            </a:r>
            <a:r>
              <a:rPr kumimoji="0" lang="en-US" sz="1800" b="1" i="1" u="none" strike="noStrike" kern="1200" cap="none" spc="0" normalizeH="0" baseline="0" noProof="0" dirty="0">
                <a:ln>
                  <a:noFill/>
                </a:ln>
                <a:solidFill>
                  <a:srgbClr val="035EA0"/>
                </a:solidFill>
                <a:effectLst/>
                <a:uLnTx/>
                <a:uFillTx/>
                <a:latin typeface="+mn-lt"/>
                <a:ea typeface="+mn-ea"/>
                <a:cs typeface="+mn-cs"/>
              </a:rPr>
              <a:t>short-term</a:t>
            </a:r>
            <a:r>
              <a:rPr kumimoji="0" lang="en-US" sz="1800" b="0" i="1" u="none" strike="noStrike" kern="1200" cap="none" spc="0" normalizeH="0" baseline="0" noProof="0" dirty="0">
                <a:ln>
                  <a:noFill/>
                </a:ln>
                <a:solidFill>
                  <a:srgbClr val="035EA0"/>
                </a:solidFill>
                <a:effectLst/>
                <a:uLnTx/>
                <a:uFillTx/>
                <a:latin typeface="+mn-lt"/>
                <a:ea typeface="+mn-ea"/>
                <a:cs typeface="+mn-cs"/>
              </a:rPr>
              <a:t>, </a:t>
            </a:r>
            <a:r>
              <a:rPr kumimoji="0" lang="en-US" sz="1800" b="1" i="1" u="none" strike="noStrike" kern="1200" cap="none" spc="0" normalizeH="0" baseline="0" noProof="0" dirty="0">
                <a:ln>
                  <a:noFill/>
                </a:ln>
                <a:solidFill>
                  <a:srgbClr val="035EA0"/>
                </a:solidFill>
                <a:effectLst/>
                <a:uLnTx/>
                <a:uFillTx/>
                <a:latin typeface="+mn-lt"/>
                <a:ea typeface="+mn-ea"/>
                <a:cs typeface="+mn-cs"/>
              </a:rPr>
              <a:t>targeted</a:t>
            </a:r>
            <a:r>
              <a:rPr kumimoji="0" lang="en-US" sz="1800" b="0" i="1" u="none" strike="noStrike" kern="1200" cap="none" spc="0" normalizeH="0" baseline="0" noProof="0" dirty="0">
                <a:ln>
                  <a:noFill/>
                </a:ln>
                <a:solidFill>
                  <a:srgbClr val="035EA0"/>
                </a:solidFill>
                <a:effectLst/>
                <a:uLnTx/>
                <a:uFillTx/>
                <a:latin typeface="+mn-lt"/>
                <a:ea typeface="+mn-ea"/>
                <a:cs typeface="+mn-cs"/>
              </a:rPr>
              <a:t> academic intervention</a:t>
            </a:r>
          </a:p>
        </p:txBody>
      </p:sp>
      <p:sp>
        <p:nvSpPr>
          <p:cNvPr id="18" name="Content Placeholder 2"/>
          <p:cNvSpPr txBox="1">
            <a:spLocks/>
          </p:cNvSpPr>
          <p:nvPr/>
        </p:nvSpPr>
        <p:spPr>
          <a:xfrm>
            <a:off x="5821680" y="5158270"/>
            <a:ext cx="2560320" cy="1188720"/>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800" b="0" i="1" u="none" strike="noStrike" kern="1200" cap="none" spc="0" normalizeH="0" baseline="0" noProof="0" dirty="0">
                <a:ln>
                  <a:noFill/>
                </a:ln>
                <a:solidFill>
                  <a:srgbClr val="339933"/>
                </a:solidFill>
                <a:effectLst/>
                <a:uLnTx/>
                <a:uFillTx/>
                <a:latin typeface="+mn-lt"/>
                <a:ea typeface="+mn-ea"/>
                <a:cs typeface="+mn-cs"/>
              </a:rPr>
              <a:t>Likely to succeed with </a:t>
            </a:r>
            <a:r>
              <a:rPr kumimoji="0" lang="en-US" sz="1800" b="1" i="1" u="none" strike="noStrike" kern="1200" cap="none" spc="0" normalizeH="0" baseline="0" noProof="0" dirty="0">
                <a:ln>
                  <a:noFill/>
                </a:ln>
                <a:solidFill>
                  <a:srgbClr val="339933"/>
                </a:solidFill>
                <a:effectLst/>
                <a:uLnTx/>
                <a:uFillTx/>
                <a:latin typeface="+mn-lt"/>
                <a:ea typeface="+mn-ea"/>
                <a:cs typeface="+mn-cs"/>
              </a:rPr>
              <a:t>little or no </a:t>
            </a:r>
            <a:r>
              <a:rPr kumimoji="0" lang="en-US" sz="1800" b="0" i="1" u="none" strike="noStrike" kern="1200" cap="none" spc="0" normalizeH="0" baseline="0" noProof="0" dirty="0">
                <a:ln>
                  <a:noFill/>
                </a:ln>
                <a:solidFill>
                  <a:srgbClr val="339933"/>
                </a:solidFill>
                <a:effectLst/>
                <a:uLnTx/>
                <a:uFillTx/>
                <a:latin typeface="+mn-lt"/>
                <a:ea typeface="+mn-ea"/>
                <a:cs typeface="+mn-cs"/>
              </a:rPr>
              <a:t>academic intervention</a:t>
            </a:r>
          </a:p>
        </p:txBody>
      </p:sp>
      <p:sp>
        <p:nvSpPr>
          <p:cNvPr id="20" name="Down Arrow 19"/>
          <p:cNvSpPr/>
          <p:nvPr/>
        </p:nvSpPr>
        <p:spPr>
          <a:xfrm>
            <a:off x="1364075" y="215091"/>
            <a:ext cx="3702913" cy="1658560"/>
          </a:xfrm>
          <a:prstGeom prst="downArrow">
            <a:avLst>
              <a:gd name="adj1" fmla="val 62355"/>
              <a:gd name="adj2" fmla="val 38086"/>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white"/>
                </a:solidFill>
              </a:rPr>
              <a:t>THIS standard</a:t>
            </a:r>
          </a:p>
          <a:p>
            <a:pPr algn="ctr"/>
            <a:r>
              <a:rPr lang="en-US" sz="2000" dirty="0">
                <a:solidFill>
                  <a:prstClr val="white"/>
                </a:solidFill>
              </a:rPr>
              <a:t>(Level II) </a:t>
            </a:r>
          </a:p>
          <a:p>
            <a:pPr algn="ctr"/>
            <a:r>
              <a:rPr lang="en-US" sz="2000" dirty="0">
                <a:solidFill>
                  <a:prstClr val="white"/>
                </a:solidFill>
              </a:rPr>
              <a:t>is to be phased-in over time </a:t>
            </a:r>
          </a:p>
        </p:txBody>
      </p:sp>
    </p:spTree>
    <p:extLst>
      <p:ext uri="{BB962C8B-B14F-4D97-AF65-F5344CB8AC3E}">
        <p14:creationId xmlns:p14="http://schemas.microsoft.com/office/powerpoint/2010/main" val="164048026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out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out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anim calcmode="lin" valueType="num">
                                      <p:cBhvr>
                                        <p:cTn id="59" dur="1000" fill="hold"/>
                                        <p:tgtEl>
                                          <p:spTgt spid="17"/>
                                        </p:tgtEl>
                                        <p:attrNameLst>
                                          <p:attrName>ppt_x</p:attrName>
                                        </p:attrNameLst>
                                      </p:cBhvr>
                                      <p:tavLst>
                                        <p:tav tm="0">
                                          <p:val>
                                            <p:strVal val="#ppt_x"/>
                                          </p:val>
                                        </p:tav>
                                        <p:tav tm="100000">
                                          <p:val>
                                            <p:strVal val="#ppt_x"/>
                                          </p:val>
                                        </p:tav>
                                      </p:tavLst>
                                    </p:anim>
                                    <p:anim calcmode="lin" valueType="num">
                                      <p:cBhvr>
                                        <p:cTn id="6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000"/>
                                        <p:tgtEl>
                                          <p:spTgt spid="16"/>
                                        </p:tgtEl>
                                      </p:cBhvr>
                                    </p:animEffect>
                                    <p:anim calcmode="lin" valueType="num">
                                      <p:cBhvr>
                                        <p:cTn id="66" dur="1000" fill="hold"/>
                                        <p:tgtEl>
                                          <p:spTgt spid="16"/>
                                        </p:tgtEl>
                                        <p:attrNameLst>
                                          <p:attrName>ppt_x</p:attrName>
                                        </p:attrNameLst>
                                      </p:cBhvr>
                                      <p:tavLst>
                                        <p:tav tm="0">
                                          <p:val>
                                            <p:strVal val="#ppt_x"/>
                                          </p:val>
                                        </p:tav>
                                        <p:tav tm="100000">
                                          <p:val>
                                            <p:strVal val="#ppt_x"/>
                                          </p:val>
                                        </p:tav>
                                      </p:tavLst>
                                    </p:anim>
                                    <p:anim calcmode="lin" valueType="num">
                                      <p:cBhvr>
                                        <p:cTn id="67" dur="1000" fill="hold"/>
                                        <p:tgtEl>
                                          <p:spTgt spid="16"/>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1000"/>
                                        <p:tgtEl>
                                          <p:spTgt spid="14"/>
                                        </p:tgtEl>
                                      </p:cBhvr>
                                    </p:animEffect>
                                    <p:anim calcmode="lin" valueType="num">
                                      <p:cBhvr>
                                        <p:cTn id="78" dur="1000" fill="hold"/>
                                        <p:tgtEl>
                                          <p:spTgt spid="14"/>
                                        </p:tgtEl>
                                        <p:attrNameLst>
                                          <p:attrName>ppt_x</p:attrName>
                                        </p:attrNameLst>
                                      </p:cBhvr>
                                      <p:tavLst>
                                        <p:tav tm="0">
                                          <p:val>
                                            <p:strVal val="#ppt_x"/>
                                          </p:val>
                                        </p:tav>
                                        <p:tav tm="100000">
                                          <p:val>
                                            <p:strVal val="#ppt_x"/>
                                          </p:val>
                                        </p:tav>
                                      </p:tavLst>
                                    </p:anim>
                                    <p:anim calcmode="lin" valueType="num">
                                      <p:cBhvr>
                                        <p:cTn id="79" dur="1000" fill="hold"/>
                                        <p:tgtEl>
                                          <p:spTgt spid="14"/>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1000"/>
                                        <p:tgtEl>
                                          <p:spTgt spid="18"/>
                                        </p:tgtEl>
                                      </p:cBhvr>
                                    </p:animEffect>
                                    <p:anim calcmode="lin" valueType="num">
                                      <p:cBhvr>
                                        <p:cTn id="83" dur="1000" fill="hold"/>
                                        <p:tgtEl>
                                          <p:spTgt spid="18"/>
                                        </p:tgtEl>
                                        <p:attrNameLst>
                                          <p:attrName>ppt_x</p:attrName>
                                        </p:attrNameLst>
                                      </p:cBhvr>
                                      <p:tavLst>
                                        <p:tav tm="0">
                                          <p:val>
                                            <p:strVal val="#ppt_x"/>
                                          </p:val>
                                        </p:tav>
                                        <p:tav tm="100000">
                                          <p:val>
                                            <p:strVal val="#ppt_x"/>
                                          </p:val>
                                        </p:tav>
                                      </p:tavLst>
                                    </p:anim>
                                    <p:anim calcmode="lin" valueType="num">
                                      <p:cBhvr>
                                        <p:cTn id="8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wipe(up)">
                                      <p:cBhvr>
                                        <p:cTn id="8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3" grpId="0"/>
      <p:bldP spid="14" grpId="0"/>
      <p:bldP spid="15" grpId="0"/>
      <p:bldP spid="16" grpId="0"/>
      <p:bldP spid="17" grpId="0"/>
      <p:bldP spid="19" grpId="0"/>
      <p:bldP spid="18" grpId="0"/>
      <p:bldP spid="20"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77519"/>
            <a:ext cx="9144000" cy="4833027"/>
          </a:xfrm>
          <a:prstGeom prst="rect">
            <a:avLst/>
          </a:prstGeom>
          <a:ln w="28575">
            <a:solidFill>
              <a:schemeClr val="accent2">
                <a:lumMod val="75000"/>
              </a:schemeClr>
            </a:solidFill>
          </a:ln>
          <a:effectLst>
            <a:outerShdw blurRad="292100" dist="139700" dir="2700000" algn="tl" rotWithShape="0">
              <a:srgbClr val="333333">
                <a:alpha val="65000"/>
              </a:srgbClr>
            </a:outerShdw>
          </a:effectLst>
        </p:spPr>
      </p:pic>
      <p:sp>
        <p:nvSpPr>
          <p:cNvPr id="2" name="Rectangle 1"/>
          <p:cNvSpPr/>
          <p:nvPr/>
        </p:nvSpPr>
        <p:spPr>
          <a:xfrm>
            <a:off x="3687408" y="2323467"/>
            <a:ext cx="5364126" cy="2604723"/>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92465" y="5128834"/>
            <a:ext cx="8959069" cy="1543096"/>
          </a:xfrm>
          <a:solidFill>
            <a:schemeClr val="accent2">
              <a:lumMod val="75000"/>
            </a:schemeClr>
          </a:solidFill>
        </p:spPr>
        <p:txBody>
          <a:bodyPr anchor="ctr">
            <a:noAutofit/>
          </a:bodyPr>
          <a:lstStyle/>
          <a:p>
            <a:pPr marL="515938" indent="-403225">
              <a:lnSpc>
                <a:spcPct val="100000"/>
              </a:lnSpc>
            </a:pPr>
            <a:r>
              <a:rPr lang="en-US" sz="2800" dirty="0">
                <a:solidFill>
                  <a:schemeClr val="bg1"/>
                </a:solidFill>
              </a:rPr>
              <a:t>Domain IV score = </a:t>
            </a:r>
          </a:p>
          <a:p>
            <a:pPr marL="112713" indent="0">
              <a:lnSpc>
                <a:spcPct val="100000"/>
              </a:lnSpc>
              <a:buNone/>
              <a:tabLst>
                <a:tab pos="685800" algn="l"/>
              </a:tabLst>
            </a:pPr>
            <a:r>
              <a:rPr lang="en-US" sz="1600" dirty="0">
                <a:solidFill>
                  <a:schemeClr val="bg1"/>
                </a:solidFill>
              </a:rPr>
              <a:t>(Graduation Rate Score x 0.286) + (Graduation Plan Rate Score x 0.143) + (CCR Graduates Score x 0.571)</a:t>
            </a:r>
            <a:endParaRPr lang="en-US" sz="3200" dirty="0">
              <a:solidFill>
                <a:schemeClr val="bg1"/>
              </a:solidFill>
            </a:endParaRPr>
          </a:p>
        </p:txBody>
      </p:sp>
    </p:spTree>
    <p:extLst>
      <p:ext uri="{BB962C8B-B14F-4D97-AF65-F5344CB8AC3E}">
        <p14:creationId xmlns:p14="http://schemas.microsoft.com/office/powerpoint/2010/main" val="2578195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 calcmode="lin" valueType="num">
                                      <p:cBhvr>
                                        <p:cTn id="12" dur="500" fill="hold"/>
                                        <p:tgtEl>
                                          <p:spTgt spid="5">
                                            <p:bg/>
                                          </p:spTgt>
                                        </p:tgtEl>
                                        <p:attrNameLst>
                                          <p:attrName>ppt_w</p:attrName>
                                        </p:attrNameLst>
                                      </p:cBhvr>
                                      <p:tavLst>
                                        <p:tav tm="0">
                                          <p:val>
                                            <p:fltVal val="0"/>
                                          </p:val>
                                        </p:tav>
                                        <p:tav tm="100000">
                                          <p:val>
                                            <p:strVal val="#ppt_w"/>
                                          </p:val>
                                        </p:tav>
                                      </p:tavLst>
                                    </p:anim>
                                    <p:anim calcmode="lin" valueType="num">
                                      <p:cBhvr>
                                        <p:cTn id="13" dur="500" fill="hold"/>
                                        <p:tgtEl>
                                          <p:spTgt spid="5">
                                            <p:bg/>
                                          </p:spTgt>
                                        </p:tgtEl>
                                        <p:attrNameLst>
                                          <p:attrName>ppt_h</p:attrName>
                                        </p:attrNameLst>
                                      </p:cBhvr>
                                      <p:tavLst>
                                        <p:tav tm="0">
                                          <p:val>
                                            <p:fltVal val="0"/>
                                          </p:val>
                                        </p:tav>
                                        <p:tav tm="100000">
                                          <p:val>
                                            <p:strVal val="#ppt_h"/>
                                          </p:val>
                                        </p:tav>
                                      </p:tavLst>
                                    </p:anim>
                                    <p:animEffect transition="in" filter="fade">
                                      <p:cBhvr>
                                        <p:cTn id="14" dur="500"/>
                                        <p:tgtEl>
                                          <p:spTgt spid="5">
                                            <p:bg/>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 calcmode="lin" valueType="num">
                                      <p:cBhvr>
                                        <p:cTn id="26"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uild="p"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855" y="931024"/>
            <a:ext cx="8521964" cy="4975362"/>
          </a:xfrm>
        </p:spPr>
        <p:txBody>
          <a:bodyPr>
            <a:noAutofit/>
          </a:bodyPr>
          <a:lstStyle/>
          <a:p>
            <a:pPr algn="ctr"/>
            <a:r>
              <a:rPr lang="en-US" sz="6600" dirty="0">
                <a:solidFill>
                  <a:schemeClr val="accent2">
                    <a:lumMod val="75000"/>
                  </a:schemeClr>
                </a:solidFill>
              </a:rPr>
              <a:t>what can we DO?</a:t>
            </a:r>
            <a:br>
              <a:rPr lang="en-US" sz="6600" dirty="0">
                <a:solidFill>
                  <a:schemeClr val="accent2">
                    <a:lumMod val="75000"/>
                  </a:schemeClr>
                </a:solidFill>
              </a:rPr>
            </a:br>
            <a:r>
              <a:rPr lang="en-US" sz="6600" dirty="0">
                <a:solidFill>
                  <a:schemeClr val="accent2">
                    <a:lumMod val="75000"/>
                  </a:schemeClr>
                </a:solidFill>
              </a:rPr>
              <a:t/>
            </a:r>
            <a:br>
              <a:rPr lang="en-US" sz="6600" dirty="0">
                <a:solidFill>
                  <a:schemeClr val="accent2">
                    <a:lumMod val="75000"/>
                  </a:schemeClr>
                </a:solidFill>
              </a:rPr>
            </a:br>
            <a:r>
              <a:rPr lang="en-US" dirty="0">
                <a:solidFill>
                  <a:schemeClr val="accent2">
                    <a:lumMod val="75000"/>
                  </a:schemeClr>
                </a:solidFill>
              </a:rPr>
              <a:t>Review Legislative Report for more details about Domain IV and continue to monitor attendance, dropout and graduation</a:t>
            </a:r>
            <a:endParaRPr lang="en-US" sz="5400" dirty="0">
              <a:solidFill>
                <a:schemeClr val="accent2">
                  <a:lumMod val="75000"/>
                </a:schemeClr>
              </a:solidFill>
            </a:endParaRPr>
          </a:p>
        </p:txBody>
      </p:sp>
    </p:spTree>
    <p:extLst>
      <p:ext uri="{BB962C8B-B14F-4D97-AF65-F5344CB8AC3E}">
        <p14:creationId xmlns:p14="http://schemas.microsoft.com/office/powerpoint/2010/main" val="2422690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1958" y="2488027"/>
            <a:ext cx="3108960" cy="3459138"/>
          </a:xfrm>
          <a:prstGeom prst="roundRect">
            <a:avLst>
              <a:gd name="adj" fmla="val 26115"/>
            </a:avLst>
          </a:prstGeom>
          <a:scene3d>
            <a:camera prst="perspectiveHeroicExtremeLeftFacing"/>
            <a:lightRig rig="threePt" dir="t"/>
          </a:scene3d>
        </p:spPr>
      </p:pic>
      <p:sp>
        <p:nvSpPr>
          <p:cNvPr id="6" name="Title 1"/>
          <p:cNvSpPr>
            <a:spLocks noGrp="1"/>
          </p:cNvSpPr>
          <p:nvPr>
            <p:ph type="title"/>
          </p:nvPr>
        </p:nvSpPr>
        <p:spPr>
          <a:xfrm>
            <a:off x="575949" y="669925"/>
            <a:ext cx="8238442" cy="1642656"/>
          </a:xfrm>
        </p:spPr>
        <p:txBody>
          <a:bodyPr/>
          <a:lstStyle/>
          <a:p>
            <a:pPr algn="r">
              <a:lnSpc>
                <a:spcPct val="100000"/>
              </a:lnSpc>
            </a:pPr>
            <a:r>
              <a:rPr lang="en-US" sz="3600" b="1" dirty="0">
                <a:solidFill>
                  <a:schemeClr val="accent4">
                    <a:lumMod val="75000"/>
                  </a:schemeClr>
                </a:solidFill>
              </a:rPr>
              <a:t>Domain III</a:t>
            </a:r>
            <a:r>
              <a:rPr lang="en-US" sz="3600" dirty="0">
                <a:solidFill>
                  <a:schemeClr val="accent4">
                    <a:lumMod val="75000"/>
                  </a:schemeClr>
                </a:solidFill>
              </a:rPr>
              <a:t> </a:t>
            </a:r>
            <a:r>
              <a:rPr lang="en-US" dirty="0"/>
              <a:t>and</a:t>
            </a:r>
            <a:br>
              <a:rPr lang="en-US" dirty="0"/>
            </a:br>
            <a:r>
              <a:rPr lang="en-US" sz="3600" b="1" dirty="0">
                <a:solidFill>
                  <a:schemeClr val="accent2">
                    <a:lumMod val="75000"/>
                  </a:schemeClr>
                </a:solidFill>
              </a:rPr>
              <a:t>Domain IV</a:t>
            </a:r>
            <a:endParaRPr lang="en-US" b="1" dirty="0">
              <a:solidFill>
                <a:schemeClr val="accent2">
                  <a:lumMod val="75000"/>
                </a:schemeClr>
              </a:solidFill>
            </a:endParaRPr>
          </a:p>
        </p:txBody>
      </p:sp>
      <p:pic>
        <p:nvPicPr>
          <p:cNvPr id="5" name="Picture 4"/>
          <p:cNvPicPr>
            <a:picLocks noChangeAspect="1"/>
          </p:cNvPicPr>
          <p:nvPr/>
        </p:nvPicPr>
        <p:blipFill>
          <a:blip r:embed="rId3"/>
          <a:stretch>
            <a:fillRect/>
          </a:stretch>
        </p:blipFill>
        <p:spPr>
          <a:xfrm>
            <a:off x="-193408" y="1056113"/>
            <a:ext cx="5943600" cy="4453744"/>
          </a:xfrm>
          <a:prstGeom prst="rect">
            <a:avLst/>
          </a:prstGeom>
          <a:ln w="19050">
            <a:solidFill>
              <a:srgbClr val="035EA0"/>
            </a:solidFill>
          </a:ln>
          <a:effectLst>
            <a:outerShdw blurRad="292100" dist="139700" dir="2700000" algn="tl" rotWithShape="0">
              <a:srgbClr val="333333">
                <a:alpha val="65000"/>
              </a:srgbClr>
            </a:outerShdw>
          </a:effectLst>
          <a:scene3d>
            <a:camera prst="isometricOffAxis1Right">
              <a:rot lat="1080000" lon="19800000" rev="0"/>
            </a:camera>
            <a:lightRig rig="threePt" dir="t"/>
          </a:scene3d>
        </p:spPr>
      </p:pic>
    </p:spTree>
    <p:extLst>
      <p:ext uri="{BB962C8B-B14F-4D97-AF65-F5344CB8AC3E}">
        <p14:creationId xmlns:p14="http://schemas.microsoft.com/office/powerpoint/2010/main" val="24825168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anim calcmode="lin" valueType="num">
                                      <p:cBhvr>
                                        <p:cTn id="13" dur="1500" fill="hold"/>
                                        <p:tgtEl>
                                          <p:spTgt spid="5"/>
                                        </p:tgtEl>
                                        <p:attrNameLst>
                                          <p:attrName>ppt_x</p:attrName>
                                        </p:attrNameLst>
                                      </p:cBhvr>
                                      <p:tavLst>
                                        <p:tav tm="0">
                                          <p:val>
                                            <p:strVal val="#ppt_x"/>
                                          </p:val>
                                        </p:tav>
                                        <p:tav tm="100000">
                                          <p:val>
                                            <p:strVal val="#ppt_x"/>
                                          </p:val>
                                        </p:tav>
                                      </p:tavLst>
                                    </p:anim>
                                    <p:anim calcmode="lin" valueType="num">
                                      <p:cBhvr>
                                        <p:cTn id="14"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526" y="934573"/>
            <a:ext cx="7598929" cy="1000554"/>
          </a:xfrm>
        </p:spPr>
        <p:txBody>
          <a:bodyPr/>
          <a:lstStyle/>
          <a:p>
            <a:r>
              <a:rPr lang="en-US" dirty="0"/>
              <a:t>what’s next?</a:t>
            </a:r>
          </a:p>
        </p:txBody>
      </p:sp>
      <p:sp>
        <p:nvSpPr>
          <p:cNvPr id="3" name="Content Placeholder 2"/>
          <p:cNvSpPr>
            <a:spLocks noGrp="1"/>
          </p:cNvSpPr>
          <p:nvPr>
            <p:ph idx="1"/>
          </p:nvPr>
        </p:nvSpPr>
        <p:spPr>
          <a:xfrm>
            <a:off x="1244010" y="2184990"/>
            <a:ext cx="7506586" cy="3859065"/>
          </a:xfrm>
        </p:spPr>
        <p:txBody>
          <a:bodyPr>
            <a:normAutofit/>
          </a:bodyPr>
          <a:lstStyle/>
          <a:p>
            <a:pPr>
              <a:lnSpc>
                <a:spcPct val="100000"/>
              </a:lnSpc>
            </a:pPr>
            <a:r>
              <a:rPr lang="en-US" sz="2000" b="1" dirty="0">
                <a:solidFill>
                  <a:srgbClr val="FF6600"/>
                </a:solidFill>
              </a:rPr>
              <a:t>January 6, 2017</a:t>
            </a:r>
            <a:r>
              <a:rPr lang="en-US" sz="2000" dirty="0"/>
              <a:t>: Legislative Report will be available to the public</a:t>
            </a:r>
          </a:p>
          <a:p>
            <a:pPr lvl="0">
              <a:lnSpc>
                <a:spcPct val="100000"/>
              </a:lnSpc>
            </a:pPr>
            <a:r>
              <a:rPr lang="en-US" sz="2000" dirty="0">
                <a:solidFill>
                  <a:prstClr val="black">
                    <a:lumMod val="50000"/>
                    <a:lumOff val="50000"/>
                  </a:prstClr>
                </a:solidFill>
              </a:rPr>
              <a:t>Development of A-F system will continue until the </a:t>
            </a:r>
            <a:r>
              <a:rPr lang="en-US" sz="2000" dirty="0">
                <a:solidFill>
                  <a:srgbClr val="FF6600"/>
                </a:solidFill>
              </a:rPr>
              <a:t>Spring of 2018</a:t>
            </a:r>
          </a:p>
          <a:p>
            <a:pPr lvl="0">
              <a:lnSpc>
                <a:spcPct val="100000"/>
              </a:lnSpc>
            </a:pPr>
            <a:r>
              <a:rPr lang="en-US" sz="2800" b="1" dirty="0">
                <a:solidFill>
                  <a:srgbClr val="FF6600"/>
                </a:solidFill>
              </a:rPr>
              <a:t>What TEA has released is NOT final</a:t>
            </a:r>
            <a:endParaRPr lang="en-US" sz="2000" b="1" dirty="0">
              <a:solidFill>
                <a:srgbClr val="FF6600"/>
              </a:solidFill>
            </a:endParaRPr>
          </a:p>
        </p:txBody>
      </p:sp>
    </p:spTree>
    <p:extLst>
      <p:ext uri="{BB962C8B-B14F-4D97-AF65-F5344CB8AC3E}">
        <p14:creationId xmlns:p14="http://schemas.microsoft.com/office/powerpoint/2010/main" val="1626106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526" y="934573"/>
            <a:ext cx="7598929" cy="1000554"/>
          </a:xfrm>
        </p:spPr>
        <p:txBody>
          <a:bodyPr/>
          <a:lstStyle/>
          <a:p>
            <a:r>
              <a:rPr lang="en-US" dirty="0"/>
              <a:t>what do we DO?</a:t>
            </a:r>
          </a:p>
        </p:txBody>
      </p:sp>
      <p:sp>
        <p:nvSpPr>
          <p:cNvPr id="3" name="Content Placeholder 2"/>
          <p:cNvSpPr>
            <a:spLocks noGrp="1"/>
          </p:cNvSpPr>
          <p:nvPr>
            <p:ph idx="1"/>
          </p:nvPr>
        </p:nvSpPr>
        <p:spPr>
          <a:xfrm>
            <a:off x="1180214" y="2041451"/>
            <a:ext cx="7506586" cy="4135512"/>
          </a:xfrm>
        </p:spPr>
        <p:txBody>
          <a:bodyPr/>
          <a:lstStyle/>
          <a:p>
            <a:r>
              <a:rPr lang="en-US" dirty="0"/>
              <a:t>Focus on </a:t>
            </a:r>
            <a:r>
              <a:rPr lang="en-US" b="1" dirty="0">
                <a:solidFill>
                  <a:srgbClr val="FF6600"/>
                </a:solidFill>
              </a:rPr>
              <a:t>continuity of concepts</a:t>
            </a:r>
            <a:r>
              <a:rPr lang="en-US" dirty="0"/>
              <a:t>, </a:t>
            </a:r>
            <a:r>
              <a:rPr lang="en-US" b="1" u="sng" dirty="0">
                <a:solidFill>
                  <a:srgbClr val="FF6600"/>
                </a:solidFill>
              </a:rPr>
              <a:t>NOT</a:t>
            </a:r>
            <a:r>
              <a:rPr lang="en-US" dirty="0"/>
              <a:t> </a:t>
            </a:r>
            <a:r>
              <a:rPr lang="en-US" b="1" dirty="0">
                <a:solidFill>
                  <a:srgbClr val="FF6600"/>
                </a:solidFill>
              </a:rPr>
              <a:t>complexity of calculation</a:t>
            </a:r>
          </a:p>
          <a:p>
            <a:pPr marL="169863" indent="0">
              <a:lnSpc>
                <a:spcPct val="100000"/>
              </a:lnSpc>
              <a:spcBef>
                <a:spcPts val="1200"/>
              </a:spcBef>
              <a:buNone/>
              <a:tabLst>
                <a:tab pos="3141663" algn="l"/>
                <a:tab pos="3598863" algn="l"/>
              </a:tabLst>
            </a:pPr>
            <a:r>
              <a:rPr lang="en-US" sz="1800" b="1" dirty="0">
                <a:solidFill>
                  <a:schemeClr val="accent3">
                    <a:lumMod val="75000"/>
                  </a:schemeClr>
                </a:solidFill>
              </a:rPr>
              <a:t>Index 1 = Performance	→ 	Domain I = Performance</a:t>
            </a:r>
          </a:p>
          <a:p>
            <a:pPr marL="169863" indent="0">
              <a:lnSpc>
                <a:spcPct val="100000"/>
              </a:lnSpc>
              <a:spcBef>
                <a:spcPts val="1200"/>
              </a:spcBef>
              <a:buNone/>
              <a:tabLst>
                <a:tab pos="3141663" algn="l"/>
                <a:tab pos="3598863" algn="l"/>
              </a:tabLst>
            </a:pPr>
            <a:r>
              <a:rPr lang="en-US" sz="1800" b="1" dirty="0">
                <a:solidFill>
                  <a:schemeClr val="accent1">
                    <a:lumMod val="75000"/>
                  </a:schemeClr>
                </a:solidFill>
              </a:rPr>
              <a:t>Index 2 = Progress	→	Domain II = Progress</a:t>
            </a:r>
          </a:p>
          <a:p>
            <a:pPr marL="169863" indent="0">
              <a:lnSpc>
                <a:spcPct val="100000"/>
              </a:lnSpc>
              <a:spcBef>
                <a:spcPts val="1200"/>
              </a:spcBef>
              <a:buNone/>
              <a:tabLst>
                <a:tab pos="3141663" algn="l"/>
                <a:tab pos="3598863" algn="l"/>
              </a:tabLst>
            </a:pPr>
            <a:r>
              <a:rPr lang="en-US" sz="1800" b="1" dirty="0">
                <a:solidFill>
                  <a:schemeClr val="accent4">
                    <a:lumMod val="75000"/>
                  </a:schemeClr>
                </a:solidFill>
              </a:rPr>
              <a:t>Index 3 = Eco Dis Performance	→	Domain III = Eco Dis Performance</a:t>
            </a:r>
          </a:p>
          <a:p>
            <a:pPr marL="169863" indent="0">
              <a:lnSpc>
                <a:spcPct val="100000"/>
              </a:lnSpc>
              <a:spcBef>
                <a:spcPts val="1200"/>
              </a:spcBef>
              <a:buNone/>
              <a:tabLst>
                <a:tab pos="3141663" algn="l"/>
                <a:tab pos="3598863" algn="l"/>
              </a:tabLst>
            </a:pPr>
            <a:r>
              <a:rPr lang="en-US" sz="1800" b="1" dirty="0">
                <a:solidFill>
                  <a:schemeClr val="accent2">
                    <a:lumMod val="75000"/>
                  </a:schemeClr>
                </a:solidFill>
              </a:rPr>
              <a:t>Index 4 = Readiness 	→ 	Domain IV = Readiness</a:t>
            </a:r>
            <a:r>
              <a:rPr lang="en-US" sz="1800" b="1" dirty="0"/>
              <a:t>	</a:t>
            </a:r>
          </a:p>
          <a:p>
            <a:pPr lvl="0"/>
            <a:endParaRPr lang="en-US" dirty="0">
              <a:solidFill>
                <a:prstClr val="black">
                  <a:lumMod val="50000"/>
                  <a:lumOff val="50000"/>
                </a:prstClr>
              </a:solidFill>
            </a:endParaRPr>
          </a:p>
          <a:p>
            <a:pPr lvl="0"/>
            <a:r>
              <a:rPr lang="en-US" dirty="0">
                <a:solidFill>
                  <a:prstClr val="black">
                    <a:lumMod val="50000"/>
                    <a:lumOff val="50000"/>
                  </a:prstClr>
                </a:solidFill>
              </a:rPr>
              <a:t>Spring 2017 – focus on </a:t>
            </a:r>
            <a:r>
              <a:rPr lang="en-US" b="1" dirty="0">
                <a:solidFill>
                  <a:srgbClr val="FF6600"/>
                </a:solidFill>
              </a:rPr>
              <a:t>instruction, </a:t>
            </a:r>
            <a:r>
              <a:rPr lang="en-US" b="1" u="sng" dirty="0">
                <a:solidFill>
                  <a:srgbClr val="FF6600"/>
                </a:solidFill>
              </a:rPr>
              <a:t>NOT</a:t>
            </a:r>
            <a:r>
              <a:rPr lang="en-US" b="1" dirty="0">
                <a:solidFill>
                  <a:srgbClr val="FF6600"/>
                </a:solidFill>
              </a:rPr>
              <a:t> A-F ratings</a:t>
            </a:r>
            <a:endParaRPr lang="en-US" sz="1800" b="1" dirty="0">
              <a:solidFill>
                <a:srgbClr val="FF6600"/>
              </a:solidFill>
            </a:endParaRPr>
          </a:p>
        </p:txBody>
      </p:sp>
    </p:spTree>
    <p:extLst>
      <p:ext uri="{BB962C8B-B14F-4D97-AF65-F5344CB8AC3E}">
        <p14:creationId xmlns:p14="http://schemas.microsoft.com/office/powerpoint/2010/main" val="1649621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210" y="567750"/>
            <a:ext cx="7598929" cy="1011186"/>
          </a:xfrm>
        </p:spPr>
        <p:txBody>
          <a:bodyPr/>
          <a:lstStyle/>
          <a:p>
            <a:r>
              <a:rPr lang="en-US" dirty="0"/>
              <a:t>remember the ABCs</a:t>
            </a:r>
          </a:p>
        </p:txBody>
      </p:sp>
      <p:sp>
        <p:nvSpPr>
          <p:cNvPr id="3" name="Content Placeholder 2"/>
          <p:cNvSpPr>
            <a:spLocks noGrp="1"/>
          </p:cNvSpPr>
          <p:nvPr>
            <p:ph idx="1"/>
          </p:nvPr>
        </p:nvSpPr>
        <p:spPr>
          <a:xfrm>
            <a:off x="965644" y="1590659"/>
            <a:ext cx="7652060" cy="5066414"/>
          </a:xfrm>
        </p:spPr>
        <p:txBody>
          <a:bodyPr>
            <a:noAutofit/>
          </a:bodyPr>
          <a:lstStyle/>
          <a:p>
            <a:pPr marL="1588" indent="0">
              <a:lnSpc>
                <a:spcPct val="100000"/>
              </a:lnSpc>
              <a:spcBef>
                <a:spcPts val="300"/>
              </a:spcBef>
              <a:buNone/>
            </a:pPr>
            <a:r>
              <a:rPr lang="en-US" sz="6000" b="1" dirty="0">
                <a:solidFill>
                  <a:srgbClr val="FF6600"/>
                </a:solidFill>
              </a:rPr>
              <a:t>Achieve</a:t>
            </a:r>
            <a:r>
              <a:rPr lang="en-US" sz="4800" dirty="0"/>
              <a:t> </a:t>
            </a:r>
          </a:p>
          <a:p>
            <a:pPr marL="1588" indent="0">
              <a:lnSpc>
                <a:spcPct val="100000"/>
              </a:lnSpc>
              <a:spcBef>
                <a:spcPts val="300"/>
              </a:spcBef>
              <a:buNone/>
            </a:pPr>
            <a:r>
              <a:rPr lang="en-US" sz="6000" b="1" dirty="0">
                <a:solidFill>
                  <a:srgbClr val="FF6600"/>
                </a:solidFill>
              </a:rPr>
              <a:t>Believe</a:t>
            </a:r>
            <a:r>
              <a:rPr lang="en-US" sz="4800" dirty="0"/>
              <a:t> </a:t>
            </a:r>
          </a:p>
          <a:p>
            <a:pPr marL="1588" indent="0">
              <a:lnSpc>
                <a:spcPct val="100000"/>
              </a:lnSpc>
              <a:spcBef>
                <a:spcPts val="300"/>
              </a:spcBef>
              <a:buNone/>
            </a:pPr>
            <a:r>
              <a:rPr lang="en-US" sz="6000" b="1" dirty="0">
                <a:solidFill>
                  <a:srgbClr val="FF6600"/>
                </a:solidFill>
              </a:rPr>
              <a:t>Conceive</a:t>
            </a:r>
            <a:r>
              <a:rPr lang="en-US" sz="4800" dirty="0"/>
              <a:t> </a:t>
            </a:r>
          </a:p>
        </p:txBody>
      </p:sp>
      <p:sp>
        <p:nvSpPr>
          <p:cNvPr id="5" name="Content Placeholder 2"/>
          <p:cNvSpPr txBox="1">
            <a:spLocks/>
          </p:cNvSpPr>
          <p:nvPr/>
        </p:nvSpPr>
        <p:spPr>
          <a:xfrm>
            <a:off x="3189766" y="2028672"/>
            <a:ext cx="5667153" cy="400494"/>
          </a:xfrm>
          <a:prstGeom prst="rect">
            <a:avLst/>
          </a:prstGeom>
        </p:spPr>
        <p:txBody>
          <a:bodyPr vert="horz" lIns="91440" tIns="45720" rIns="91440" bIns="45720" rtlCol="0">
            <a:no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chemeClr val="tx1">
                    <a:lumMod val="50000"/>
                    <a:lumOff val="50000"/>
                  </a:schemeClr>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chemeClr val="tx1">
                    <a:lumMod val="50000"/>
                    <a:lumOff val="50000"/>
                  </a:schemeClr>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chemeClr val="tx1">
                    <a:lumMod val="50000"/>
                    <a:lumOff val="50000"/>
                  </a:schemeClr>
                </a:solidFill>
                <a:latin typeface="+mn-lt"/>
                <a:ea typeface="+mn-ea"/>
                <a:cs typeface="+mn-cs"/>
              </a:defRPr>
            </a:lvl3pPr>
            <a:lvl4pPr marL="1658938" indent="-287338" algn="l" defTabSz="914400" rtl="0" eaLnBrk="1" latinLnBrk="0" hangingPunct="1">
              <a:lnSpc>
                <a:spcPct val="90000"/>
              </a:lnSpc>
              <a:spcBef>
                <a:spcPts val="500"/>
              </a:spcBef>
              <a:buFont typeface="Courier New" panose="02070309020205020404" pitchFamily="49" charset="0"/>
              <a:buChar char="o"/>
              <a:defRPr sz="16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Bef>
                <a:spcPts val="300"/>
              </a:spcBef>
              <a:buNone/>
            </a:pPr>
            <a:r>
              <a:rPr lang="en-US" dirty="0"/>
              <a:t>at </a:t>
            </a:r>
            <a:r>
              <a:rPr lang="en-US" dirty="0">
                <a:solidFill>
                  <a:srgbClr val="FF6600"/>
                </a:solidFill>
              </a:rPr>
              <a:t>Level II-Final</a:t>
            </a:r>
            <a:r>
              <a:rPr lang="en-US" dirty="0"/>
              <a:t> (or “Meets Grade Level”)</a:t>
            </a:r>
          </a:p>
        </p:txBody>
      </p:sp>
      <p:sp>
        <p:nvSpPr>
          <p:cNvPr id="7" name="Content Placeholder 2"/>
          <p:cNvSpPr txBox="1">
            <a:spLocks/>
          </p:cNvSpPr>
          <p:nvPr/>
        </p:nvSpPr>
        <p:spPr>
          <a:xfrm>
            <a:off x="2970025" y="2944587"/>
            <a:ext cx="6269667" cy="624323"/>
          </a:xfrm>
          <a:prstGeom prst="rect">
            <a:avLst/>
          </a:prstGeom>
        </p:spPr>
        <p:txBody>
          <a:bodyPr vert="horz" lIns="91440" tIns="45720" rIns="91440" bIns="45720" rtlCol="0">
            <a:no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chemeClr val="tx1">
                    <a:lumMod val="50000"/>
                    <a:lumOff val="50000"/>
                  </a:schemeClr>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chemeClr val="tx1">
                    <a:lumMod val="50000"/>
                    <a:lumOff val="50000"/>
                  </a:schemeClr>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chemeClr val="tx1">
                    <a:lumMod val="50000"/>
                    <a:lumOff val="50000"/>
                  </a:schemeClr>
                </a:solidFill>
                <a:latin typeface="+mn-lt"/>
                <a:ea typeface="+mn-ea"/>
                <a:cs typeface="+mn-cs"/>
              </a:defRPr>
            </a:lvl3pPr>
            <a:lvl4pPr marL="1658938" indent="-287338" algn="l" defTabSz="914400" rtl="0" eaLnBrk="1" latinLnBrk="0" hangingPunct="1">
              <a:lnSpc>
                <a:spcPct val="90000"/>
              </a:lnSpc>
              <a:spcBef>
                <a:spcPts val="500"/>
              </a:spcBef>
              <a:buFont typeface="Courier New" panose="02070309020205020404" pitchFamily="49" charset="0"/>
              <a:buChar char="o"/>
              <a:defRPr sz="16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Bef>
                <a:spcPts val="300"/>
              </a:spcBef>
              <a:buNone/>
            </a:pPr>
            <a:r>
              <a:rPr lang="en-US" dirty="0"/>
              <a:t>in </a:t>
            </a:r>
            <a:r>
              <a:rPr lang="en-US" dirty="0">
                <a:solidFill>
                  <a:srgbClr val="FF6600"/>
                </a:solidFill>
              </a:rPr>
              <a:t>student progress </a:t>
            </a:r>
            <a:r>
              <a:rPr lang="en-US" dirty="0"/>
              <a:t>(no one goes backward!)</a:t>
            </a:r>
          </a:p>
        </p:txBody>
      </p:sp>
      <p:sp>
        <p:nvSpPr>
          <p:cNvPr id="8" name="Content Placeholder 2"/>
          <p:cNvSpPr txBox="1">
            <a:spLocks/>
          </p:cNvSpPr>
          <p:nvPr/>
        </p:nvSpPr>
        <p:spPr>
          <a:xfrm>
            <a:off x="3553043" y="3923346"/>
            <a:ext cx="5537794" cy="624323"/>
          </a:xfrm>
          <a:prstGeom prst="rect">
            <a:avLst/>
          </a:prstGeom>
        </p:spPr>
        <p:txBody>
          <a:bodyPr vert="horz" lIns="91440" tIns="45720" rIns="91440" bIns="45720" rtlCol="0">
            <a:no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chemeClr val="tx1">
                    <a:lumMod val="50000"/>
                    <a:lumOff val="50000"/>
                  </a:schemeClr>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chemeClr val="tx1">
                    <a:lumMod val="50000"/>
                    <a:lumOff val="50000"/>
                  </a:schemeClr>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chemeClr val="tx1">
                    <a:lumMod val="50000"/>
                    <a:lumOff val="50000"/>
                  </a:schemeClr>
                </a:solidFill>
                <a:latin typeface="+mn-lt"/>
                <a:ea typeface="+mn-ea"/>
                <a:cs typeface="+mn-cs"/>
              </a:defRPr>
            </a:lvl3pPr>
            <a:lvl4pPr marL="1658938" indent="-287338" algn="l" defTabSz="914400" rtl="0" eaLnBrk="1" latinLnBrk="0" hangingPunct="1">
              <a:lnSpc>
                <a:spcPct val="90000"/>
              </a:lnSpc>
              <a:spcBef>
                <a:spcPts val="500"/>
              </a:spcBef>
              <a:buFont typeface="Courier New" panose="02070309020205020404" pitchFamily="49" charset="0"/>
              <a:buChar char="o"/>
              <a:defRPr sz="16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Bef>
                <a:spcPts val="300"/>
              </a:spcBef>
              <a:buNone/>
            </a:pPr>
            <a:r>
              <a:rPr lang="en-US" dirty="0"/>
              <a:t>success for </a:t>
            </a:r>
            <a:r>
              <a:rPr lang="en-US" dirty="0">
                <a:solidFill>
                  <a:srgbClr val="FF6600"/>
                </a:solidFill>
              </a:rPr>
              <a:t>all students </a:t>
            </a:r>
            <a:r>
              <a:rPr lang="en-US" dirty="0"/>
              <a:t>(particularly </a:t>
            </a:r>
            <a:r>
              <a:rPr lang="en-US" dirty="0" err="1"/>
              <a:t>EcoDis</a:t>
            </a:r>
            <a:r>
              <a:rPr lang="en-US" dirty="0"/>
              <a:t>!) </a:t>
            </a:r>
          </a:p>
        </p:txBody>
      </p:sp>
    </p:spTree>
    <p:extLst>
      <p:ext uri="{BB962C8B-B14F-4D97-AF65-F5344CB8AC3E}">
        <p14:creationId xmlns:p14="http://schemas.microsoft.com/office/powerpoint/2010/main" val="14366019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5" grpId="0"/>
      <p:bldP spid="7" grpId="0"/>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259" y="802964"/>
            <a:ext cx="7598929" cy="1043857"/>
          </a:xfrm>
        </p:spPr>
        <p:txBody>
          <a:bodyPr>
            <a:normAutofit/>
          </a:bodyPr>
          <a:lstStyle/>
          <a:p>
            <a:r>
              <a:rPr lang="en-US" sz="3600" dirty="0"/>
              <a:t>next scheduled webinar</a:t>
            </a:r>
          </a:p>
        </p:txBody>
      </p:sp>
      <p:sp>
        <p:nvSpPr>
          <p:cNvPr id="3" name="Content Placeholder 2"/>
          <p:cNvSpPr>
            <a:spLocks noGrp="1"/>
          </p:cNvSpPr>
          <p:nvPr>
            <p:ph idx="1"/>
          </p:nvPr>
        </p:nvSpPr>
        <p:spPr>
          <a:xfrm>
            <a:off x="795634" y="2121863"/>
            <a:ext cx="4409742" cy="3342608"/>
          </a:xfrm>
        </p:spPr>
        <p:txBody>
          <a:bodyPr>
            <a:normAutofit/>
          </a:bodyPr>
          <a:lstStyle/>
          <a:p>
            <a:pPr>
              <a:lnSpc>
                <a:spcPct val="100000"/>
              </a:lnSpc>
              <a:spcBef>
                <a:spcPts val="200"/>
              </a:spcBef>
            </a:pPr>
            <a:r>
              <a:rPr lang="en-US" sz="2600" dirty="0"/>
              <a:t>Webinar #10</a:t>
            </a:r>
            <a:endParaRPr lang="en-US" sz="2000" dirty="0"/>
          </a:p>
          <a:p>
            <a:pPr lvl="1">
              <a:lnSpc>
                <a:spcPct val="100000"/>
              </a:lnSpc>
              <a:spcBef>
                <a:spcPts val="600"/>
              </a:spcBef>
            </a:pPr>
            <a:r>
              <a:rPr lang="en-US" sz="2400" b="1" dirty="0">
                <a:solidFill>
                  <a:srgbClr val="FF6600"/>
                </a:solidFill>
              </a:rPr>
              <a:t>Accountability 2017 Preview</a:t>
            </a:r>
          </a:p>
          <a:p>
            <a:pPr lvl="2">
              <a:lnSpc>
                <a:spcPct val="100000"/>
              </a:lnSpc>
              <a:spcBef>
                <a:spcPts val="200"/>
              </a:spcBef>
            </a:pPr>
            <a:r>
              <a:rPr lang="en-US" sz="2000" dirty="0"/>
              <a:t>Friday, March 3, 2017</a:t>
            </a:r>
          </a:p>
          <a:p>
            <a:pPr lvl="2">
              <a:lnSpc>
                <a:spcPct val="100000"/>
              </a:lnSpc>
              <a:spcBef>
                <a:spcPts val="200"/>
              </a:spcBef>
            </a:pPr>
            <a:r>
              <a:rPr lang="en-US" sz="2000" dirty="0"/>
              <a:t>9:00 a.m. to 10:30 a.m. Central Time</a:t>
            </a:r>
          </a:p>
          <a:p>
            <a:pPr lvl="2">
              <a:lnSpc>
                <a:spcPct val="100000"/>
              </a:lnSpc>
              <a:spcBef>
                <a:spcPts val="200"/>
              </a:spcBef>
            </a:pPr>
            <a:endParaRPr lang="en-US" sz="2000" dirty="0"/>
          </a:p>
        </p:txBody>
      </p:sp>
      <p:grpSp>
        <p:nvGrpSpPr>
          <p:cNvPr id="5" name="Group 4"/>
          <p:cNvGrpSpPr>
            <a:grpSpLocks noChangeAspect="1"/>
          </p:cNvGrpSpPr>
          <p:nvPr/>
        </p:nvGrpSpPr>
        <p:grpSpPr>
          <a:xfrm>
            <a:off x="5327182" y="1671196"/>
            <a:ext cx="3474720" cy="3073753"/>
            <a:chOff x="1148913" y="-2045101"/>
            <a:chExt cx="7691718" cy="6804118"/>
          </a:xfrm>
        </p:grpSpPr>
        <p:pic>
          <p:nvPicPr>
            <p:cNvPr id="1030" name="Picture 6" descr="http://www.aviatainc.com/wp-content/uploads/2014/11/imac-computer-screen-widescreen-2-1024x815.png"/>
            <p:cNvPicPr>
              <a:picLocks noChangeAspect="1" noChangeArrowheads="1"/>
            </p:cNvPicPr>
            <p:nvPr/>
          </p:nvPicPr>
          <p:blipFill rotWithShape="1">
            <a:blip r:embed="rId2">
              <a:extLst>
                <a:ext uri="{28A0092B-C50C-407E-A947-70E740481C1C}">
                  <a14:useLocalDpi xmlns:a14="http://schemas.microsoft.com/office/drawing/2010/main" val="0"/>
                </a:ext>
              </a:extLst>
            </a:blip>
            <a:srcRect l="10905" t="12350" r="10235"/>
            <a:stretch/>
          </p:blipFill>
          <p:spPr bwMode="auto">
            <a:xfrm>
              <a:off x="1148913" y="-2045101"/>
              <a:ext cx="7691718" cy="68041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2043" r="81151" b="13741"/>
            <a:stretch/>
          </p:blipFill>
          <p:spPr>
            <a:xfrm>
              <a:off x="3581337" y="-956923"/>
              <a:ext cx="2743200" cy="2202754"/>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8066" t="27561" r="3042" b="40414"/>
            <a:stretch/>
          </p:blipFill>
          <p:spPr>
            <a:xfrm>
              <a:off x="2177869" y="1440969"/>
              <a:ext cx="5852161" cy="559951"/>
            </a:xfrm>
            <a:prstGeom prst="rect">
              <a:avLst/>
            </a:prstGeom>
          </p:spPr>
        </p:pic>
      </p:grpSp>
      <p:sp>
        <p:nvSpPr>
          <p:cNvPr id="9" name="Content Placeholder 2"/>
          <p:cNvSpPr txBox="1">
            <a:spLocks/>
          </p:cNvSpPr>
          <p:nvPr/>
        </p:nvSpPr>
        <p:spPr>
          <a:xfrm>
            <a:off x="1548559" y="4744949"/>
            <a:ext cx="7106843" cy="1444735"/>
          </a:xfrm>
          <a:prstGeom prst="rect">
            <a:avLst/>
          </a:prstGeom>
        </p:spPr>
        <p:txBody>
          <a:bodyPr vert="horz" lIns="91440" tIns="45720" rIns="91440" bIns="45720" rtlCol="0">
            <a:normAutofit/>
          </a:bodyPr>
          <a:lstStyle>
            <a:lvl1pPr marL="344488" indent="-344488" algn="l" defTabSz="914400" rtl="0" eaLnBrk="1" latinLnBrk="0" hangingPunct="1">
              <a:lnSpc>
                <a:spcPct val="90000"/>
              </a:lnSpc>
              <a:spcBef>
                <a:spcPts val="1000"/>
              </a:spcBef>
              <a:buFont typeface="Wingdings" panose="05000000000000000000" pitchFamily="2" charset="2"/>
              <a:buChar char="Ø"/>
              <a:defRPr sz="2400" kern="1200">
                <a:solidFill>
                  <a:schemeClr val="tx1">
                    <a:lumMod val="50000"/>
                    <a:lumOff val="50000"/>
                  </a:schemeClr>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q"/>
              <a:defRPr sz="2000" kern="1200">
                <a:solidFill>
                  <a:schemeClr val="tx1">
                    <a:lumMod val="50000"/>
                    <a:lumOff val="50000"/>
                  </a:schemeClr>
                </a:solidFill>
                <a:latin typeface="+mn-lt"/>
                <a:ea typeface="+mn-ea"/>
                <a:cs typeface="+mn-cs"/>
              </a:defRPr>
            </a:lvl2pPr>
            <a:lvl3pPr marL="1258888" indent="-344488" algn="l" defTabSz="914400" rtl="0" eaLnBrk="1" latinLnBrk="0" hangingPunct="1">
              <a:lnSpc>
                <a:spcPct val="90000"/>
              </a:lnSpc>
              <a:spcBef>
                <a:spcPts val="500"/>
              </a:spcBef>
              <a:buFont typeface="Wingdings" panose="05000000000000000000" pitchFamily="2" charset="2"/>
              <a:buChar char="v"/>
              <a:defRPr sz="1800" kern="1200">
                <a:solidFill>
                  <a:schemeClr val="tx1">
                    <a:lumMod val="50000"/>
                    <a:lumOff val="50000"/>
                  </a:schemeClr>
                </a:solidFill>
                <a:latin typeface="+mn-lt"/>
                <a:ea typeface="+mn-ea"/>
                <a:cs typeface="+mn-cs"/>
              </a:defRPr>
            </a:lvl3pPr>
            <a:lvl4pPr marL="1658938" indent="-287338" algn="l" defTabSz="914400" rtl="0" eaLnBrk="1" latinLnBrk="0" hangingPunct="1">
              <a:lnSpc>
                <a:spcPct val="90000"/>
              </a:lnSpc>
              <a:spcBef>
                <a:spcPts val="500"/>
              </a:spcBef>
              <a:buFont typeface="Courier New" panose="02070309020205020404" pitchFamily="49" charset="0"/>
              <a:buChar char="o"/>
              <a:defRPr sz="16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2600" dirty="0">
                <a:solidFill>
                  <a:srgbClr val="FF6600"/>
                </a:solidFill>
              </a:rPr>
              <a:t>BUT … a special webinar to review the Legislative Report and discuss updates could be held in mid-to-late January</a:t>
            </a:r>
            <a:endParaRPr lang="en-US" sz="2000" dirty="0">
              <a:solidFill>
                <a:srgbClr val="FF6600"/>
              </a:solidFill>
            </a:endParaRPr>
          </a:p>
        </p:txBody>
      </p:sp>
    </p:spTree>
    <p:extLst>
      <p:ext uri="{BB962C8B-B14F-4D97-AF65-F5344CB8AC3E}">
        <p14:creationId xmlns:p14="http://schemas.microsoft.com/office/powerpoint/2010/main" val="694599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 calcmode="lin" valueType="num">
                                      <p:cBhvr>
                                        <p:cTn id="31"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586"/>
          <a:stretch/>
        </p:blipFill>
        <p:spPr>
          <a:xfrm>
            <a:off x="334879" y="762000"/>
            <a:ext cx="5154696" cy="5577840"/>
          </a:xfrm>
          <a:prstGeom prst="rect">
            <a:avLst/>
          </a:prstGeom>
        </p:spPr>
      </p:pic>
      <p:sp>
        <p:nvSpPr>
          <p:cNvPr id="3" name="Title 2"/>
          <p:cNvSpPr>
            <a:spLocks noGrp="1"/>
          </p:cNvSpPr>
          <p:nvPr>
            <p:ph type="title"/>
          </p:nvPr>
        </p:nvSpPr>
        <p:spPr>
          <a:xfrm>
            <a:off x="4795225" y="762000"/>
            <a:ext cx="4191000" cy="3886200"/>
          </a:xfrm>
        </p:spPr>
        <p:txBody>
          <a:bodyPr>
            <a:noAutofit/>
          </a:bodyPr>
          <a:lstStyle/>
          <a:p>
            <a:pPr algn="ctr"/>
            <a:r>
              <a:rPr lang="en-US" sz="7200" dirty="0">
                <a:solidFill>
                  <a:schemeClr val="tx1"/>
                </a:solidFill>
                <a:latin typeface="Trebuchet MS" pitchFamily="34" charset="0"/>
              </a:rPr>
              <a:t>Your Questions</a:t>
            </a:r>
          </a:p>
        </p:txBody>
      </p:sp>
    </p:spTree>
    <p:extLst>
      <p:ext uri="{BB962C8B-B14F-4D97-AF65-F5344CB8AC3E}">
        <p14:creationId xmlns:p14="http://schemas.microsoft.com/office/powerpoint/2010/main" val="2838951590"/>
      </p:ext>
    </p:extLst>
  </p:cSld>
  <p:clrMapOvr>
    <a:masterClrMapping/>
  </p:clrMapOvr>
  <mc:AlternateContent xmlns:mc="http://schemas.openxmlformats.org/markup-compatibility/2006" xmlns:p14="http://schemas.microsoft.com/office/powerpoint/2010/main">
    <mc:Choice Requires="p14">
      <p:transition spd="slow" p14:dur="1500">
        <p14:prism dir="u" isContent="1"/>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8710" y="1009934"/>
            <a:ext cx="8973403" cy="2879678"/>
          </a:xfrm>
        </p:spPr>
        <p:txBody>
          <a:bodyPr>
            <a:normAutofit/>
          </a:bodyPr>
          <a:lstStyle/>
          <a:p>
            <a:pPr algn="ctr"/>
            <a:r>
              <a:rPr lang="en-US" sz="11500" dirty="0">
                <a:solidFill>
                  <a:srgbClr val="FF6600"/>
                </a:solidFill>
              </a:rPr>
              <a:t>Thank you!</a:t>
            </a:r>
            <a:endParaRPr lang="en-US" sz="4000" dirty="0">
              <a:solidFill>
                <a:srgbClr val="005AAA"/>
              </a:solidFill>
            </a:endParaRPr>
          </a:p>
        </p:txBody>
      </p:sp>
      <p:sp>
        <p:nvSpPr>
          <p:cNvPr id="2" name="Content Placeholder 1"/>
          <p:cNvSpPr>
            <a:spLocks noGrp="1"/>
          </p:cNvSpPr>
          <p:nvPr>
            <p:ph idx="1"/>
          </p:nvPr>
        </p:nvSpPr>
        <p:spPr>
          <a:xfrm>
            <a:off x="373679" y="3780430"/>
            <a:ext cx="8148495" cy="2150873"/>
          </a:xfrm>
        </p:spPr>
        <p:txBody>
          <a:bodyPr>
            <a:normAutofit/>
          </a:bodyPr>
          <a:lstStyle/>
          <a:p>
            <a:pPr marL="0" indent="0" algn="ctr">
              <a:lnSpc>
                <a:spcPct val="100000"/>
              </a:lnSpc>
              <a:buNone/>
            </a:pPr>
            <a:r>
              <a:rPr lang="en-US" sz="4400" dirty="0">
                <a:solidFill>
                  <a:srgbClr val="005AAA"/>
                </a:solidFill>
                <a:ea typeface="+mj-ea"/>
                <a:cs typeface="+mj-cs"/>
              </a:rPr>
              <a:t>John Fessenden</a:t>
            </a:r>
            <a:br>
              <a:rPr lang="en-US" sz="4400" dirty="0">
                <a:solidFill>
                  <a:srgbClr val="005AAA"/>
                </a:solidFill>
                <a:ea typeface="+mj-ea"/>
                <a:cs typeface="+mj-cs"/>
              </a:rPr>
            </a:br>
            <a:r>
              <a:rPr lang="en-US" sz="3600" dirty="0">
                <a:solidFill>
                  <a:srgbClr val="005AAA"/>
                </a:solidFill>
                <a:ea typeface="+mj-ea"/>
                <a:cs typeface="+mj-cs"/>
              </a:rPr>
              <a:t>john@lead4ward.com</a:t>
            </a:r>
          </a:p>
          <a:p>
            <a:pPr marL="0" indent="0" algn="ctr">
              <a:lnSpc>
                <a:spcPct val="100000"/>
              </a:lnSpc>
              <a:buNone/>
            </a:pPr>
            <a:r>
              <a:rPr lang="en-US" sz="3600" dirty="0">
                <a:solidFill>
                  <a:srgbClr val="005AAA"/>
                </a:solidFill>
                <a:ea typeface="+mj-ea"/>
                <a:cs typeface="+mj-cs"/>
              </a:rPr>
              <a:t>512-560-7784</a:t>
            </a:r>
            <a:endParaRPr lang="en-US" dirty="0"/>
          </a:p>
        </p:txBody>
      </p:sp>
    </p:spTree>
    <p:extLst>
      <p:ext uri="{BB962C8B-B14F-4D97-AF65-F5344CB8AC3E}">
        <p14:creationId xmlns:p14="http://schemas.microsoft.com/office/powerpoint/2010/main" val="1797826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Content Placeholder 2"/>
          <p:cNvSpPr txBox="1">
            <a:spLocks/>
          </p:cNvSpPr>
          <p:nvPr/>
        </p:nvSpPr>
        <p:spPr>
          <a:xfrm>
            <a:off x="7539550" y="1417954"/>
            <a:ext cx="1463040" cy="1280160"/>
          </a:xfrm>
          <a:prstGeom prst="roundRect">
            <a:avLst/>
          </a:prstGeom>
          <a:solidFill>
            <a:schemeClr val="tx1"/>
          </a:solidFill>
          <a:ln w="28575">
            <a:solidFill>
              <a:srgbClr val="035EA0"/>
            </a:solidFill>
          </a:ln>
          <a:effectLst>
            <a:outerShdw blurRad="50800" dist="38100" dir="18900000" algn="bl" rotWithShape="0">
              <a:prstClr val="black">
                <a:alpha val="40000"/>
              </a:prstClr>
            </a:outerShdw>
          </a:effectLst>
        </p:spPr>
        <p:txBody>
          <a:bodyPr vert="horz" lIns="0" tIns="45720" rIns="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1125" marR="0" lvl="2"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a:ln>
                  <a:noFill/>
                </a:ln>
                <a:solidFill>
                  <a:srgbClr val="FFFF00"/>
                </a:solidFill>
                <a:effectLst/>
                <a:uLnTx/>
                <a:uFillTx/>
                <a:latin typeface="+mn-lt"/>
                <a:ea typeface="+mn-ea"/>
                <a:cs typeface="+mn-cs"/>
              </a:rPr>
              <a:t>2525</a:t>
            </a:r>
            <a:endParaRPr kumimoji="0" lang="en-US" sz="2800" b="0" i="0" u="none" strike="noStrike" kern="1200" cap="none" spc="0" normalizeH="0" baseline="0" noProof="0" dirty="0">
              <a:ln>
                <a:noFill/>
              </a:ln>
              <a:solidFill>
                <a:srgbClr val="FFFF00"/>
              </a:solidFill>
              <a:effectLst/>
              <a:uLnTx/>
              <a:uFillTx/>
              <a:latin typeface="+mn-lt"/>
              <a:ea typeface="+mn-ea"/>
              <a:cs typeface="+mn-cs"/>
            </a:endParaRPr>
          </a:p>
        </p:txBody>
      </p:sp>
      <p:sp>
        <p:nvSpPr>
          <p:cNvPr id="2" name="Title 1"/>
          <p:cNvSpPr>
            <a:spLocks noGrp="1"/>
          </p:cNvSpPr>
          <p:nvPr>
            <p:ph type="title"/>
          </p:nvPr>
        </p:nvSpPr>
        <p:spPr>
          <a:xfrm>
            <a:off x="320087" y="224937"/>
            <a:ext cx="8491611" cy="998995"/>
          </a:xfrm>
          <a:prstGeom prst="rect">
            <a:avLst/>
          </a:prstGeom>
        </p:spPr>
        <p:txBody>
          <a:bodyPr>
            <a:normAutofit fontScale="90000"/>
          </a:bodyPr>
          <a:lstStyle/>
          <a:p>
            <a:pPr algn="l">
              <a:tabLst>
                <a:tab pos="287338" algn="l"/>
              </a:tabLst>
            </a:pPr>
            <a:r>
              <a:rPr lang="en-US" sz="2800" b="1" u="sng" dirty="0">
                <a:solidFill>
                  <a:srgbClr val="FF6600"/>
                </a:solidFill>
                <a:latin typeface="Century Gothic" panose="020B0502020202020204" pitchFamily="34" charset="0"/>
              </a:rPr>
              <a:t>Current</a:t>
            </a:r>
            <a:r>
              <a:rPr lang="en-US" sz="2800" dirty="0">
                <a:solidFill>
                  <a:srgbClr val="FF6600"/>
                </a:solidFill>
                <a:latin typeface="Century Gothic" panose="020B0502020202020204" pitchFamily="34" charset="0"/>
              </a:rPr>
              <a:t> Phase-in Plan for </a:t>
            </a:r>
            <a:r>
              <a:rPr lang="en-US" sz="2800" b="1" dirty="0">
                <a:solidFill>
                  <a:srgbClr val="FF6600"/>
                </a:solidFill>
                <a:latin typeface="Century Gothic" panose="020B0502020202020204" pitchFamily="34" charset="0"/>
              </a:rPr>
              <a:t>Level II </a:t>
            </a:r>
            <a:r>
              <a:rPr lang="en-US" sz="2800" dirty="0">
                <a:solidFill>
                  <a:srgbClr val="FF6600"/>
                </a:solidFill>
                <a:latin typeface="Century Gothic" panose="020B0502020202020204" pitchFamily="34" charset="0"/>
              </a:rPr>
              <a:t/>
            </a:r>
            <a:br>
              <a:rPr lang="en-US" sz="2800" dirty="0">
                <a:solidFill>
                  <a:srgbClr val="FF6600"/>
                </a:solidFill>
                <a:latin typeface="Century Gothic" panose="020B0502020202020204" pitchFamily="34" charset="0"/>
              </a:rPr>
            </a:br>
            <a:r>
              <a:rPr lang="en-US" sz="2800" dirty="0">
                <a:solidFill>
                  <a:srgbClr val="FF6600"/>
                </a:solidFill>
                <a:latin typeface="Century Gothic" panose="020B0502020202020204" pitchFamily="34" charset="0"/>
              </a:rPr>
              <a:t>	</a:t>
            </a:r>
            <a:r>
              <a:rPr lang="en-US" sz="1800" dirty="0"/>
              <a:t>“Standard Progression” Model – 19 TAC </a:t>
            </a:r>
            <a:r>
              <a:rPr lang="en-US" sz="1800" dirty="0">
                <a:cs typeface="Calibri" panose="020F0502020204030204" pitchFamily="34" charset="0"/>
              </a:rPr>
              <a:t>§101.3041 (effective </a:t>
            </a:r>
            <a:r>
              <a:rPr lang="en-US" sz="1800" b="1" dirty="0">
                <a:solidFill>
                  <a:srgbClr val="FF6600"/>
                </a:solidFill>
                <a:cs typeface="Calibri" panose="020F0502020204030204" pitchFamily="34" charset="0"/>
              </a:rPr>
              <a:t>January 6, 2016</a:t>
            </a:r>
            <a:r>
              <a:rPr lang="en-US" sz="1800" dirty="0">
                <a:cs typeface="Calibri" panose="020F0502020204030204" pitchFamily="34" charset="0"/>
              </a:rPr>
              <a:t>)</a:t>
            </a:r>
            <a:r>
              <a:rPr lang="en-US" sz="1800" dirty="0"/>
              <a:t>  </a:t>
            </a:r>
            <a:endParaRPr lang="en-US" sz="2800" dirty="0"/>
          </a:p>
        </p:txBody>
      </p:sp>
      <p:sp>
        <p:nvSpPr>
          <p:cNvPr id="3" name="Content Placeholder 2"/>
          <p:cNvSpPr>
            <a:spLocks noGrp="1"/>
          </p:cNvSpPr>
          <p:nvPr>
            <p:ph idx="1"/>
          </p:nvPr>
        </p:nvSpPr>
        <p:spPr>
          <a:xfrm>
            <a:off x="366607" y="1356170"/>
            <a:ext cx="6050141" cy="2313326"/>
          </a:xfrm>
          <a:prstGeom prst="rect">
            <a:avLst/>
          </a:prstGeom>
        </p:spPr>
        <p:txBody>
          <a:bodyPr>
            <a:normAutofit/>
          </a:bodyPr>
          <a:lstStyle/>
          <a:p>
            <a:pPr>
              <a:lnSpc>
                <a:spcPct val="120000"/>
              </a:lnSpc>
            </a:pPr>
            <a:r>
              <a:rPr lang="en-US" sz="2000" dirty="0">
                <a:solidFill>
                  <a:srgbClr val="FF6600"/>
                </a:solidFill>
              </a:rPr>
              <a:t>Began at Phase 1</a:t>
            </a:r>
          </a:p>
          <a:p>
            <a:pPr>
              <a:lnSpc>
                <a:spcPct val="120000"/>
              </a:lnSpc>
            </a:pPr>
            <a:r>
              <a:rPr lang="en-US" sz="2000" dirty="0">
                <a:solidFill>
                  <a:srgbClr val="FF6600"/>
                </a:solidFill>
              </a:rPr>
              <a:t>End at the Final-Recommended Level II standard </a:t>
            </a:r>
          </a:p>
          <a:p>
            <a:pPr>
              <a:lnSpc>
                <a:spcPct val="120000"/>
              </a:lnSpc>
            </a:pPr>
            <a:r>
              <a:rPr lang="en-US" sz="2000" dirty="0">
                <a:solidFill>
                  <a:srgbClr val="FF6600"/>
                </a:solidFill>
              </a:rPr>
              <a:t>Annual incremental increases </a:t>
            </a:r>
            <a:r>
              <a:rPr lang="en-US" sz="2000" u="sng" dirty="0">
                <a:solidFill>
                  <a:srgbClr val="FF6600"/>
                </a:solidFill>
              </a:rPr>
              <a:t>each</a:t>
            </a:r>
            <a:r>
              <a:rPr lang="en-US" sz="2000" dirty="0">
                <a:solidFill>
                  <a:srgbClr val="FF6600"/>
                </a:solidFill>
              </a:rPr>
              <a:t> </a:t>
            </a:r>
            <a:r>
              <a:rPr lang="en-US" sz="2000" u="sng" dirty="0">
                <a:solidFill>
                  <a:srgbClr val="FF6600"/>
                </a:solidFill>
              </a:rPr>
              <a:t>year</a:t>
            </a:r>
          </a:p>
          <a:p>
            <a:pPr lvl="1">
              <a:lnSpc>
                <a:spcPct val="120000"/>
              </a:lnSpc>
            </a:pPr>
            <a:endParaRPr lang="en-US" sz="1800" u="sng" dirty="0">
              <a:solidFill>
                <a:srgbClr val="FF6600"/>
              </a:solidFill>
            </a:endParaRPr>
          </a:p>
        </p:txBody>
      </p:sp>
      <p:sp>
        <p:nvSpPr>
          <p:cNvPr id="5" name="Content Placeholder 2"/>
          <p:cNvSpPr txBox="1">
            <a:spLocks/>
          </p:cNvSpPr>
          <p:nvPr/>
        </p:nvSpPr>
        <p:spPr>
          <a:xfrm>
            <a:off x="66953" y="5216645"/>
            <a:ext cx="1474767" cy="1188720"/>
          </a:xfrm>
          <a:prstGeom prst="roundRect">
            <a:avLst/>
          </a:prstGeom>
          <a:solidFill>
            <a:schemeClr val="accent1">
              <a:lumMod val="20000"/>
              <a:lumOff val="80000"/>
            </a:schemeClr>
          </a:solidFill>
          <a:ln w="28575">
            <a:solidFill>
              <a:srgbClr val="035EA0"/>
            </a:solidFill>
          </a:ln>
          <a:effectLst>
            <a:outerShdw blurRad="50800" dist="38100" dir="18900000" algn="bl" rotWithShape="0">
              <a:prstClr val="black">
                <a:alpha val="40000"/>
              </a:prstClr>
            </a:outerShdw>
          </a:effectLst>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1125" marR="0" lvl="2" indent="0" algn="ctr" defTabSz="914400" rtl="0" eaLnBrk="1" fontAlgn="auto" latinLnBrk="0" hangingPunct="1">
              <a:spcBef>
                <a:spcPts val="0"/>
              </a:spcBef>
              <a:spcAft>
                <a:spcPts val="0"/>
              </a:spcAft>
              <a:buClrTx/>
              <a:buSzTx/>
              <a:buFont typeface="Arial" pitchFamily="34" charset="0"/>
              <a:buNone/>
              <a:tabLst/>
              <a:defRPr/>
            </a:pPr>
            <a:r>
              <a:rPr kumimoji="0" lang="en-US" sz="1400" b="0" i="0" u="none" strike="noStrike" kern="1200" cap="none" spc="0" normalizeH="0" baseline="0" noProof="0" dirty="0">
                <a:ln>
                  <a:noFill/>
                </a:ln>
                <a:solidFill>
                  <a:srgbClr val="035EA0"/>
                </a:solidFill>
                <a:effectLst/>
                <a:uLnTx/>
                <a:uFillTx/>
                <a:latin typeface="+mn-lt"/>
                <a:ea typeface="+mn-ea"/>
                <a:cs typeface="+mn-cs"/>
              </a:rPr>
              <a:t>2011-12</a:t>
            </a:r>
            <a:r>
              <a:rPr kumimoji="0" lang="en-US" sz="1400" b="0" i="0" u="none" strike="noStrike" kern="1200" cap="none" spc="0" normalizeH="0" noProof="0" dirty="0">
                <a:ln>
                  <a:noFill/>
                </a:ln>
                <a:solidFill>
                  <a:srgbClr val="035EA0"/>
                </a:solidFill>
                <a:effectLst/>
                <a:uLnTx/>
                <a:uFillTx/>
                <a:latin typeface="+mn-lt"/>
                <a:ea typeface="+mn-ea"/>
                <a:cs typeface="+mn-cs"/>
              </a:rPr>
              <a:t> through </a:t>
            </a:r>
          </a:p>
          <a:p>
            <a:pPr marL="111125" marR="0" lvl="2" indent="0" algn="ctr" defTabSz="914400" rtl="0" eaLnBrk="1" fontAlgn="auto" latinLnBrk="0" hangingPunct="1">
              <a:spcBef>
                <a:spcPts val="0"/>
              </a:spcBef>
              <a:spcAft>
                <a:spcPts val="0"/>
              </a:spcAft>
              <a:buClrTx/>
              <a:buSzTx/>
              <a:buFont typeface="Arial" pitchFamily="34" charset="0"/>
              <a:buNone/>
              <a:tabLst/>
              <a:defRPr/>
            </a:pPr>
            <a:r>
              <a:rPr kumimoji="0" lang="en-US" sz="1400" b="0" i="0" u="none" strike="noStrike" kern="1200" cap="none" spc="0" normalizeH="0" baseline="0" noProof="0" dirty="0">
                <a:ln>
                  <a:noFill/>
                </a:ln>
                <a:solidFill>
                  <a:srgbClr val="035EA0"/>
                </a:solidFill>
                <a:effectLst/>
                <a:uLnTx/>
                <a:uFillTx/>
                <a:latin typeface="+mn-lt"/>
                <a:ea typeface="+mn-ea"/>
                <a:cs typeface="+mn-cs"/>
              </a:rPr>
              <a:t>2014-15</a:t>
            </a:r>
          </a:p>
          <a:p>
            <a:pPr marL="111125" marR="0" lvl="2" indent="0" algn="ctr" defTabSz="914400" rtl="0" eaLnBrk="1" fontAlgn="auto" latinLnBrk="0" hangingPunct="1">
              <a:lnSpc>
                <a:spcPct val="120000"/>
              </a:lnSpc>
              <a:spcBef>
                <a:spcPts val="0"/>
              </a:spcBef>
              <a:spcAft>
                <a:spcPts val="0"/>
              </a:spcAft>
              <a:buClrTx/>
              <a:buSzTx/>
              <a:buFont typeface="Arial" pitchFamily="34" charset="0"/>
              <a:buNone/>
              <a:tabLst/>
              <a:defRPr/>
            </a:pPr>
            <a:r>
              <a:rPr kumimoji="0" lang="en-US" sz="800" b="0" i="0" u="none" strike="noStrike" kern="1200" cap="none" spc="0" normalizeH="0" baseline="0" noProof="0" dirty="0">
                <a:ln>
                  <a:noFill/>
                </a:ln>
                <a:solidFill>
                  <a:srgbClr val="035EA0"/>
                </a:solidFill>
                <a:effectLst/>
                <a:uLnTx/>
                <a:uFillTx/>
                <a:latin typeface="+mn-lt"/>
                <a:ea typeface="+mn-ea"/>
                <a:cs typeface="+mn-cs"/>
              </a:rPr>
              <a:t>(Phase 1: </a:t>
            </a:r>
          </a:p>
          <a:p>
            <a:pPr marL="111125" marR="0" lvl="2" indent="0" algn="ctr" defTabSz="914400" rtl="0" eaLnBrk="1" fontAlgn="auto" latinLnBrk="0" hangingPunct="1">
              <a:lnSpc>
                <a:spcPct val="120000"/>
              </a:lnSpc>
              <a:spcBef>
                <a:spcPts val="0"/>
              </a:spcBef>
              <a:spcAft>
                <a:spcPts val="0"/>
              </a:spcAft>
              <a:buClrTx/>
              <a:buSzTx/>
              <a:buFont typeface="Arial" pitchFamily="34" charset="0"/>
              <a:buNone/>
              <a:tabLst/>
              <a:defRPr/>
            </a:pPr>
            <a:r>
              <a:rPr kumimoji="0" lang="en-US" sz="800" b="0" i="0" u="none" strike="noStrike" kern="1200" cap="none" spc="0" normalizeH="0" baseline="0" noProof="0" dirty="0">
                <a:ln>
                  <a:noFill/>
                </a:ln>
                <a:solidFill>
                  <a:srgbClr val="035EA0"/>
                </a:solidFill>
                <a:effectLst/>
                <a:uLnTx/>
                <a:uFillTx/>
                <a:latin typeface="+mn-lt"/>
                <a:ea typeface="+mn-ea"/>
                <a:cs typeface="+mn-cs"/>
              </a:rPr>
              <a:t>1 </a:t>
            </a:r>
            <a:r>
              <a:rPr kumimoji="0" lang="en-US" sz="800" b="0" i="0" u="none" strike="noStrike" kern="1200" cap="none" spc="0" normalizeH="0" baseline="0" noProof="0" dirty="0" err="1">
                <a:ln>
                  <a:noFill/>
                </a:ln>
                <a:solidFill>
                  <a:srgbClr val="035EA0"/>
                </a:solidFill>
                <a:effectLst/>
                <a:uLnTx/>
                <a:uFillTx/>
                <a:latin typeface="+mn-lt"/>
                <a:ea typeface="+mn-ea"/>
                <a:cs typeface="+mn-cs"/>
              </a:rPr>
              <a:t>std</a:t>
            </a:r>
            <a:r>
              <a:rPr kumimoji="0" lang="en-US" sz="800" b="0" i="0" u="none" strike="noStrike" kern="1200" cap="none" spc="0" normalizeH="0" baseline="0" noProof="0" dirty="0">
                <a:ln>
                  <a:noFill/>
                </a:ln>
                <a:solidFill>
                  <a:srgbClr val="035EA0"/>
                </a:solidFill>
                <a:effectLst/>
                <a:uLnTx/>
                <a:uFillTx/>
                <a:latin typeface="+mn-lt"/>
                <a:ea typeface="+mn-ea"/>
                <a:cs typeface="+mn-cs"/>
              </a:rPr>
              <a:t> dev below Final)</a:t>
            </a:r>
          </a:p>
        </p:txBody>
      </p:sp>
      <p:sp>
        <p:nvSpPr>
          <p:cNvPr id="6" name="Content Placeholder 2"/>
          <p:cNvSpPr txBox="1">
            <a:spLocks/>
          </p:cNvSpPr>
          <p:nvPr/>
        </p:nvSpPr>
        <p:spPr>
          <a:xfrm>
            <a:off x="1079068" y="4727094"/>
            <a:ext cx="1280160" cy="640080"/>
          </a:xfrm>
          <a:prstGeom prst="roundRect">
            <a:avLst/>
          </a:prstGeom>
          <a:solidFill>
            <a:srgbClr val="BFD1E7"/>
          </a:solidFill>
          <a:ln w="28575">
            <a:solidFill>
              <a:srgbClr val="035EA0"/>
            </a:solidFill>
          </a:ln>
          <a:effectLst>
            <a:outerShdw blurRad="50800" dist="38100" dir="18900000" algn="bl" rotWithShape="0">
              <a:prstClr val="black">
                <a:alpha val="40000"/>
              </a:prstClr>
            </a:outerShdw>
          </a:effectLst>
        </p:spPr>
        <p:txBody>
          <a:bodyPr vert="horz" lIns="91440" tIns="45720" rIns="91440" bIns="45720" rtlCol="0" anchor="ct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1125" marR="0" lvl="2"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600" b="0" i="0" u="none" strike="noStrike" kern="1200" cap="none" spc="0" normalizeH="0" baseline="0" noProof="0" dirty="0">
                <a:ln>
                  <a:noFill/>
                </a:ln>
                <a:solidFill>
                  <a:srgbClr val="035EA0"/>
                </a:solidFill>
                <a:effectLst/>
                <a:uLnTx/>
                <a:uFillTx/>
                <a:latin typeface="+mn-lt"/>
                <a:ea typeface="+mn-ea"/>
                <a:cs typeface="+mn-cs"/>
              </a:rPr>
              <a:t>2015-16</a:t>
            </a:r>
          </a:p>
          <a:p>
            <a:pPr marL="111125" marR="0" lvl="2"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rgbClr val="035EA0"/>
                </a:solidFill>
                <a:effectLst/>
                <a:uLnTx/>
                <a:uFillTx/>
                <a:latin typeface="+mn-lt"/>
                <a:ea typeface="+mn-ea"/>
                <a:cs typeface="+mn-cs"/>
              </a:rPr>
              <a:t>(+0.1 </a:t>
            </a:r>
            <a:r>
              <a:rPr kumimoji="0" lang="en-US" sz="1300" b="0" i="0" u="none" strike="noStrike" kern="1200" cap="none" spc="0" normalizeH="0" baseline="0" noProof="0" dirty="0" err="1">
                <a:ln>
                  <a:noFill/>
                </a:ln>
                <a:solidFill>
                  <a:srgbClr val="035EA0"/>
                </a:solidFill>
                <a:effectLst/>
                <a:uLnTx/>
                <a:uFillTx/>
                <a:latin typeface="+mn-lt"/>
                <a:ea typeface="+mn-ea"/>
                <a:cs typeface="+mn-cs"/>
              </a:rPr>
              <a:t>std</a:t>
            </a:r>
            <a:r>
              <a:rPr kumimoji="0" lang="en-US" sz="1300" b="0" i="0" u="none" strike="noStrike" kern="1200" cap="none" spc="0" normalizeH="0" baseline="0" noProof="0" dirty="0">
                <a:ln>
                  <a:noFill/>
                </a:ln>
                <a:solidFill>
                  <a:srgbClr val="035EA0"/>
                </a:solidFill>
                <a:effectLst/>
                <a:uLnTx/>
                <a:uFillTx/>
                <a:latin typeface="+mn-lt"/>
                <a:ea typeface="+mn-ea"/>
                <a:cs typeface="+mn-cs"/>
              </a:rPr>
              <a:t> dev)</a:t>
            </a:r>
          </a:p>
        </p:txBody>
      </p:sp>
      <p:sp>
        <p:nvSpPr>
          <p:cNvPr id="26" name="Content Placeholder 2"/>
          <p:cNvSpPr txBox="1">
            <a:spLocks/>
          </p:cNvSpPr>
          <p:nvPr/>
        </p:nvSpPr>
        <p:spPr>
          <a:xfrm>
            <a:off x="2202474" y="4245231"/>
            <a:ext cx="1280160" cy="640080"/>
          </a:xfrm>
          <a:prstGeom prst="roundRect">
            <a:avLst/>
          </a:prstGeom>
          <a:solidFill>
            <a:srgbClr val="ADC5E1"/>
          </a:solidFill>
          <a:ln w="28575">
            <a:solidFill>
              <a:srgbClr val="035EA0"/>
            </a:solidFill>
          </a:ln>
          <a:effectLst>
            <a:outerShdw blurRad="50800" dist="38100" dir="18900000" algn="bl" rotWithShape="0">
              <a:prstClr val="black">
                <a:alpha val="40000"/>
              </a:prstClr>
            </a:outerShdw>
          </a:effectLst>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1125" marR="0" lvl="2"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rgbClr val="035EA0"/>
                </a:solidFill>
                <a:effectLst/>
                <a:uLnTx/>
                <a:uFillTx/>
                <a:latin typeface="+mn-lt"/>
                <a:ea typeface="+mn-ea"/>
                <a:cs typeface="+mn-cs"/>
              </a:rPr>
              <a:t>2016-17</a:t>
            </a:r>
          </a:p>
          <a:p>
            <a:pPr marL="111125" marR="0" lvl="2"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35EA0"/>
                </a:solidFill>
                <a:effectLst/>
                <a:uLnTx/>
                <a:uFillTx/>
                <a:latin typeface="+mn-lt"/>
                <a:ea typeface="+mn-ea"/>
                <a:cs typeface="+mn-cs"/>
              </a:rPr>
              <a:t>(+0.15 </a:t>
            </a:r>
            <a:r>
              <a:rPr kumimoji="0" lang="en-US" sz="1000" b="0" i="0" u="none" strike="noStrike" kern="1200" cap="none" spc="0" normalizeH="0" baseline="0" noProof="0" dirty="0" err="1">
                <a:ln>
                  <a:noFill/>
                </a:ln>
                <a:solidFill>
                  <a:srgbClr val="035EA0"/>
                </a:solidFill>
                <a:effectLst/>
                <a:uLnTx/>
                <a:uFillTx/>
                <a:latin typeface="+mn-lt"/>
                <a:ea typeface="+mn-ea"/>
                <a:cs typeface="+mn-cs"/>
              </a:rPr>
              <a:t>std</a:t>
            </a:r>
            <a:r>
              <a:rPr kumimoji="0" lang="en-US" sz="1000" b="0" i="0" u="none" strike="noStrike" kern="1200" cap="none" spc="0" normalizeH="0" baseline="0" noProof="0" dirty="0">
                <a:ln>
                  <a:noFill/>
                </a:ln>
                <a:solidFill>
                  <a:srgbClr val="035EA0"/>
                </a:solidFill>
                <a:effectLst/>
                <a:uLnTx/>
                <a:uFillTx/>
                <a:latin typeface="+mn-lt"/>
                <a:ea typeface="+mn-ea"/>
                <a:cs typeface="+mn-cs"/>
              </a:rPr>
              <a:t> dev)</a:t>
            </a:r>
          </a:p>
        </p:txBody>
      </p:sp>
      <p:sp>
        <p:nvSpPr>
          <p:cNvPr id="31" name="Content Placeholder 2"/>
          <p:cNvSpPr txBox="1">
            <a:spLocks/>
          </p:cNvSpPr>
          <p:nvPr/>
        </p:nvSpPr>
        <p:spPr>
          <a:xfrm>
            <a:off x="3236372" y="3745571"/>
            <a:ext cx="1280160" cy="640080"/>
          </a:xfrm>
          <a:prstGeom prst="roundRect">
            <a:avLst/>
          </a:prstGeom>
          <a:solidFill>
            <a:srgbClr val="92B1D6"/>
          </a:solidFill>
          <a:ln w="28575">
            <a:solidFill>
              <a:srgbClr val="035EA0"/>
            </a:solidFill>
          </a:ln>
          <a:effectLst>
            <a:outerShdw blurRad="50800" dist="38100" dir="18900000" algn="bl" rotWithShape="0">
              <a:prstClr val="black">
                <a:alpha val="40000"/>
              </a:prstClr>
            </a:outerShdw>
          </a:effectLst>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1125" marR="0" lvl="2"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white"/>
                </a:solidFill>
                <a:effectLst/>
                <a:uLnTx/>
                <a:uFillTx/>
                <a:latin typeface="+mn-lt"/>
                <a:ea typeface="+mn-ea"/>
                <a:cs typeface="+mn-cs"/>
              </a:rPr>
              <a:t>2017-18</a:t>
            </a:r>
          </a:p>
          <a:p>
            <a:pPr marL="111125" marR="0" lvl="2"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000" b="0" i="0" u="none" strike="noStrike" kern="1200" cap="none" spc="0" normalizeH="0" baseline="0" noProof="0" dirty="0">
                <a:ln>
                  <a:noFill/>
                </a:ln>
                <a:solidFill>
                  <a:prstClr val="white"/>
                </a:solidFill>
                <a:effectLst/>
                <a:uLnTx/>
                <a:uFillTx/>
                <a:latin typeface="+mn-lt"/>
                <a:ea typeface="+mn-ea"/>
                <a:cs typeface="+mn-cs"/>
              </a:rPr>
              <a:t>(+0.15 </a:t>
            </a:r>
            <a:r>
              <a:rPr kumimoji="0" lang="en-US" sz="1000" b="0" i="0" u="none" strike="noStrike" kern="1200" cap="none" spc="0" normalizeH="0" baseline="0" noProof="0" dirty="0" err="1">
                <a:ln>
                  <a:noFill/>
                </a:ln>
                <a:solidFill>
                  <a:prstClr val="white"/>
                </a:solidFill>
                <a:effectLst/>
                <a:uLnTx/>
                <a:uFillTx/>
                <a:latin typeface="+mn-lt"/>
                <a:ea typeface="+mn-ea"/>
                <a:cs typeface="+mn-cs"/>
              </a:rPr>
              <a:t>std</a:t>
            </a:r>
            <a:r>
              <a:rPr kumimoji="0" lang="en-US" sz="1000" b="0" i="0" u="none" strike="noStrike" kern="1200" cap="none" spc="0" normalizeH="0" baseline="0" noProof="0" dirty="0">
                <a:ln>
                  <a:noFill/>
                </a:ln>
                <a:solidFill>
                  <a:prstClr val="white"/>
                </a:solidFill>
                <a:effectLst/>
                <a:uLnTx/>
                <a:uFillTx/>
                <a:latin typeface="+mn-lt"/>
                <a:ea typeface="+mn-ea"/>
                <a:cs typeface="+mn-cs"/>
              </a:rPr>
              <a:t> dev)</a:t>
            </a: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32" name="Content Placeholder 2"/>
          <p:cNvSpPr txBox="1">
            <a:spLocks/>
          </p:cNvSpPr>
          <p:nvPr/>
        </p:nvSpPr>
        <p:spPr>
          <a:xfrm>
            <a:off x="4351724" y="3365075"/>
            <a:ext cx="1280160" cy="640080"/>
          </a:xfrm>
          <a:prstGeom prst="roundRect">
            <a:avLst/>
          </a:prstGeom>
          <a:solidFill>
            <a:srgbClr val="89AAD3"/>
          </a:solidFill>
          <a:ln w="28575">
            <a:solidFill>
              <a:srgbClr val="035EA0"/>
            </a:solidFill>
          </a:ln>
          <a:effectLst>
            <a:outerShdw blurRad="50800" dist="38100" dir="18900000" algn="bl" rotWithShape="0">
              <a:prstClr val="black">
                <a:alpha val="40000"/>
              </a:prstClr>
            </a:outerShdw>
          </a:effectLst>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1125" marR="0" lvl="2"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white"/>
                </a:solidFill>
                <a:effectLst/>
                <a:uLnTx/>
                <a:uFillTx/>
                <a:latin typeface="+mn-lt"/>
                <a:ea typeface="+mn-ea"/>
                <a:cs typeface="+mn-cs"/>
              </a:rPr>
              <a:t>2018-19</a:t>
            </a:r>
          </a:p>
          <a:p>
            <a:pPr marL="111125" marR="0" lvl="2"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000" b="0" i="0" u="none" strike="noStrike" kern="1200" cap="none" spc="0" normalizeH="0" baseline="0" noProof="0" dirty="0">
                <a:ln>
                  <a:noFill/>
                </a:ln>
                <a:solidFill>
                  <a:prstClr val="white"/>
                </a:solidFill>
                <a:effectLst/>
                <a:uLnTx/>
                <a:uFillTx/>
                <a:latin typeface="+mn-lt"/>
                <a:ea typeface="+mn-ea"/>
                <a:cs typeface="+mn-cs"/>
              </a:rPr>
              <a:t>(+0.15 </a:t>
            </a:r>
            <a:r>
              <a:rPr kumimoji="0" lang="en-US" sz="1000" b="0" i="0" u="none" strike="noStrike" kern="1200" cap="none" spc="0" normalizeH="0" baseline="0" noProof="0" dirty="0" err="1">
                <a:ln>
                  <a:noFill/>
                </a:ln>
                <a:solidFill>
                  <a:prstClr val="white"/>
                </a:solidFill>
                <a:effectLst/>
                <a:uLnTx/>
                <a:uFillTx/>
                <a:latin typeface="+mn-lt"/>
                <a:ea typeface="+mn-ea"/>
                <a:cs typeface="+mn-cs"/>
              </a:rPr>
              <a:t>std</a:t>
            </a:r>
            <a:r>
              <a:rPr kumimoji="0" lang="en-US" sz="1000" b="0" i="0" u="none" strike="noStrike" kern="1200" cap="none" spc="0" normalizeH="0" baseline="0" noProof="0" dirty="0">
                <a:ln>
                  <a:noFill/>
                </a:ln>
                <a:solidFill>
                  <a:prstClr val="white"/>
                </a:solidFill>
                <a:effectLst/>
                <a:uLnTx/>
                <a:uFillTx/>
                <a:latin typeface="+mn-lt"/>
                <a:ea typeface="+mn-ea"/>
                <a:cs typeface="+mn-cs"/>
              </a:rPr>
              <a:t> dev)</a:t>
            </a: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33" name="Content Placeholder 2"/>
          <p:cNvSpPr txBox="1">
            <a:spLocks/>
          </p:cNvSpPr>
          <p:nvPr/>
        </p:nvSpPr>
        <p:spPr>
          <a:xfrm>
            <a:off x="5467076" y="3006323"/>
            <a:ext cx="1280160" cy="640080"/>
          </a:xfrm>
          <a:prstGeom prst="roundRect">
            <a:avLst/>
          </a:prstGeom>
          <a:solidFill>
            <a:srgbClr val="5B89C1"/>
          </a:solidFill>
          <a:ln w="28575">
            <a:solidFill>
              <a:srgbClr val="035EA0"/>
            </a:solidFill>
          </a:ln>
          <a:effectLst>
            <a:outerShdw blurRad="50800" dist="38100" dir="18900000" algn="bl" rotWithShape="0">
              <a:prstClr val="black">
                <a:alpha val="40000"/>
              </a:prstClr>
            </a:outerShdw>
          </a:effectLst>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1125" marR="0" lvl="2"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white"/>
                </a:solidFill>
                <a:effectLst/>
                <a:uLnTx/>
                <a:uFillTx/>
                <a:latin typeface="+mn-lt"/>
                <a:ea typeface="+mn-ea"/>
                <a:cs typeface="+mn-cs"/>
              </a:rPr>
              <a:t>2019-20</a:t>
            </a:r>
          </a:p>
          <a:p>
            <a:pPr marL="111125" marR="0" lvl="2"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000" b="0" i="0" u="none" strike="noStrike" kern="1200" cap="none" spc="0" normalizeH="0" baseline="0" noProof="0" dirty="0">
                <a:ln>
                  <a:noFill/>
                </a:ln>
                <a:solidFill>
                  <a:prstClr val="white"/>
                </a:solidFill>
                <a:effectLst/>
                <a:uLnTx/>
                <a:uFillTx/>
                <a:latin typeface="+mn-lt"/>
                <a:ea typeface="+mn-ea"/>
                <a:cs typeface="+mn-cs"/>
              </a:rPr>
              <a:t>(+0.15 </a:t>
            </a:r>
            <a:r>
              <a:rPr kumimoji="0" lang="en-US" sz="1000" b="0" i="0" u="none" strike="noStrike" kern="1200" cap="none" spc="0" normalizeH="0" baseline="0" noProof="0" dirty="0" err="1">
                <a:ln>
                  <a:noFill/>
                </a:ln>
                <a:solidFill>
                  <a:prstClr val="white"/>
                </a:solidFill>
                <a:effectLst/>
                <a:uLnTx/>
                <a:uFillTx/>
                <a:latin typeface="+mn-lt"/>
                <a:ea typeface="+mn-ea"/>
                <a:cs typeface="+mn-cs"/>
              </a:rPr>
              <a:t>std</a:t>
            </a:r>
            <a:r>
              <a:rPr kumimoji="0" lang="en-US" sz="1000" b="0" i="0" u="none" strike="noStrike" kern="1200" cap="none" spc="0" normalizeH="0" baseline="0" noProof="0" dirty="0">
                <a:ln>
                  <a:noFill/>
                </a:ln>
                <a:solidFill>
                  <a:prstClr val="white"/>
                </a:solidFill>
                <a:effectLst/>
                <a:uLnTx/>
                <a:uFillTx/>
                <a:latin typeface="+mn-lt"/>
                <a:ea typeface="+mn-ea"/>
                <a:cs typeface="+mn-cs"/>
              </a:rPr>
              <a:t> dev)</a:t>
            </a: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34" name="Content Placeholder 2"/>
          <p:cNvSpPr txBox="1">
            <a:spLocks/>
          </p:cNvSpPr>
          <p:nvPr/>
        </p:nvSpPr>
        <p:spPr>
          <a:xfrm>
            <a:off x="6568680" y="2575543"/>
            <a:ext cx="1280160" cy="640080"/>
          </a:xfrm>
          <a:prstGeom prst="roundRect">
            <a:avLst/>
          </a:prstGeom>
          <a:solidFill>
            <a:srgbClr val="4578B5"/>
          </a:solidFill>
          <a:ln w="28575">
            <a:solidFill>
              <a:srgbClr val="035EA0"/>
            </a:solidFill>
          </a:ln>
          <a:effectLst>
            <a:outerShdw blurRad="50800" dist="38100" dir="18900000" algn="bl" rotWithShape="0">
              <a:prstClr val="black">
                <a:alpha val="40000"/>
              </a:prstClr>
            </a:outerShdw>
          </a:effectLst>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1125" marR="0" lvl="2"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white"/>
                </a:solidFill>
                <a:effectLst/>
                <a:uLnTx/>
                <a:uFillTx/>
                <a:latin typeface="+mn-lt"/>
                <a:ea typeface="+mn-ea"/>
                <a:cs typeface="+mn-cs"/>
              </a:rPr>
              <a:t>2020-21</a:t>
            </a:r>
          </a:p>
          <a:p>
            <a:pPr marL="111125" marR="0" lvl="2"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000" b="0" i="0" u="none" strike="noStrike" kern="1200" cap="none" spc="0" normalizeH="0" baseline="0" noProof="0" dirty="0">
                <a:ln>
                  <a:noFill/>
                </a:ln>
                <a:solidFill>
                  <a:prstClr val="white"/>
                </a:solidFill>
                <a:effectLst/>
                <a:uLnTx/>
                <a:uFillTx/>
                <a:latin typeface="+mn-lt"/>
                <a:ea typeface="+mn-ea"/>
                <a:cs typeface="+mn-cs"/>
              </a:rPr>
              <a:t>(+0.15 </a:t>
            </a:r>
            <a:r>
              <a:rPr kumimoji="0" lang="en-US" sz="1000" b="0" i="0" u="none" strike="noStrike" kern="1200" cap="none" spc="0" normalizeH="0" baseline="0" noProof="0" dirty="0" err="1">
                <a:ln>
                  <a:noFill/>
                </a:ln>
                <a:solidFill>
                  <a:prstClr val="white"/>
                </a:solidFill>
                <a:effectLst/>
                <a:uLnTx/>
                <a:uFillTx/>
                <a:latin typeface="+mn-lt"/>
                <a:ea typeface="+mn-ea"/>
                <a:cs typeface="+mn-cs"/>
              </a:rPr>
              <a:t>std</a:t>
            </a:r>
            <a:r>
              <a:rPr kumimoji="0" lang="en-US" sz="1000" b="0" i="0" u="none" strike="noStrike" kern="1200" cap="none" spc="0" normalizeH="0" baseline="0" noProof="0" dirty="0">
                <a:ln>
                  <a:noFill/>
                </a:ln>
                <a:solidFill>
                  <a:prstClr val="white"/>
                </a:solidFill>
                <a:effectLst/>
                <a:uLnTx/>
                <a:uFillTx/>
                <a:latin typeface="+mn-lt"/>
                <a:ea typeface="+mn-ea"/>
                <a:cs typeface="+mn-cs"/>
              </a:rPr>
              <a:t> dev)</a:t>
            </a: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7" name="Content Placeholder 2"/>
          <p:cNvSpPr txBox="1">
            <a:spLocks/>
          </p:cNvSpPr>
          <p:nvPr/>
        </p:nvSpPr>
        <p:spPr>
          <a:xfrm>
            <a:off x="7539550" y="1428585"/>
            <a:ext cx="1463040" cy="1280160"/>
          </a:xfrm>
          <a:prstGeom prst="roundRect">
            <a:avLst/>
          </a:prstGeom>
          <a:solidFill>
            <a:schemeClr val="accent1">
              <a:lumMod val="75000"/>
            </a:schemeClr>
          </a:solidFill>
          <a:ln w="28575">
            <a:solidFill>
              <a:srgbClr val="035EA0"/>
            </a:solidFill>
          </a:ln>
          <a:effectLst>
            <a:outerShdw blurRad="50800" dist="38100" dir="18900000" algn="bl" rotWithShape="0">
              <a:prstClr val="black">
                <a:alpha val="40000"/>
              </a:prstClr>
            </a:outerShdw>
          </a:effectLst>
        </p:spPr>
        <p:txBody>
          <a:bodyPr vert="horz" lIns="0" tIns="45720" rIns="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1125" marR="0" lvl="2"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white"/>
                </a:solidFill>
                <a:effectLst/>
                <a:uLnTx/>
                <a:uFillTx/>
                <a:latin typeface="+mn-lt"/>
                <a:ea typeface="+mn-ea"/>
                <a:cs typeface="+mn-cs"/>
              </a:rPr>
              <a:t>2021-22</a:t>
            </a:r>
          </a:p>
          <a:p>
            <a:pPr marL="111125" marR="0" lvl="2"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prstClr val="white"/>
                </a:solidFill>
                <a:effectLst/>
                <a:uLnTx/>
                <a:uFillTx/>
                <a:latin typeface="+mn-lt"/>
                <a:ea typeface="+mn-ea"/>
                <a:cs typeface="+mn-cs"/>
              </a:rPr>
              <a:t>(Final Recommended)</a:t>
            </a:r>
          </a:p>
        </p:txBody>
      </p:sp>
      <p:pic>
        <p:nvPicPr>
          <p:cNvPr id="4" name="25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
        <p:nvSpPr>
          <p:cNvPr id="8" name="Rectangle 7"/>
          <p:cNvSpPr/>
          <p:nvPr/>
        </p:nvSpPr>
        <p:spPr>
          <a:xfrm>
            <a:off x="8464397" y="224937"/>
            <a:ext cx="538193" cy="42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a:xfrm rot="601597">
            <a:off x="3623655" y="3467835"/>
            <a:ext cx="5566104" cy="3016209"/>
          </a:xfrm>
          <a:prstGeom prst="star24">
            <a:avLst/>
          </a:prstGeom>
          <a:solidFill>
            <a:srgbClr val="FF6600"/>
          </a:solidFill>
        </p:spPr>
        <p:txBody>
          <a:bodyPr vert="horz" lIns="91440" tIns="45720" rIns="91440" bIns="45720" rtlCol="0" anchor="ctr">
            <a:noAutofit/>
          </a:bodyPr>
          <a:lstStyle>
            <a:lvl1pPr marL="344488" marR="0" indent="-344488"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sz="2800" kern="1200">
                <a:solidFill>
                  <a:srgbClr val="777776"/>
                </a:solidFill>
                <a:latin typeface="+mn-lt"/>
                <a:ea typeface="+mn-ea"/>
                <a:cs typeface="+mn-cs"/>
              </a:defRPr>
            </a:lvl1pPr>
            <a:lvl2pPr marL="800100" marR="0" indent="-342900" algn="l" defTabSz="914400" rtl="0" eaLnBrk="1" fontAlgn="auto" latinLnBrk="0" hangingPunct="1">
              <a:lnSpc>
                <a:spcPct val="90000"/>
              </a:lnSpc>
              <a:spcBef>
                <a:spcPts val="500"/>
              </a:spcBef>
              <a:spcAft>
                <a:spcPts val="0"/>
              </a:spcAft>
              <a:buClrTx/>
              <a:buSzTx/>
              <a:buFont typeface="Wingdings" panose="05000000000000000000" pitchFamily="2" charset="2"/>
              <a:buChar char="q"/>
              <a:tabLst/>
              <a:defRPr sz="2400" kern="1200">
                <a:solidFill>
                  <a:srgbClr val="777776"/>
                </a:solidFill>
                <a:latin typeface="+mn-lt"/>
                <a:ea typeface="+mn-ea"/>
                <a:cs typeface="+mn-cs"/>
              </a:defRPr>
            </a:lvl2pPr>
            <a:lvl3pPr marL="1258888" marR="0" indent="-344488" algn="l" defTabSz="914400" rtl="0" eaLnBrk="1" fontAlgn="auto" latinLnBrk="0" hangingPunct="1">
              <a:lnSpc>
                <a:spcPct val="90000"/>
              </a:lnSpc>
              <a:spcBef>
                <a:spcPts val="500"/>
              </a:spcBef>
              <a:spcAft>
                <a:spcPts val="0"/>
              </a:spcAft>
              <a:buClrTx/>
              <a:buSzTx/>
              <a:buFont typeface="Wingdings" panose="05000000000000000000" pitchFamily="2" charset="2"/>
              <a:buChar char="v"/>
              <a:tabLst/>
              <a:defRPr sz="2000" kern="1200">
                <a:solidFill>
                  <a:srgbClr val="777776"/>
                </a:solidFill>
                <a:latin typeface="+mn-lt"/>
                <a:ea typeface="+mn-ea"/>
                <a:cs typeface="+mn-cs"/>
              </a:defRPr>
            </a:lvl3pPr>
            <a:lvl4pPr marL="1658938" marR="0" indent="-287338"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800" kern="1200">
                <a:solidFill>
                  <a:srgbClr val="777776"/>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rgbClr val="77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b="1" u="sng" dirty="0">
                <a:solidFill>
                  <a:schemeClr val="bg1"/>
                </a:solidFill>
                <a:latin typeface="Calibri" panose="020F0502020204030204" pitchFamily="34" charset="0"/>
                <a:cs typeface="Calibri" panose="020F0502020204030204" pitchFamily="34" charset="0"/>
              </a:rPr>
              <a:t>ANY</a:t>
            </a:r>
            <a:r>
              <a:rPr lang="en-US" sz="2400" dirty="0">
                <a:solidFill>
                  <a:schemeClr val="bg1"/>
                </a:solidFill>
                <a:latin typeface="Calibri" panose="020F0502020204030204" pitchFamily="34" charset="0"/>
                <a:cs typeface="Calibri" panose="020F0502020204030204" pitchFamily="34" charset="0"/>
              </a:rPr>
              <a:t> change to this plan requires a formal amendment to </a:t>
            </a:r>
          </a:p>
          <a:p>
            <a:pPr marL="0" indent="0" algn="ctr">
              <a:lnSpc>
                <a:spcPct val="100000"/>
              </a:lnSpc>
              <a:spcBef>
                <a:spcPts val="0"/>
              </a:spcBef>
              <a:buNone/>
            </a:pPr>
            <a:r>
              <a:rPr lang="en-US" sz="2400" dirty="0">
                <a:solidFill>
                  <a:schemeClr val="bg1"/>
                </a:solidFill>
                <a:latin typeface="Calibri" panose="020F0502020204030204" pitchFamily="34" charset="0"/>
                <a:cs typeface="Calibri" panose="020F0502020204030204" pitchFamily="34" charset="0"/>
              </a:rPr>
              <a:t>19 TAC §101.3041</a:t>
            </a:r>
            <a:endParaRPr lang="en-US" sz="2000" u="sng"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28412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750" fill="hold"/>
                                        <p:tgtEl>
                                          <p:spTgt spid="5"/>
                                        </p:tgtEl>
                                        <p:attrNameLst>
                                          <p:attrName>ppt_w</p:attrName>
                                        </p:attrNameLst>
                                      </p:cBhvr>
                                      <p:tavLst>
                                        <p:tav tm="0">
                                          <p:val>
                                            <p:fltVal val="0"/>
                                          </p:val>
                                        </p:tav>
                                        <p:tav tm="100000">
                                          <p:val>
                                            <p:strVal val="#ppt_w"/>
                                          </p:val>
                                        </p:tav>
                                      </p:tavLst>
                                    </p:anim>
                                    <p:anim calcmode="lin" valueType="num">
                                      <p:cBhvr>
                                        <p:cTn id="15" dur="750" fill="hold"/>
                                        <p:tgtEl>
                                          <p:spTgt spid="5"/>
                                        </p:tgtEl>
                                        <p:attrNameLst>
                                          <p:attrName>ppt_h</p:attrName>
                                        </p:attrNameLst>
                                      </p:cBhvr>
                                      <p:tavLst>
                                        <p:tav tm="0">
                                          <p:val>
                                            <p:fltVal val="0"/>
                                          </p:val>
                                        </p:tav>
                                        <p:tav tm="100000">
                                          <p:val>
                                            <p:strVal val="#ppt_h"/>
                                          </p:val>
                                        </p:tav>
                                      </p:tavLst>
                                    </p:anim>
                                    <p:animEffect transition="in" filter="fade">
                                      <p:cBhvr>
                                        <p:cTn id="16" dur="75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750" fill="hold"/>
                                        <p:tgtEl>
                                          <p:spTgt spid="12"/>
                                        </p:tgtEl>
                                        <p:attrNameLst>
                                          <p:attrName>ppt_w</p:attrName>
                                        </p:attrNameLst>
                                      </p:cBhvr>
                                      <p:tavLst>
                                        <p:tav tm="0">
                                          <p:val>
                                            <p:fltVal val="0"/>
                                          </p:val>
                                        </p:tav>
                                        <p:tav tm="100000">
                                          <p:val>
                                            <p:strVal val="#ppt_w"/>
                                          </p:val>
                                        </p:tav>
                                      </p:tavLst>
                                    </p:anim>
                                    <p:anim calcmode="lin" valueType="num">
                                      <p:cBhvr>
                                        <p:cTn id="29" dur="750" fill="hold"/>
                                        <p:tgtEl>
                                          <p:spTgt spid="12"/>
                                        </p:tgtEl>
                                        <p:attrNameLst>
                                          <p:attrName>ppt_h</p:attrName>
                                        </p:attrNameLst>
                                      </p:cBhvr>
                                      <p:tavLst>
                                        <p:tav tm="0">
                                          <p:val>
                                            <p:fltVal val="0"/>
                                          </p:val>
                                        </p:tav>
                                        <p:tav tm="100000">
                                          <p:val>
                                            <p:strVal val="#ppt_h"/>
                                          </p:val>
                                        </p:tav>
                                      </p:tavLst>
                                    </p:anim>
                                    <p:animEffect transition="in" filter="fade">
                                      <p:cBhvr>
                                        <p:cTn id="30" dur="750"/>
                                        <p:tgtEl>
                                          <p:spTgt spid="12"/>
                                        </p:tgtEl>
                                      </p:cBhvr>
                                    </p:animEffect>
                                  </p:childTnLst>
                                </p:cTn>
                              </p:par>
                              <p:par>
                                <p:cTn id="31" presetID="1" presetClass="mediacall" presetSubtype="0" fill="hold" nodeType="withEffect">
                                  <p:stCondLst>
                                    <p:cond delay="0"/>
                                  </p:stCondLst>
                                  <p:childTnLst>
                                    <p:cmd type="call" cmd="playFrom(0.0)">
                                      <p:cBhvr>
                                        <p:cTn id="32" dur="304134" fill="hold"/>
                                        <p:tgtEl>
                                          <p:spTgt spid="4"/>
                                        </p:tgtEl>
                                      </p:cBhvr>
                                    </p:cmd>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1000"/>
                                        <p:tgtEl>
                                          <p:spTgt spid="12"/>
                                        </p:tgtEl>
                                      </p:cBhvr>
                                    </p:animEffect>
                                    <p:set>
                                      <p:cBhvr>
                                        <p:cTn id="44" dur="1" fill="hold">
                                          <p:stCondLst>
                                            <p:cond delay="999"/>
                                          </p:stCondLst>
                                        </p:cTn>
                                        <p:tgtEl>
                                          <p:spTgt spid="12"/>
                                        </p:tgtEl>
                                        <p:attrNameLst>
                                          <p:attrName>style.visibility</p:attrName>
                                        </p:attrNameLst>
                                      </p:cBhvr>
                                      <p:to>
                                        <p:strVal val="hidden"/>
                                      </p:to>
                                    </p:set>
                                  </p:childTnLst>
                                </p:cTn>
                              </p:par>
                              <p:par>
                                <p:cTn id="45" presetID="9" presetClass="entr" presetSubtype="0" fill="hold" grpId="0" nodeType="withEffect">
                                  <p:stCondLst>
                                    <p:cond delay="250"/>
                                  </p:stCondLst>
                                  <p:childTnLst>
                                    <p:set>
                                      <p:cBhvr>
                                        <p:cTn id="46" dur="1" fill="hold">
                                          <p:stCondLst>
                                            <p:cond delay="0"/>
                                          </p:stCondLst>
                                        </p:cTn>
                                        <p:tgtEl>
                                          <p:spTgt spid="7"/>
                                        </p:tgtEl>
                                        <p:attrNameLst>
                                          <p:attrName>style.visibility</p:attrName>
                                        </p:attrNameLst>
                                      </p:cBhvr>
                                      <p:to>
                                        <p:strVal val="visible"/>
                                      </p:to>
                                    </p:set>
                                    <p:animEffect transition="in" filter="dissolve">
                                      <p:cBhvr>
                                        <p:cTn id="47" dur="1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3">
                                            <p:txEl>
                                              <p:pRg st="2" end="2"/>
                                            </p:txEl>
                                          </p:spTgt>
                                        </p:tgtEl>
                                        <p:attrNameLst>
                                          <p:attrName>style.visibility</p:attrName>
                                        </p:attrNameLst>
                                      </p:cBhvr>
                                      <p:to>
                                        <p:strVal val="visible"/>
                                      </p:to>
                                    </p:set>
                                    <p:anim calcmode="lin" valueType="num">
                                      <p:cBhvr>
                                        <p:cTn id="5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5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54" dur="500"/>
                                        <p:tgtEl>
                                          <p:spTgt spid="3">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750" fill="hold"/>
                                        <p:tgtEl>
                                          <p:spTgt spid="6"/>
                                        </p:tgtEl>
                                        <p:attrNameLst>
                                          <p:attrName>ppt_w</p:attrName>
                                        </p:attrNameLst>
                                      </p:cBhvr>
                                      <p:tavLst>
                                        <p:tav tm="0">
                                          <p:val>
                                            <p:fltVal val="0"/>
                                          </p:val>
                                        </p:tav>
                                        <p:tav tm="100000">
                                          <p:val>
                                            <p:strVal val="#ppt_w"/>
                                          </p:val>
                                        </p:tav>
                                      </p:tavLst>
                                    </p:anim>
                                    <p:anim calcmode="lin" valueType="num">
                                      <p:cBhvr>
                                        <p:cTn id="60" dur="750" fill="hold"/>
                                        <p:tgtEl>
                                          <p:spTgt spid="6"/>
                                        </p:tgtEl>
                                        <p:attrNameLst>
                                          <p:attrName>ppt_h</p:attrName>
                                        </p:attrNameLst>
                                      </p:cBhvr>
                                      <p:tavLst>
                                        <p:tav tm="0">
                                          <p:val>
                                            <p:fltVal val="0"/>
                                          </p:val>
                                        </p:tav>
                                        <p:tav tm="100000">
                                          <p:val>
                                            <p:strVal val="#ppt_h"/>
                                          </p:val>
                                        </p:tav>
                                      </p:tavLst>
                                    </p:anim>
                                    <p:animEffect transition="in" filter="fade">
                                      <p:cBhvr>
                                        <p:cTn id="61" dur="750"/>
                                        <p:tgtEl>
                                          <p:spTgt spid="6"/>
                                        </p:tgtEl>
                                      </p:cBhvr>
                                    </p:animEffect>
                                  </p:childTnLst>
                                </p:cTn>
                              </p:par>
                            </p:childTnLst>
                          </p:cTn>
                        </p:par>
                        <p:par>
                          <p:cTn id="62" fill="hold">
                            <p:stCondLst>
                              <p:cond delay="750"/>
                            </p:stCondLst>
                            <p:childTnLst>
                              <p:par>
                                <p:cTn id="63" presetID="53" presetClass="entr" presetSubtype="16" fill="hold" grpId="0" nodeType="after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p:cTn id="65" dur="750" fill="hold"/>
                                        <p:tgtEl>
                                          <p:spTgt spid="26"/>
                                        </p:tgtEl>
                                        <p:attrNameLst>
                                          <p:attrName>ppt_w</p:attrName>
                                        </p:attrNameLst>
                                      </p:cBhvr>
                                      <p:tavLst>
                                        <p:tav tm="0">
                                          <p:val>
                                            <p:fltVal val="0"/>
                                          </p:val>
                                        </p:tav>
                                        <p:tav tm="100000">
                                          <p:val>
                                            <p:strVal val="#ppt_w"/>
                                          </p:val>
                                        </p:tav>
                                      </p:tavLst>
                                    </p:anim>
                                    <p:anim calcmode="lin" valueType="num">
                                      <p:cBhvr>
                                        <p:cTn id="66" dur="750" fill="hold"/>
                                        <p:tgtEl>
                                          <p:spTgt spid="26"/>
                                        </p:tgtEl>
                                        <p:attrNameLst>
                                          <p:attrName>ppt_h</p:attrName>
                                        </p:attrNameLst>
                                      </p:cBhvr>
                                      <p:tavLst>
                                        <p:tav tm="0">
                                          <p:val>
                                            <p:fltVal val="0"/>
                                          </p:val>
                                        </p:tav>
                                        <p:tav tm="100000">
                                          <p:val>
                                            <p:strVal val="#ppt_h"/>
                                          </p:val>
                                        </p:tav>
                                      </p:tavLst>
                                    </p:anim>
                                    <p:animEffect transition="in" filter="fade">
                                      <p:cBhvr>
                                        <p:cTn id="67" dur="750"/>
                                        <p:tgtEl>
                                          <p:spTgt spid="26"/>
                                        </p:tgtEl>
                                      </p:cBhvr>
                                    </p:animEffect>
                                  </p:childTnLst>
                                </p:cTn>
                              </p:par>
                            </p:childTnLst>
                          </p:cTn>
                        </p:par>
                        <p:par>
                          <p:cTn id="68" fill="hold">
                            <p:stCondLst>
                              <p:cond delay="1500"/>
                            </p:stCondLst>
                            <p:childTnLst>
                              <p:par>
                                <p:cTn id="69" presetID="53" presetClass="entr" presetSubtype="16" fill="hold" grpId="0" nodeType="after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p:cTn id="71" dur="750" fill="hold"/>
                                        <p:tgtEl>
                                          <p:spTgt spid="31"/>
                                        </p:tgtEl>
                                        <p:attrNameLst>
                                          <p:attrName>ppt_w</p:attrName>
                                        </p:attrNameLst>
                                      </p:cBhvr>
                                      <p:tavLst>
                                        <p:tav tm="0">
                                          <p:val>
                                            <p:fltVal val="0"/>
                                          </p:val>
                                        </p:tav>
                                        <p:tav tm="100000">
                                          <p:val>
                                            <p:strVal val="#ppt_w"/>
                                          </p:val>
                                        </p:tav>
                                      </p:tavLst>
                                    </p:anim>
                                    <p:anim calcmode="lin" valueType="num">
                                      <p:cBhvr>
                                        <p:cTn id="72" dur="750" fill="hold"/>
                                        <p:tgtEl>
                                          <p:spTgt spid="31"/>
                                        </p:tgtEl>
                                        <p:attrNameLst>
                                          <p:attrName>ppt_h</p:attrName>
                                        </p:attrNameLst>
                                      </p:cBhvr>
                                      <p:tavLst>
                                        <p:tav tm="0">
                                          <p:val>
                                            <p:fltVal val="0"/>
                                          </p:val>
                                        </p:tav>
                                        <p:tav tm="100000">
                                          <p:val>
                                            <p:strVal val="#ppt_h"/>
                                          </p:val>
                                        </p:tav>
                                      </p:tavLst>
                                    </p:anim>
                                    <p:animEffect transition="in" filter="fade">
                                      <p:cBhvr>
                                        <p:cTn id="73" dur="750"/>
                                        <p:tgtEl>
                                          <p:spTgt spid="31"/>
                                        </p:tgtEl>
                                      </p:cBhvr>
                                    </p:animEffect>
                                  </p:childTnLst>
                                </p:cTn>
                              </p:par>
                            </p:childTnLst>
                          </p:cTn>
                        </p:par>
                        <p:par>
                          <p:cTn id="74" fill="hold">
                            <p:stCondLst>
                              <p:cond delay="2250"/>
                            </p:stCondLst>
                            <p:childTnLst>
                              <p:par>
                                <p:cTn id="75" presetID="53" presetClass="entr" presetSubtype="16" fill="hold" grpId="0" nodeType="afterEffect">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cBhvr>
                                        <p:cTn id="77" dur="750" fill="hold"/>
                                        <p:tgtEl>
                                          <p:spTgt spid="32"/>
                                        </p:tgtEl>
                                        <p:attrNameLst>
                                          <p:attrName>ppt_w</p:attrName>
                                        </p:attrNameLst>
                                      </p:cBhvr>
                                      <p:tavLst>
                                        <p:tav tm="0">
                                          <p:val>
                                            <p:fltVal val="0"/>
                                          </p:val>
                                        </p:tav>
                                        <p:tav tm="100000">
                                          <p:val>
                                            <p:strVal val="#ppt_w"/>
                                          </p:val>
                                        </p:tav>
                                      </p:tavLst>
                                    </p:anim>
                                    <p:anim calcmode="lin" valueType="num">
                                      <p:cBhvr>
                                        <p:cTn id="78" dur="750" fill="hold"/>
                                        <p:tgtEl>
                                          <p:spTgt spid="32"/>
                                        </p:tgtEl>
                                        <p:attrNameLst>
                                          <p:attrName>ppt_h</p:attrName>
                                        </p:attrNameLst>
                                      </p:cBhvr>
                                      <p:tavLst>
                                        <p:tav tm="0">
                                          <p:val>
                                            <p:fltVal val="0"/>
                                          </p:val>
                                        </p:tav>
                                        <p:tav tm="100000">
                                          <p:val>
                                            <p:strVal val="#ppt_h"/>
                                          </p:val>
                                        </p:tav>
                                      </p:tavLst>
                                    </p:anim>
                                    <p:animEffect transition="in" filter="fade">
                                      <p:cBhvr>
                                        <p:cTn id="79" dur="750"/>
                                        <p:tgtEl>
                                          <p:spTgt spid="32"/>
                                        </p:tgtEl>
                                      </p:cBhvr>
                                    </p:animEffect>
                                  </p:childTnLst>
                                </p:cTn>
                              </p:par>
                            </p:childTnLst>
                          </p:cTn>
                        </p:par>
                        <p:par>
                          <p:cTn id="80" fill="hold">
                            <p:stCondLst>
                              <p:cond delay="3000"/>
                            </p:stCondLst>
                            <p:childTnLst>
                              <p:par>
                                <p:cTn id="81" presetID="53" presetClass="entr" presetSubtype="16" fill="hold" grpId="0" nodeType="after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p:cTn id="83" dur="750" fill="hold"/>
                                        <p:tgtEl>
                                          <p:spTgt spid="33"/>
                                        </p:tgtEl>
                                        <p:attrNameLst>
                                          <p:attrName>ppt_w</p:attrName>
                                        </p:attrNameLst>
                                      </p:cBhvr>
                                      <p:tavLst>
                                        <p:tav tm="0">
                                          <p:val>
                                            <p:fltVal val="0"/>
                                          </p:val>
                                        </p:tav>
                                        <p:tav tm="100000">
                                          <p:val>
                                            <p:strVal val="#ppt_w"/>
                                          </p:val>
                                        </p:tav>
                                      </p:tavLst>
                                    </p:anim>
                                    <p:anim calcmode="lin" valueType="num">
                                      <p:cBhvr>
                                        <p:cTn id="84" dur="750" fill="hold"/>
                                        <p:tgtEl>
                                          <p:spTgt spid="33"/>
                                        </p:tgtEl>
                                        <p:attrNameLst>
                                          <p:attrName>ppt_h</p:attrName>
                                        </p:attrNameLst>
                                      </p:cBhvr>
                                      <p:tavLst>
                                        <p:tav tm="0">
                                          <p:val>
                                            <p:fltVal val="0"/>
                                          </p:val>
                                        </p:tav>
                                        <p:tav tm="100000">
                                          <p:val>
                                            <p:strVal val="#ppt_h"/>
                                          </p:val>
                                        </p:tav>
                                      </p:tavLst>
                                    </p:anim>
                                    <p:animEffect transition="in" filter="fade">
                                      <p:cBhvr>
                                        <p:cTn id="85" dur="750"/>
                                        <p:tgtEl>
                                          <p:spTgt spid="33"/>
                                        </p:tgtEl>
                                      </p:cBhvr>
                                    </p:animEffect>
                                  </p:childTnLst>
                                </p:cTn>
                              </p:par>
                            </p:childTnLst>
                          </p:cTn>
                        </p:par>
                        <p:par>
                          <p:cTn id="86" fill="hold">
                            <p:stCondLst>
                              <p:cond delay="3750"/>
                            </p:stCondLst>
                            <p:childTnLst>
                              <p:par>
                                <p:cTn id="87" presetID="53" presetClass="entr" presetSubtype="16" fill="hold" grpId="0" nodeType="afterEffect">
                                  <p:stCondLst>
                                    <p:cond delay="0"/>
                                  </p:stCondLst>
                                  <p:childTnLst>
                                    <p:set>
                                      <p:cBhvr>
                                        <p:cTn id="88" dur="1" fill="hold">
                                          <p:stCondLst>
                                            <p:cond delay="0"/>
                                          </p:stCondLst>
                                        </p:cTn>
                                        <p:tgtEl>
                                          <p:spTgt spid="34"/>
                                        </p:tgtEl>
                                        <p:attrNameLst>
                                          <p:attrName>style.visibility</p:attrName>
                                        </p:attrNameLst>
                                      </p:cBhvr>
                                      <p:to>
                                        <p:strVal val="visible"/>
                                      </p:to>
                                    </p:set>
                                    <p:anim calcmode="lin" valueType="num">
                                      <p:cBhvr>
                                        <p:cTn id="89" dur="750" fill="hold"/>
                                        <p:tgtEl>
                                          <p:spTgt spid="34"/>
                                        </p:tgtEl>
                                        <p:attrNameLst>
                                          <p:attrName>ppt_w</p:attrName>
                                        </p:attrNameLst>
                                      </p:cBhvr>
                                      <p:tavLst>
                                        <p:tav tm="0">
                                          <p:val>
                                            <p:fltVal val="0"/>
                                          </p:val>
                                        </p:tav>
                                        <p:tav tm="100000">
                                          <p:val>
                                            <p:strVal val="#ppt_w"/>
                                          </p:val>
                                        </p:tav>
                                      </p:tavLst>
                                    </p:anim>
                                    <p:anim calcmode="lin" valueType="num">
                                      <p:cBhvr>
                                        <p:cTn id="90" dur="750" fill="hold"/>
                                        <p:tgtEl>
                                          <p:spTgt spid="34"/>
                                        </p:tgtEl>
                                        <p:attrNameLst>
                                          <p:attrName>ppt_h</p:attrName>
                                        </p:attrNameLst>
                                      </p:cBhvr>
                                      <p:tavLst>
                                        <p:tav tm="0">
                                          <p:val>
                                            <p:fltVal val="0"/>
                                          </p:val>
                                        </p:tav>
                                        <p:tav tm="100000">
                                          <p:val>
                                            <p:strVal val="#ppt_h"/>
                                          </p:val>
                                        </p:tav>
                                      </p:tavLst>
                                    </p:anim>
                                    <p:animEffect transition="in" filter="fade">
                                      <p:cBhvr>
                                        <p:cTn id="91" dur="750"/>
                                        <p:tgtEl>
                                          <p:spTgt spid="34"/>
                                        </p:tgtEl>
                                      </p:cBhvr>
                                    </p:animEffect>
                                  </p:childTnLst>
                                </p:cTn>
                              </p:par>
                            </p:childTnLst>
                          </p:cTn>
                        </p:par>
                      </p:childTnLst>
                    </p:cTn>
                  </p:par>
                  <p:par>
                    <p:cTn id="92" fill="hold">
                      <p:stCondLst>
                        <p:cond delay="indefinite"/>
                      </p:stCondLst>
                      <p:childTnLst>
                        <p:par>
                          <p:cTn id="93" fill="hold">
                            <p:stCondLst>
                              <p:cond delay="0"/>
                            </p:stCondLst>
                            <p:childTnLst>
                              <p:par>
                                <p:cTn id="94" presetID="31" presetClass="entr" presetSubtype="0" fill="hold" grpId="0" nodeType="clickEffect">
                                  <p:stCondLst>
                                    <p:cond delay="0"/>
                                  </p:stCondLst>
                                  <p:childTnLst>
                                    <p:set>
                                      <p:cBhvr>
                                        <p:cTn id="95" dur="1" fill="hold">
                                          <p:stCondLst>
                                            <p:cond delay="0"/>
                                          </p:stCondLst>
                                        </p:cTn>
                                        <p:tgtEl>
                                          <p:spTgt spid="15"/>
                                        </p:tgtEl>
                                        <p:attrNameLst>
                                          <p:attrName>style.visibility</p:attrName>
                                        </p:attrNameLst>
                                      </p:cBhvr>
                                      <p:to>
                                        <p:strVal val="visible"/>
                                      </p:to>
                                    </p:set>
                                    <p:anim calcmode="lin" valueType="num">
                                      <p:cBhvr>
                                        <p:cTn id="96" dur="1000" fill="hold"/>
                                        <p:tgtEl>
                                          <p:spTgt spid="15"/>
                                        </p:tgtEl>
                                        <p:attrNameLst>
                                          <p:attrName>ppt_w</p:attrName>
                                        </p:attrNameLst>
                                      </p:cBhvr>
                                      <p:tavLst>
                                        <p:tav tm="0">
                                          <p:val>
                                            <p:fltVal val="0"/>
                                          </p:val>
                                        </p:tav>
                                        <p:tav tm="100000">
                                          <p:val>
                                            <p:strVal val="#ppt_w"/>
                                          </p:val>
                                        </p:tav>
                                      </p:tavLst>
                                    </p:anim>
                                    <p:anim calcmode="lin" valueType="num">
                                      <p:cBhvr>
                                        <p:cTn id="97" dur="1000" fill="hold"/>
                                        <p:tgtEl>
                                          <p:spTgt spid="15"/>
                                        </p:tgtEl>
                                        <p:attrNameLst>
                                          <p:attrName>ppt_h</p:attrName>
                                        </p:attrNameLst>
                                      </p:cBhvr>
                                      <p:tavLst>
                                        <p:tav tm="0">
                                          <p:val>
                                            <p:fltVal val="0"/>
                                          </p:val>
                                        </p:tav>
                                        <p:tav tm="100000">
                                          <p:val>
                                            <p:strVal val="#ppt_h"/>
                                          </p:val>
                                        </p:tav>
                                      </p:tavLst>
                                    </p:anim>
                                    <p:anim calcmode="lin" valueType="num">
                                      <p:cBhvr>
                                        <p:cTn id="98" dur="1000" fill="hold"/>
                                        <p:tgtEl>
                                          <p:spTgt spid="15"/>
                                        </p:tgtEl>
                                        <p:attrNameLst>
                                          <p:attrName>style.rotation</p:attrName>
                                        </p:attrNameLst>
                                      </p:cBhvr>
                                      <p:tavLst>
                                        <p:tav tm="0">
                                          <p:val>
                                            <p:fltVal val="90"/>
                                          </p:val>
                                        </p:tav>
                                        <p:tav tm="100000">
                                          <p:val>
                                            <p:fltVal val="0"/>
                                          </p:val>
                                        </p:tav>
                                      </p:tavLst>
                                    </p:anim>
                                    <p:animEffect transition="in" filter="fade">
                                      <p:cBhvr>
                                        <p:cTn id="9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0" fill="hold" display="0">
                  <p:stCondLst>
                    <p:cond delay="indefinite"/>
                  </p:stCondLst>
                  <p:endCondLst>
                    <p:cond evt="onStopAudio" delay="0">
                      <p:tgtEl>
                        <p:sldTgt/>
                      </p:tgtEl>
                    </p:cond>
                    <p:cond evt="onNext" delay="0">
                      <p:tgtEl>
                        <p:sldTgt/>
                      </p:tgtEl>
                    </p:cond>
                  </p:endCondLst>
                </p:cTn>
                <p:tgtEl>
                  <p:spTgt spid="4"/>
                </p:tgtEl>
              </p:cMediaNode>
            </p:audio>
          </p:childTnLst>
        </p:cTn>
      </p:par>
    </p:tnLst>
    <p:bldLst>
      <p:bldP spid="12" grpId="0" bldLvl="3" animBg="1"/>
      <p:bldP spid="12" grpId="1" animBg="1"/>
      <p:bldP spid="3" grpId="0" uiExpand="1" build="p" bldLvl="3"/>
      <p:bldP spid="5" grpId="0" bldLvl="3" animBg="1"/>
      <p:bldP spid="6" grpId="0" bldLvl="3" animBg="1"/>
      <p:bldP spid="26" grpId="0" bldLvl="3" animBg="1"/>
      <p:bldP spid="31" grpId="0" bldLvl="3" animBg="1"/>
      <p:bldP spid="32" grpId="0" bldLvl="3" animBg="1"/>
      <p:bldP spid="33" grpId="0" bldLvl="3" animBg="1"/>
      <p:bldP spid="34" grpId="0" bldLvl="3" animBg="1"/>
      <p:bldP spid="7" grpId="0" bldLvl="3" animBg="1"/>
      <p:bldP spid="8" grpId="0" animBg="1"/>
      <p:bldP spid="15" grpId="0" animBg="1"/>
    </p:bldLst>
  </p:timing>
</p:sld>
</file>

<file path=ppt/theme/theme1.xml><?xml version="1.0" encoding="utf-8"?>
<a:theme xmlns:a="http://schemas.openxmlformats.org/drawingml/2006/main" name="John'sGroovy4-3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ohn'sGroovy4-3Theme" id="{61A127AE-CCBC-44EE-A377-F8CD0DD08219}" vid="{7FFFE6CE-C9D2-40DC-A82E-741986F72386}"/>
    </a:ext>
  </a:extLst>
</a:theme>
</file>

<file path=ppt/theme/theme2.xml><?xml version="1.0" encoding="utf-8"?>
<a:theme xmlns:a="http://schemas.openxmlformats.org/drawingml/2006/main" name="Custom Design">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18938</TotalTime>
  <Words>5000</Words>
  <Application>Microsoft Office PowerPoint</Application>
  <PresentationFormat>On-screen Show (4:3)</PresentationFormat>
  <Paragraphs>752</Paragraphs>
  <Slides>88</Slides>
  <Notes>8</Notes>
  <HiddenSlides>1</HiddenSlides>
  <MMClips>4</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88</vt:i4>
      </vt:variant>
    </vt:vector>
  </HeadingPairs>
  <TitlesOfParts>
    <vt:vector size="103" baseType="lpstr">
      <vt:lpstr>Arial</vt:lpstr>
      <vt:lpstr>Calibri</vt:lpstr>
      <vt:lpstr>Century Gothic</vt:lpstr>
      <vt:lpstr>Courier New</vt:lpstr>
      <vt:lpstr>Rockwell</vt:lpstr>
      <vt:lpstr>Times New Roman</vt:lpstr>
      <vt:lpstr>Trebuchet MS</vt:lpstr>
      <vt:lpstr>Wingdings</vt:lpstr>
      <vt:lpstr>John'sGroovy4-3Theme</vt:lpstr>
      <vt:lpstr>Custom Design</vt:lpstr>
      <vt:lpstr>1_Custom Design</vt:lpstr>
      <vt:lpstr>2_Custom Design</vt:lpstr>
      <vt:lpstr>3_Custom Design</vt:lpstr>
      <vt:lpstr>4_Custom Design</vt:lpstr>
      <vt:lpstr>5_Custom Design</vt:lpstr>
      <vt:lpstr>Overview of New Accountability System (A-F Ratings) - Part II</vt:lpstr>
      <vt:lpstr>agenda – webinar 9b</vt:lpstr>
      <vt:lpstr>Your Questions</vt:lpstr>
      <vt:lpstr>PowerPoint Presentation</vt:lpstr>
      <vt:lpstr>so let’s get started!</vt:lpstr>
      <vt:lpstr>PowerPoint Presentation</vt:lpstr>
      <vt:lpstr>In the beginning …</vt:lpstr>
      <vt:lpstr>PowerPoint Presentation</vt:lpstr>
      <vt:lpstr>Current Phase-in Plan for Level II   “Standard Progression” Model – 19 TAC §101.3041 (effective January 6, 2016)  </vt:lpstr>
      <vt:lpstr>PowerPoint Presentation</vt:lpstr>
      <vt:lpstr>PowerPoint Presentation</vt:lpstr>
      <vt:lpstr>PowerPoint Presentation</vt:lpstr>
      <vt:lpstr>so … what would the PROPOSED amendment to 19 TAC §101.3041 do?</vt:lpstr>
      <vt:lpstr>PowerPoint Presentation</vt:lpstr>
      <vt:lpstr>the PROPOSED amendment to 19 TAC §101.3041 would … </vt:lpstr>
      <vt:lpstr>BUT …</vt:lpstr>
      <vt:lpstr>There are at least 3 statutory references to “Satisfactory Performance” on STAAR in the Texas Education Code</vt:lpstr>
      <vt:lpstr>PowerPoint Presentation</vt:lpstr>
      <vt:lpstr>is there anything that can be done?</vt:lpstr>
      <vt:lpstr>summary of posted document</vt:lpstr>
      <vt:lpstr>PowerPoint Presentation</vt:lpstr>
      <vt:lpstr>PowerPoint Presentation</vt:lpstr>
      <vt:lpstr>on december 16th we received a gift!</vt:lpstr>
      <vt:lpstr>so what did we get? </vt:lpstr>
      <vt:lpstr>cx</vt:lpstr>
      <vt:lpstr>so can we do it? </vt:lpstr>
      <vt:lpstr>what is needed?</vt:lpstr>
      <vt:lpstr>PowerPoint Presentation</vt:lpstr>
      <vt:lpstr>The Template: Domain Scores and Letter Grades </vt:lpstr>
      <vt:lpstr>but the Domains are more than just a score</vt:lpstr>
      <vt:lpstr>Domain I:  Student Performance</vt:lpstr>
      <vt:lpstr>PowerPoint Presentation</vt:lpstr>
      <vt:lpstr>PowerPoint Presentation</vt:lpstr>
      <vt:lpstr>PowerPoint Presentation</vt:lpstr>
      <vt:lpstr>PowerPoint Presentation</vt:lpstr>
      <vt:lpstr>PowerPoint Presentation</vt:lpstr>
      <vt:lpstr>Illustrating Domain I</vt:lpstr>
      <vt:lpstr>PowerPoint Presentation</vt:lpstr>
      <vt:lpstr>what can we DO?  ACHIEVE at Level II Final  (from webinars 5, 6 and 7)</vt:lpstr>
      <vt:lpstr>focus on</vt:lpstr>
      <vt:lpstr>PowerPoint Presentation</vt:lpstr>
      <vt:lpstr>PowerPoint Presentation</vt:lpstr>
      <vt:lpstr>Domain II: Student Progress</vt:lpstr>
      <vt:lpstr>PowerPoint Presentation</vt:lpstr>
      <vt:lpstr>PowerPoint Presentation</vt:lpstr>
      <vt:lpstr>PowerPoint Presentation</vt:lpstr>
      <vt:lpstr>so how were the Domain II letter grades distributed?</vt:lpstr>
      <vt:lpstr>what can we DO?  BELIEVE in Progress  (from webinars 5, 6 and 7)</vt:lpstr>
      <vt:lpstr>focus on</vt:lpstr>
      <vt:lpstr>STAAR Progress</vt:lpstr>
      <vt:lpstr>the meet progress mindset … keep it simple!</vt:lpstr>
      <vt:lpstr>PowerPoint Presentation</vt:lpstr>
      <vt:lpstr>Domain I and Domain II</vt:lpstr>
      <vt:lpstr>Domain III:  Closing Performance Gaps</vt:lpstr>
      <vt:lpstr>PowerPoint Presentation</vt:lpstr>
      <vt:lpstr>PowerPoint Presentation</vt:lpstr>
      <vt:lpstr>PowerPoint Presentation</vt:lpstr>
      <vt:lpstr>PowerPoint Presentation</vt:lpstr>
      <vt:lpstr>dfas</vt:lpstr>
      <vt:lpstr>got it?</vt:lpstr>
      <vt:lpstr>so what’s really going on in Domain III?</vt:lpstr>
      <vt:lpstr>PowerPoint Presentation</vt:lpstr>
      <vt:lpstr>PowerPoint Presentation</vt:lpstr>
      <vt:lpstr>PowerPoint Presentation</vt:lpstr>
      <vt:lpstr>PowerPoint Presentation</vt:lpstr>
      <vt:lpstr>Now let’s look at Domain III Targets for Middle Schools</vt:lpstr>
      <vt:lpstr>PowerPoint Presentation</vt:lpstr>
      <vt:lpstr>PowerPoint Presentation</vt:lpstr>
      <vt:lpstr>PowerPoint Presentation</vt:lpstr>
      <vt:lpstr>dfas</vt:lpstr>
      <vt:lpstr>what can we DO?  CONCEIVE success for ALL students (an extension from webinars 5, 6 and 7)</vt:lpstr>
      <vt:lpstr>PowerPoint Presentation</vt:lpstr>
      <vt:lpstr>Domain IV:  Postsecondary Readiness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we DO?  Review Legislative Report for more details about Domain IV and continue to monitor attendance, dropout and graduation</vt:lpstr>
      <vt:lpstr>Domain III and Domain IV</vt:lpstr>
      <vt:lpstr>what’s next?</vt:lpstr>
      <vt:lpstr>what do we DO?</vt:lpstr>
      <vt:lpstr>remember the ABCs</vt:lpstr>
      <vt:lpstr>next scheduled webinar</vt:lpstr>
      <vt:lpstr>Your Questions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Fessenden</dc:creator>
  <cp:lastModifiedBy>Sanchez, Claudia</cp:lastModifiedBy>
  <cp:revision>663</cp:revision>
  <cp:lastPrinted>2016-05-05T18:12:29Z</cp:lastPrinted>
  <dcterms:created xsi:type="dcterms:W3CDTF">2015-04-13T15:26:16Z</dcterms:created>
  <dcterms:modified xsi:type="dcterms:W3CDTF">2017-01-09T22:53:57Z</dcterms:modified>
</cp:coreProperties>
</file>